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53" r:id="rId1"/>
  </p:sldMasterIdLst>
  <p:notesMasterIdLst>
    <p:notesMasterId r:id="rId18"/>
  </p:notesMasterIdLst>
  <p:sldIdLst>
    <p:sldId id="310" r:id="rId2"/>
    <p:sldId id="328" r:id="rId3"/>
    <p:sldId id="329" r:id="rId4"/>
    <p:sldId id="330" r:id="rId5"/>
    <p:sldId id="331" r:id="rId6"/>
    <p:sldId id="332" r:id="rId7"/>
    <p:sldId id="333" r:id="rId8"/>
    <p:sldId id="334" r:id="rId9"/>
    <p:sldId id="335" r:id="rId10"/>
    <p:sldId id="336" r:id="rId11"/>
    <p:sldId id="337" r:id="rId12"/>
    <p:sldId id="338" r:id="rId13"/>
    <p:sldId id="339" r:id="rId14"/>
    <p:sldId id="340" r:id="rId15"/>
    <p:sldId id="341" r:id="rId16"/>
    <p:sldId id="342" r:id="rId17"/>
  </p:sldIdLst>
  <p:sldSz cx="9144000" cy="6858000" type="screen4x3"/>
  <p:notesSz cx="6858000" cy="9144000"/>
  <p:custDataLst>
    <p:tags r:id="rId19"/>
  </p:custDataLst>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ustin Karr" initials="JK" lastIdx="4" clrIdx="0"/>
  <p:cmAuthor id="1" name="Susanna Seibert" initials="SS" lastIdx="5"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78D34"/>
    <a:srgbClr val="0A5598"/>
    <a:srgbClr val="0000FF"/>
    <a:srgbClr val="008000"/>
    <a:srgbClr val="D60005"/>
    <a:srgbClr val="314BCD"/>
    <a:srgbClr val="FF0000"/>
    <a:srgbClr val="3539C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140" autoAdjust="0"/>
    <p:restoredTop sz="86505" autoAdjust="0"/>
  </p:normalViewPr>
  <p:slideViewPr>
    <p:cSldViewPr snapToGrid="0" snapToObjects="1">
      <p:cViewPr varScale="1">
        <p:scale>
          <a:sx n="102" d="100"/>
          <a:sy n="102" d="100"/>
        </p:scale>
        <p:origin x="192" y="114"/>
      </p:cViewPr>
      <p:guideLst>
        <p:guide orient="horz" pos="2160"/>
        <p:guide pos="2880"/>
      </p:guideLst>
    </p:cSldViewPr>
  </p:slideViewPr>
  <p:outlineViewPr>
    <p:cViewPr>
      <p:scale>
        <a:sx n="33" d="100"/>
        <a:sy n="33" d="100"/>
      </p:scale>
      <p:origin x="258"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758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en-US" dirty="0"/>
          </a:p>
        </p:txBody>
      </p:sp>
      <p:sp>
        <p:nvSpPr>
          <p:cNvPr id="67587"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fld id="{16DC5929-8357-4C99-A218-FA02D61B50BC}" type="datetimeFigureOut">
              <a:rPr lang="en-US"/>
              <a:pPr>
                <a:defRPr/>
              </a:pPr>
              <a:t>5/20/2015</a:t>
            </a:fld>
            <a:endParaRPr lang="en-US" dirty="0"/>
          </a:p>
        </p:txBody>
      </p:sp>
      <p:sp>
        <p:nvSpPr>
          <p:cNvPr id="553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67589"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7590"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en-US" dirty="0"/>
          </a:p>
        </p:txBody>
      </p:sp>
      <p:sp>
        <p:nvSpPr>
          <p:cNvPr id="67591"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D3835CB9-1183-4972-9987-AD6871187B5F}" type="slidenum">
              <a:rPr lang="en-US"/>
              <a:pPr>
                <a:defRPr/>
              </a:pPr>
              <a:t>‹#›</a:t>
            </a:fld>
            <a:endParaRPr lang="en-US" dirty="0"/>
          </a:p>
        </p:txBody>
      </p:sp>
    </p:spTree>
    <p:extLst>
      <p:ext uri="{BB962C8B-B14F-4D97-AF65-F5344CB8AC3E}">
        <p14:creationId xmlns:p14="http://schemas.microsoft.com/office/powerpoint/2010/main" val="324274946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738428F-13A6-461E-ACE3-3651423F24A5}" type="datetimeFigureOut">
              <a:rPr lang="en-US" smtClean="0">
                <a:solidFill>
                  <a:prstClr val="black">
                    <a:tint val="75000"/>
                  </a:prstClr>
                </a:solidFill>
              </a:rPr>
              <a:pPr/>
              <a:t>5/20/2015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2959041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38428F-13A6-461E-ACE3-3651423F24A5}" type="datetimeFigureOut">
              <a:rPr lang="en-US" smtClean="0">
                <a:solidFill>
                  <a:prstClr val="black">
                    <a:tint val="75000"/>
                  </a:prstClr>
                </a:solidFill>
              </a:rPr>
              <a:pPr/>
              <a:t>5/20/2015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326078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38428F-13A6-461E-ACE3-3651423F24A5}" type="datetimeFigureOut">
              <a:rPr lang="en-US" smtClean="0">
                <a:solidFill>
                  <a:prstClr val="black">
                    <a:tint val="75000"/>
                  </a:prstClr>
                </a:solidFill>
              </a:rPr>
              <a:pPr/>
              <a:t>5/20/2015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79914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38428F-13A6-461E-ACE3-3651423F24A5}" type="datetimeFigureOut">
              <a:rPr lang="en-US" smtClean="0">
                <a:solidFill>
                  <a:prstClr val="black">
                    <a:tint val="75000"/>
                  </a:prstClr>
                </a:solidFill>
              </a:rPr>
              <a:pPr/>
              <a:t>5/20/2015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702168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738428F-13A6-461E-ACE3-3651423F24A5}" type="datetimeFigureOut">
              <a:rPr lang="en-US" smtClean="0">
                <a:solidFill>
                  <a:prstClr val="black">
                    <a:tint val="75000"/>
                  </a:prstClr>
                </a:solidFill>
              </a:rPr>
              <a:pPr/>
              <a:t>5/20/2015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95419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738428F-13A6-461E-ACE3-3651423F24A5}" type="datetimeFigureOut">
              <a:rPr lang="en-US" smtClean="0">
                <a:solidFill>
                  <a:prstClr val="black">
                    <a:tint val="75000"/>
                  </a:prstClr>
                </a:solidFill>
              </a:rPr>
              <a:pPr/>
              <a:t>5/20/2015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553933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738428F-13A6-461E-ACE3-3651423F24A5}" type="datetimeFigureOut">
              <a:rPr lang="en-US" smtClean="0">
                <a:solidFill>
                  <a:prstClr val="black">
                    <a:tint val="75000"/>
                  </a:prstClr>
                </a:solidFill>
              </a:rPr>
              <a:pPr/>
              <a:t>5/20/2015</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860607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738428F-13A6-461E-ACE3-3651423F24A5}" type="datetimeFigureOut">
              <a:rPr lang="en-US" smtClean="0">
                <a:solidFill>
                  <a:prstClr val="black">
                    <a:tint val="75000"/>
                  </a:prstClr>
                </a:solidFill>
              </a:rPr>
              <a:pPr/>
              <a:t>5/20/2015</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679732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38428F-13A6-461E-ACE3-3651423F24A5}" type="datetimeFigureOut">
              <a:rPr lang="en-US" smtClean="0">
                <a:solidFill>
                  <a:prstClr val="black">
                    <a:tint val="75000"/>
                  </a:prstClr>
                </a:solidFill>
              </a:rPr>
              <a:pPr/>
              <a:t>5/20/2015</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688837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38428F-13A6-461E-ACE3-3651423F24A5}" type="datetimeFigureOut">
              <a:rPr lang="en-US" smtClean="0">
                <a:solidFill>
                  <a:prstClr val="black">
                    <a:tint val="75000"/>
                  </a:prstClr>
                </a:solidFill>
              </a:rPr>
              <a:pPr/>
              <a:t>5/20/2015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212458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38428F-13A6-461E-ACE3-3651423F24A5}" type="datetimeFigureOut">
              <a:rPr lang="en-US" smtClean="0">
                <a:solidFill>
                  <a:prstClr val="black">
                    <a:tint val="75000"/>
                  </a:prstClr>
                </a:solidFill>
              </a:rPr>
              <a:pPr/>
              <a:t>5/20/2015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60342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t="81000" b="-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7738428F-13A6-461E-ACE3-3651423F24A5}" type="datetimeFigureOut">
              <a:rPr lang="en-US" smtClean="0">
                <a:solidFill>
                  <a:prstClr val="black">
                    <a:tint val="75000"/>
                  </a:prstClr>
                </a:solidFill>
                <a:latin typeface="Calibri"/>
              </a:rPr>
              <a:pPr eaLnBrk="1" fontAlgn="auto" hangingPunct="1">
                <a:spcBef>
                  <a:spcPts val="0"/>
                </a:spcBef>
                <a:spcAft>
                  <a:spcPts val="0"/>
                </a:spcAft>
              </a:pPr>
              <a:t>5/20/2015</a:t>
            </a:fld>
            <a:endParaRPr lang="en-US" dirty="0">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en-US" dirty="0">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A52185CE-A228-4E7E-803F-2499737AE528}" type="slidenum">
              <a:rPr lang="en-US" smtClean="0">
                <a:solidFill>
                  <a:prstClr val="black">
                    <a:tint val="75000"/>
                  </a:prstClr>
                </a:solidFill>
                <a:latin typeface="Calibri"/>
              </a:rPr>
              <a:pPr eaLnBrk="1" fontAlgn="auto" hangingPunct="1">
                <a:spcBef>
                  <a:spcPts val="0"/>
                </a:spcBef>
                <a:spcAft>
                  <a:spcPts val="0"/>
                </a:spcAft>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4221260244"/>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2875" y="0"/>
            <a:ext cx="9429750" cy="6858000"/>
          </a:xfrm>
          <a:prstGeom prst="rect">
            <a:avLst/>
          </a:prstGeom>
          <a:noFill/>
          <a:ln>
            <a:noFill/>
          </a:ln>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4336" y="4732998"/>
            <a:ext cx="1652629" cy="1977737"/>
          </a:xfrm>
          <a:prstGeom prst="rect">
            <a:avLst/>
          </a:prstGeom>
        </p:spPr>
      </p:pic>
    </p:spTree>
    <p:extLst>
      <p:ext uri="{BB962C8B-B14F-4D97-AF65-F5344CB8AC3E}">
        <p14:creationId xmlns:p14="http://schemas.microsoft.com/office/powerpoint/2010/main" val="37330877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noGrp="1"/>
          </p:cNvSpPr>
          <p:nvPr>
            <p:ph type="title"/>
          </p:nvPr>
        </p:nvSpPr>
        <p:spPr>
          <a:prstGeom prst="rect">
            <a:avLst/>
          </a:prstGeom>
        </p:spPr>
        <p:txBody>
          <a:bodyPr>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lnSpc>
                <a:spcPct val="110000"/>
              </a:lnSpc>
              <a:spcAft>
                <a:spcPts val="0"/>
              </a:spcAft>
            </a:pPr>
            <a:r>
              <a:rPr lang="en-US" sz="3600" b="1" dirty="0" smtClean="0">
                <a:solidFill>
                  <a:srgbClr val="D60005"/>
                </a:solidFill>
                <a:latin typeface="Arial" panose="020B0604020202020204" pitchFamily="34" charset="0"/>
                <a:cs typeface="Arial" panose="020B0604020202020204" pitchFamily="34" charset="0"/>
              </a:rPr>
              <a:t>“You’re Born with It” and “Higher Love”</a:t>
            </a:r>
            <a:r>
              <a:rPr lang="en-US" sz="3600" dirty="0" smtClean="0">
                <a:solidFill>
                  <a:srgbClr val="D60005"/>
                </a:solidFill>
                <a:latin typeface="Arial" panose="020B0604020202020204" pitchFamily="34" charset="0"/>
                <a:cs typeface="Arial" panose="020B0604020202020204" pitchFamily="34" charset="0"/>
              </a:rPr>
              <a:t/>
            </a:r>
            <a:br>
              <a:rPr lang="en-US" sz="3600" dirty="0" smtClean="0">
                <a:solidFill>
                  <a:srgbClr val="D60005"/>
                </a:solidFill>
                <a:latin typeface="Arial" panose="020B0604020202020204" pitchFamily="34" charset="0"/>
                <a:cs typeface="Arial" panose="020B0604020202020204" pitchFamily="34" charset="0"/>
              </a:rPr>
            </a:br>
            <a:r>
              <a:rPr lang="en-US" sz="2000" b="1" dirty="0" smtClean="0">
                <a:solidFill>
                  <a:schemeClr val="tx1">
                    <a:lumMod val="50000"/>
                    <a:lumOff val="50000"/>
                  </a:schemeClr>
                </a:solidFill>
                <a:latin typeface="Arial" pitchFamily="34" charset="0"/>
                <a:cs typeface="Arial" pitchFamily="34" charset="0"/>
              </a:rPr>
              <a:t>(Handbook, pages 420–422)</a:t>
            </a:r>
            <a:endParaRPr lang="en-US" b="1" dirty="0">
              <a:solidFill>
                <a:schemeClr val="tx1">
                  <a:lumMod val="50000"/>
                  <a:lumOff val="50000"/>
                </a:schemeClr>
              </a:solidFill>
              <a:latin typeface="Arial" pitchFamily="34" charset="0"/>
              <a:cs typeface="Arial" pitchFamily="34" charset="0"/>
            </a:endParaRPr>
          </a:p>
        </p:txBody>
      </p:sp>
      <p:sp>
        <p:nvSpPr>
          <p:cNvPr id="5" name="Rectangle 4"/>
          <p:cNvSpPr/>
          <p:nvPr/>
        </p:nvSpPr>
        <p:spPr>
          <a:xfrm>
            <a:off x="337930" y="2057839"/>
            <a:ext cx="4572000" cy="2739211"/>
          </a:xfrm>
          <a:prstGeom prst="rect">
            <a:avLst/>
          </a:prstGeom>
        </p:spPr>
        <p:txBody>
          <a:bodyPr>
            <a:spAutoFit/>
          </a:bodyPr>
          <a:lstStyle/>
          <a:p>
            <a:pPr algn="ctr"/>
            <a:endParaRPr lang="en-US" sz="2800"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Natural law </a:t>
            </a:r>
            <a:r>
              <a:rPr lang="en-US" dirty="0">
                <a:latin typeface="Arial" panose="020B0604020202020204" pitchFamily="34" charset="0"/>
                <a:cs typeface="Arial" panose="020B0604020202020204" pitchFamily="34" charset="0"/>
              </a:rPr>
              <a:t>is an inborn understanding of what is good. God uses the teachings of the Old Law to prepare us for the Good News of Jesus in the Gospels. </a:t>
            </a:r>
          </a:p>
        </p:txBody>
      </p:sp>
      <p:sp>
        <p:nvSpPr>
          <p:cNvPr id="6" name="Rectangle 5"/>
          <p:cNvSpPr/>
          <p:nvPr/>
        </p:nvSpPr>
        <p:spPr>
          <a:xfrm>
            <a:off x="7497563" y="5249105"/>
            <a:ext cx="1455848" cy="200055"/>
          </a:xfrm>
          <a:prstGeom prst="rect">
            <a:avLst/>
          </a:prstGeom>
        </p:spPr>
        <p:txBody>
          <a:bodyPr wrap="none">
            <a:spAutoFit/>
          </a:bodyPr>
          <a:lstStyle/>
          <a:p>
            <a:pPr algn="r"/>
            <a:r>
              <a:rPr lang="en-US" sz="700" dirty="0" smtClean="0">
                <a:solidFill>
                  <a:srgbClr val="7F7F7F"/>
                </a:solidFill>
                <a:latin typeface="Arial" panose="020B0604020202020204" pitchFamily="34" charset="0"/>
                <a:cs typeface="Arial" panose="020B0604020202020204" pitchFamily="34" charset="0"/>
              </a:rPr>
              <a:t>© AlKane/www.istockphoto.com</a:t>
            </a:r>
            <a:endParaRPr lang="en-US" sz="700" dirty="0">
              <a:solidFill>
                <a:srgbClr val="7F7F7F"/>
              </a:solidFill>
              <a:latin typeface="Arial" panose="020B0604020202020204" pitchFamily="34" charset="0"/>
              <a:cs typeface="Arial" panose="020B0604020202020204" pitchFamily="34" charset="0"/>
            </a:endParaRPr>
          </a:p>
        </p:txBody>
      </p:sp>
      <p:pic>
        <p:nvPicPr>
          <p:cNvPr id="8" name="Picture 7" descr="S8-iStock_000053818556_Large.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10568" y="1935413"/>
            <a:ext cx="4133432" cy="3295759"/>
          </a:xfrm>
          <a:prstGeom prst="rect">
            <a:avLst/>
          </a:prstGeom>
        </p:spPr>
      </p:pic>
    </p:spTree>
    <p:extLst>
      <p:ext uri="{BB962C8B-B14F-4D97-AF65-F5344CB8AC3E}">
        <p14:creationId xmlns:p14="http://schemas.microsoft.com/office/powerpoint/2010/main" val="37852475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noGrp="1"/>
          </p:cNvSpPr>
          <p:nvPr>
            <p:ph type="title"/>
          </p:nvPr>
        </p:nvSpPr>
        <p:spPr>
          <a:prstGeom prst="rect">
            <a:avLst/>
          </a:prstGeom>
        </p:spPr>
        <p:txBody>
          <a:bodyPr>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lnSpc>
                <a:spcPct val="110000"/>
              </a:lnSpc>
              <a:spcAft>
                <a:spcPts val="0"/>
              </a:spcAft>
            </a:pPr>
            <a:r>
              <a:rPr lang="en-US" sz="3600" b="1" dirty="0" smtClean="0">
                <a:solidFill>
                  <a:srgbClr val="D60005"/>
                </a:solidFill>
                <a:latin typeface="Arial" panose="020B0604020202020204" pitchFamily="34" charset="0"/>
                <a:cs typeface="Arial" panose="020B0604020202020204" pitchFamily="34" charset="0"/>
              </a:rPr>
              <a:t>“You’re Born with It” and “Higher Love”</a:t>
            </a:r>
            <a:r>
              <a:rPr lang="en-US" sz="3600" dirty="0" smtClean="0">
                <a:solidFill>
                  <a:srgbClr val="D60005"/>
                </a:solidFill>
                <a:latin typeface="Arial" panose="020B0604020202020204" pitchFamily="34" charset="0"/>
                <a:cs typeface="Arial" panose="020B0604020202020204" pitchFamily="34" charset="0"/>
              </a:rPr>
              <a:t/>
            </a:r>
            <a:br>
              <a:rPr lang="en-US" sz="3600" dirty="0" smtClean="0">
                <a:solidFill>
                  <a:srgbClr val="D60005"/>
                </a:solidFill>
                <a:latin typeface="Arial" panose="020B0604020202020204" pitchFamily="34" charset="0"/>
                <a:cs typeface="Arial" panose="020B0604020202020204" pitchFamily="34" charset="0"/>
              </a:rPr>
            </a:br>
            <a:r>
              <a:rPr lang="en-US" sz="2000" b="1" dirty="0" smtClean="0">
                <a:solidFill>
                  <a:schemeClr val="tx1">
                    <a:lumMod val="50000"/>
                    <a:lumOff val="50000"/>
                  </a:schemeClr>
                </a:solidFill>
                <a:latin typeface="Arial" pitchFamily="34" charset="0"/>
                <a:cs typeface="Arial" pitchFamily="34" charset="0"/>
              </a:rPr>
              <a:t>(Handbook, pages 420–422)</a:t>
            </a:r>
            <a:endParaRPr lang="en-US" b="1" dirty="0">
              <a:solidFill>
                <a:schemeClr val="tx1">
                  <a:lumMod val="50000"/>
                  <a:lumOff val="50000"/>
                </a:schemeClr>
              </a:solidFill>
              <a:latin typeface="Arial" pitchFamily="34" charset="0"/>
              <a:cs typeface="Arial" pitchFamily="34" charset="0"/>
            </a:endParaRPr>
          </a:p>
        </p:txBody>
      </p:sp>
      <p:sp>
        <p:nvSpPr>
          <p:cNvPr id="5" name="Rectangle 4"/>
          <p:cNvSpPr/>
          <p:nvPr/>
        </p:nvSpPr>
        <p:spPr>
          <a:xfrm>
            <a:off x="457200" y="1631592"/>
            <a:ext cx="8295861" cy="3785652"/>
          </a:xfrm>
          <a:prstGeom prst="rect">
            <a:avLst/>
          </a:prstGeom>
        </p:spPr>
        <p:txBody>
          <a:bodyPr wrap="square">
            <a:spAutoFit/>
          </a:bodyPr>
          <a:lstStyle/>
          <a:p>
            <a:pPr marL="342900" marR="0" lvl="0" indent="-342900">
              <a:spcBef>
                <a:spcPts val="0"/>
              </a:spcBef>
              <a:spcAft>
                <a:spcPts val="0"/>
              </a:spcAft>
              <a:buFont typeface="Arial" pitchFamily="34" charset="0"/>
              <a:buChar char="•"/>
            </a:pPr>
            <a:r>
              <a:rPr lang="en-US" dirty="0" smtClean="0">
                <a:latin typeface="Arial" panose="020B0604020202020204" pitchFamily="34" charset="0"/>
                <a:ea typeface="Times New Roman" panose="02020603050405020304" pitchFamily="18" charset="0"/>
                <a:cs typeface="Times New Roman" panose="02020603050405020304" pitchFamily="18" charset="0"/>
              </a:rPr>
              <a:t>From </a:t>
            </a:r>
            <a:r>
              <a:rPr lang="en-US" dirty="0">
                <a:latin typeface="Arial" panose="020B0604020202020204" pitchFamily="34" charset="0"/>
                <a:ea typeface="Times New Roman" panose="02020603050405020304" pitchFamily="18" charset="0"/>
                <a:cs typeface="Times New Roman" panose="02020603050405020304" pitchFamily="18" charset="0"/>
              </a:rPr>
              <a:t>birth everyone is equipped with an understanding of what is good.</a:t>
            </a:r>
          </a:p>
          <a:p>
            <a:pPr marL="342900" marR="0" lvl="0" indent="-342900">
              <a:spcBef>
                <a:spcPts val="0"/>
              </a:spcBef>
              <a:spcAft>
                <a:spcPts val="0"/>
              </a:spcAft>
              <a:buFont typeface="Arial" pitchFamily="34" charset="0"/>
              <a:buChar char="•"/>
            </a:pPr>
            <a:r>
              <a:rPr lang="en-US" dirty="0">
                <a:latin typeface="Arial" panose="020B0604020202020204" pitchFamily="34" charset="0"/>
                <a:ea typeface="Times New Roman" panose="02020603050405020304" pitchFamily="18" charset="0"/>
                <a:cs typeface="Times New Roman" panose="02020603050405020304" pitchFamily="18" charset="0"/>
              </a:rPr>
              <a:t>Because natural law expresses God’s moral vision, it never changes.</a:t>
            </a:r>
          </a:p>
          <a:p>
            <a:pPr marL="342900" marR="0" lvl="0" indent="-342900">
              <a:spcBef>
                <a:spcPts val="0"/>
              </a:spcBef>
              <a:spcAft>
                <a:spcPts val="0"/>
              </a:spcAft>
              <a:buFont typeface="Arial" pitchFamily="34" charset="0"/>
              <a:buChar char="•"/>
            </a:pPr>
            <a:r>
              <a:rPr lang="en-US" dirty="0">
                <a:latin typeface="Arial" panose="020B0604020202020204" pitchFamily="34" charset="0"/>
                <a:ea typeface="Times New Roman" panose="02020603050405020304" pitchFamily="18" charset="0"/>
                <a:cs typeface="Times New Roman" panose="02020603050405020304" pitchFamily="18" charset="0"/>
              </a:rPr>
              <a:t>Natural law should form the basis of society’s laws. </a:t>
            </a:r>
            <a:endParaRPr lang="en-US" dirty="0" smtClean="0">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Arial" pitchFamily="34" charset="0"/>
              <a:buChar char="•"/>
            </a:pPr>
            <a:r>
              <a:rPr lang="en-US" dirty="0" smtClean="0">
                <a:latin typeface="Arial" panose="020B0604020202020204" pitchFamily="34" charset="0"/>
                <a:ea typeface="Times New Roman" panose="02020603050405020304" pitchFamily="18" charset="0"/>
                <a:cs typeface="Times New Roman" panose="02020603050405020304" pitchFamily="18" charset="0"/>
              </a:rPr>
              <a:t>God </a:t>
            </a:r>
            <a:r>
              <a:rPr lang="en-US" dirty="0">
                <a:latin typeface="Arial" panose="020B0604020202020204" pitchFamily="34" charset="0"/>
                <a:ea typeface="Times New Roman" panose="02020603050405020304" pitchFamily="18" charset="0"/>
                <a:cs typeface="Times New Roman" panose="02020603050405020304" pitchFamily="18" charset="0"/>
              </a:rPr>
              <a:t>uses the Old Law’s teachings (the Ten Commandments) to prepare us for the Good News of Jesus in the </a:t>
            </a:r>
            <a:r>
              <a:rPr lang="en-US" dirty="0" smtClean="0">
                <a:latin typeface="Arial" panose="020B0604020202020204" pitchFamily="34" charset="0"/>
                <a:ea typeface="Times New Roman" panose="02020603050405020304" pitchFamily="18" charset="0"/>
                <a:cs typeface="Times New Roman" panose="02020603050405020304" pitchFamily="18" charset="0"/>
              </a:rPr>
              <a:t>Gospels.</a:t>
            </a:r>
          </a:p>
          <a:p>
            <a:pPr marL="342900" marR="0" lvl="0" indent="-342900">
              <a:spcBef>
                <a:spcPts val="0"/>
              </a:spcBef>
              <a:spcAft>
                <a:spcPts val="0"/>
              </a:spcAft>
              <a:buFont typeface="Arial" pitchFamily="34" charset="0"/>
              <a:buChar char="•"/>
            </a:pPr>
            <a:r>
              <a:rPr lang="en-US" dirty="0" smtClean="0">
                <a:latin typeface="Arial" panose="020B0604020202020204" pitchFamily="34" charset="0"/>
                <a:ea typeface="Times New Roman" panose="02020603050405020304" pitchFamily="18" charset="0"/>
                <a:cs typeface="Times New Roman" panose="02020603050405020304" pitchFamily="18" charset="0"/>
              </a:rPr>
              <a:t>The </a:t>
            </a:r>
            <a:r>
              <a:rPr lang="en-US" dirty="0">
                <a:latin typeface="Arial" panose="020B0604020202020204" pitchFamily="34" charset="0"/>
                <a:ea typeface="Times New Roman" panose="02020603050405020304" pitchFamily="18" charset="0"/>
                <a:cs typeface="Times New Roman" panose="02020603050405020304" pitchFamily="18" charset="0"/>
              </a:rPr>
              <a:t>Sermon on the Mount (including the Beatitudes) is the ultimate expression of the New Law.</a:t>
            </a:r>
            <a:endParaRPr lang="en-US" dirty="0">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05613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noGrp="1"/>
          </p:cNvSpPr>
          <p:nvPr>
            <p:ph type="title"/>
          </p:nvPr>
        </p:nvSpPr>
        <p:spPr>
          <a:prstGeom prst="rect">
            <a:avLst/>
          </a:prstGeom>
        </p:spPr>
        <p:txBody>
          <a:bodyPr>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lnSpc>
                <a:spcPct val="110000"/>
              </a:lnSpc>
              <a:spcAft>
                <a:spcPts val="0"/>
              </a:spcAft>
            </a:pPr>
            <a:r>
              <a:rPr lang="en-US" sz="3600" b="1" dirty="0" smtClean="0">
                <a:solidFill>
                  <a:srgbClr val="D60005"/>
                </a:solidFill>
                <a:latin typeface="Arial" panose="020B0604020202020204" pitchFamily="34" charset="0"/>
                <a:cs typeface="Arial" panose="020B0604020202020204" pitchFamily="34" charset="0"/>
              </a:rPr>
              <a:t>“You’re Born with It” and “Higher Love”</a:t>
            </a:r>
            <a:r>
              <a:rPr lang="en-US" sz="3600" dirty="0" smtClean="0">
                <a:solidFill>
                  <a:srgbClr val="D60005"/>
                </a:solidFill>
                <a:latin typeface="Arial" panose="020B0604020202020204" pitchFamily="34" charset="0"/>
                <a:cs typeface="Arial" panose="020B0604020202020204" pitchFamily="34" charset="0"/>
              </a:rPr>
              <a:t/>
            </a:r>
            <a:br>
              <a:rPr lang="en-US" sz="3600" dirty="0" smtClean="0">
                <a:solidFill>
                  <a:srgbClr val="D60005"/>
                </a:solidFill>
                <a:latin typeface="Arial" panose="020B0604020202020204" pitchFamily="34" charset="0"/>
                <a:cs typeface="Arial" panose="020B0604020202020204" pitchFamily="34" charset="0"/>
              </a:rPr>
            </a:br>
            <a:r>
              <a:rPr lang="en-US" sz="2000" b="1" dirty="0" smtClean="0">
                <a:solidFill>
                  <a:schemeClr val="tx1">
                    <a:lumMod val="50000"/>
                    <a:lumOff val="50000"/>
                  </a:schemeClr>
                </a:solidFill>
                <a:latin typeface="Arial" pitchFamily="34" charset="0"/>
                <a:cs typeface="Arial" pitchFamily="34" charset="0"/>
              </a:rPr>
              <a:t>(Handbook, pages 420–422)</a:t>
            </a:r>
            <a:endParaRPr lang="en-US" b="1" dirty="0">
              <a:solidFill>
                <a:schemeClr val="tx1">
                  <a:lumMod val="50000"/>
                  <a:lumOff val="50000"/>
                </a:schemeClr>
              </a:solidFill>
              <a:latin typeface="Arial" pitchFamily="34" charset="0"/>
              <a:cs typeface="Arial" pitchFamily="34" charset="0"/>
            </a:endParaRPr>
          </a:p>
        </p:txBody>
      </p:sp>
      <p:grpSp>
        <p:nvGrpSpPr>
          <p:cNvPr id="10" name="Group 9"/>
          <p:cNvGrpSpPr/>
          <p:nvPr/>
        </p:nvGrpSpPr>
        <p:grpSpPr>
          <a:xfrm>
            <a:off x="334231" y="1397848"/>
            <a:ext cx="8581557" cy="4383296"/>
            <a:chOff x="245102" y="1397848"/>
            <a:chExt cx="8581557" cy="4383296"/>
          </a:xfrm>
        </p:grpSpPr>
        <p:sp>
          <p:nvSpPr>
            <p:cNvPr id="5" name="TextBox 4"/>
            <p:cNvSpPr txBox="1"/>
            <p:nvPr/>
          </p:nvSpPr>
          <p:spPr>
            <a:xfrm>
              <a:off x="245102" y="1569076"/>
              <a:ext cx="3286603" cy="3785652"/>
            </a:xfrm>
            <a:prstGeom prst="rect">
              <a:avLst/>
            </a:prstGeom>
            <a:noFill/>
          </p:spPr>
          <p:txBody>
            <a:bodyPr wrap="square" rtlCol="0">
              <a:spAutoFit/>
            </a:bodyPr>
            <a:lstStyle/>
            <a:p>
              <a:r>
                <a:rPr lang="en-US" sz="2000" b="1" dirty="0" smtClean="0">
                  <a:latin typeface="Arial" panose="020B0604020202020204" pitchFamily="34" charset="0"/>
                  <a:cs typeface="Arial" panose="020B0604020202020204" pitchFamily="34" charset="0"/>
                </a:rPr>
                <a:t>Activity: “Jesus’ Teaching in the Sermon on the Mount”</a:t>
              </a:r>
            </a:p>
            <a:p>
              <a:r>
                <a:rPr lang="en-US" sz="2000" dirty="0" smtClean="0">
                  <a:latin typeface="Arial" panose="020B0604020202020204" pitchFamily="34" charset="0"/>
                  <a:cs typeface="Arial" panose="020B0604020202020204" pitchFamily="34" charset="0"/>
                </a:rPr>
                <a:t>In groups of </a:t>
              </a:r>
              <a:r>
                <a:rPr lang="en-US" sz="2000" dirty="0" smtClean="0">
                  <a:latin typeface="Arial" panose="020B0604020202020204" pitchFamily="34" charset="0"/>
                  <a:cs typeface="Arial" panose="020B0604020202020204" pitchFamily="34" charset="0"/>
                </a:rPr>
                <a:t>three or four…</a:t>
              </a:r>
              <a:endParaRPr lang="en-US" sz="2000" dirty="0" smtClean="0">
                <a:latin typeface="Arial" panose="020B0604020202020204" pitchFamily="34" charset="0"/>
                <a:cs typeface="Arial" panose="020B0604020202020204" pitchFamily="34" charset="0"/>
              </a:endParaRPr>
            </a:p>
            <a:p>
              <a:pPr marL="457200" indent="-457200">
                <a:buAutoNum type="arabicPeriod"/>
              </a:pPr>
              <a:r>
                <a:rPr lang="en-US" sz="2000" dirty="0" smtClean="0">
                  <a:latin typeface="Arial" panose="020B0604020202020204" pitchFamily="34" charset="0"/>
                  <a:cs typeface="Arial" panose="020B0604020202020204" pitchFamily="34" charset="0"/>
                </a:rPr>
                <a:t>Read your assigned portion of the </a:t>
              </a:r>
              <a:r>
                <a:rPr lang="en-US" sz="2000" b="1" dirty="0" smtClean="0">
                  <a:latin typeface="Arial" panose="020B0604020202020204" pitchFamily="34" charset="0"/>
                  <a:cs typeface="Arial" panose="020B0604020202020204" pitchFamily="34" charset="0"/>
                </a:rPr>
                <a:t>Sermon on the Mount</a:t>
              </a:r>
              <a:r>
                <a:rPr lang="en-US" sz="2000" dirty="0" smtClean="0">
                  <a:latin typeface="Arial" panose="020B0604020202020204" pitchFamily="34" charset="0"/>
                  <a:cs typeface="Arial" panose="020B0604020202020204" pitchFamily="34" charset="0"/>
                </a:rPr>
                <a:t> (see list at right). </a:t>
              </a:r>
            </a:p>
            <a:p>
              <a:pPr marL="457200" indent="-457200">
                <a:buAutoNum type="arabicPeriod"/>
              </a:pPr>
              <a:r>
                <a:rPr lang="en-US" sz="2000" dirty="0" smtClean="0">
                  <a:latin typeface="Arial" panose="020B0604020202020204" pitchFamily="34" charset="0"/>
                  <a:cs typeface="Arial" panose="020B0604020202020204" pitchFamily="34" charset="0"/>
                </a:rPr>
                <a:t>Write down your understanding of that teaching.</a:t>
              </a:r>
            </a:p>
            <a:p>
              <a:pPr marL="457200" indent="-457200">
                <a:buAutoNum type="arabicPeriod"/>
              </a:pPr>
              <a:r>
                <a:rPr lang="en-US" sz="2000" dirty="0" smtClean="0">
                  <a:latin typeface="Arial" panose="020B0604020202020204" pitchFamily="34" charset="0"/>
                  <a:cs typeface="Arial" panose="020B0604020202020204" pitchFamily="34" charset="0"/>
                </a:rPr>
                <a:t>Share with the class!</a:t>
              </a:r>
              <a:endParaRPr lang="en-US" sz="2000" dirty="0">
                <a:latin typeface="Arial" panose="020B0604020202020204" pitchFamily="34" charset="0"/>
                <a:cs typeface="Arial" panose="020B0604020202020204" pitchFamily="34" charset="0"/>
              </a:endParaRPr>
            </a:p>
          </p:txBody>
        </p:sp>
        <p:sp>
          <p:nvSpPr>
            <p:cNvPr id="6" name="TextBox 5"/>
            <p:cNvSpPr txBox="1"/>
            <p:nvPr/>
          </p:nvSpPr>
          <p:spPr>
            <a:xfrm>
              <a:off x="5924433" y="1752092"/>
              <a:ext cx="2902226" cy="3600986"/>
            </a:xfrm>
            <a:prstGeom prst="rect">
              <a:avLst/>
            </a:prstGeom>
            <a:noFill/>
          </p:spPr>
          <p:txBody>
            <a:bodyPr wrap="square" rtlCol="0">
              <a:spAutoFit/>
            </a:bodyPr>
            <a:lstStyle/>
            <a:p>
              <a:pPr marL="6350" lvl="1">
                <a:buFont typeface="Arial" pitchFamily="34" charset="0"/>
                <a:buChar char="•"/>
              </a:pPr>
              <a:r>
                <a:rPr lang="en-US" sz="2000" dirty="0" smtClean="0">
                  <a:latin typeface="Arial" panose="020B0604020202020204" pitchFamily="34" charset="0"/>
                  <a:cs typeface="Arial" panose="020B0604020202020204" pitchFamily="34" charset="0"/>
                </a:rPr>
                <a:t> Matthew </a:t>
              </a:r>
              <a:r>
                <a:rPr lang="en-US" sz="2000" dirty="0">
                  <a:latin typeface="Arial" panose="020B0604020202020204" pitchFamily="34" charset="0"/>
                  <a:cs typeface="Arial" panose="020B0604020202020204" pitchFamily="34" charset="0"/>
                </a:rPr>
                <a:t>5:13–16</a:t>
              </a:r>
            </a:p>
            <a:p>
              <a:pPr>
                <a:buFont typeface="Arial" pitchFamily="34" charset="0"/>
                <a:buChar char="•"/>
              </a:pPr>
              <a:r>
                <a:rPr lang="en-US" sz="2000" dirty="0" smtClean="0">
                  <a:latin typeface="Arial" panose="020B0604020202020204" pitchFamily="34" charset="0"/>
                  <a:cs typeface="Arial" panose="020B0604020202020204" pitchFamily="34" charset="0"/>
                </a:rPr>
                <a:t> Matthew </a:t>
              </a:r>
              <a:r>
                <a:rPr lang="en-US" sz="2000" dirty="0">
                  <a:latin typeface="Arial" panose="020B0604020202020204" pitchFamily="34" charset="0"/>
                  <a:cs typeface="Arial" panose="020B0604020202020204" pitchFamily="34" charset="0"/>
                </a:rPr>
                <a:t>5:21–24</a:t>
              </a:r>
            </a:p>
            <a:p>
              <a:pPr>
                <a:buFont typeface="Arial" pitchFamily="34" charset="0"/>
                <a:buChar char="•"/>
              </a:pPr>
              <a:r>
                <a:rPr lang="en-US" sz="2000" dirty="0" smtClean="0">
                  <a:latin typeface="Arial" panose="020B0604020202020204" pitchFamily="34" charset="0"/>
                  <a:cs typeface="Arial" panose="020B0604020202020204" pitchFamily="34" charset="0"/>
                </a:rPr>
                <a:t> Matthew </a:t>
              </a:r>
              <a:r>
                <a:rPr lang="en-US" sz="2000" dirty="0">
                  <a:latin typeface="Arial" panose="020B0604020202020204" pitchFamily="34" charset="0"/>
                  <a:cs typeface="Arial" panose="020B0604020202020204" pitchFamily="34" charset="0"/>
                </a:rPr>
                <a:t>5:25–26</a:t>
              </a:r>
            </a:p>
            <a:p>
              <a:pPr>
                <a:buFont typeface="Arial" pitchFamily="34" charset="0"/>
                <a:buChar char="•"/>
              </a:pPr>
              <a:r>
                <a:rPr lang="en-US" sz="2000" dirty="0" smtClean="0">
                  <a:latin typeface="Arial" panose="020B0604020202020204" pitchFamily="34" charset="0"/>
                  <a:cs typeface="Arial" panose="020B0604020202020204" pitchFamily="34" charset="0"/>
                </a:rPr>
                <a:t> Matthew </a:t>
              </a:r>
              <a:r>
                <a:rPr lang="en-US" sz="2000" dirty="0">
                  <a:latin typeface="Arial" panose="020B0604020202020204" pitchFamily="34" charset="0"/>
                  <a:cs typeface="Arial" panose="020B0604020202020204" pitchFamily="34" charset="0"/>
                </a:rPr>
                <a:t>5:38–42</a:t>
              </a:r>
            </a:p>
            <a:p>
              <a:pPr>
                <a:buFont typeface="Arial" pitchFamily="34" charset="0"/>
                <a:buChar char="•"/>
              </a:pPr>
              <a:r>
                <a:rPr lang="en-US" sz="2000" dirty="0" smtClean="0">
                  <a:latin typeface="Arial" panose="020B0604020202020204" pitchFamily="34" charset="0"/>
                  <a:cs typeface="Arial" panose="020B0604020202020204" pitchFamily="34" charset="0"/>
                </a:rPr>
                <a:t> Matthew </a:t>
              </a:r>
              <a:r>
                <a:rPr lang="en-US" sz="2000" dirty="0">
                  <a:latin typeface="Arial" panose="020B0604020202020204" pitchFamily="34" charset="0"/>
                  <a:cs typeface="Arial" panose="020B0604020202020204" pitchFamily="34" charset="0"/>
                </a:rPr>
                <a:t>5:43–48 </a:t>
              </a:r>
            </a:p>
            <a:p>
              <a:pPr>
                <a:buFont typeface="Arial" pitchFamily="34" charset="0"/>
                <a:buChar char="•"/>
              </a:pPr>
              <a:r>
                <a:rPr lang="en-US" sz="2000" dirty="0" smtClean="0">
                  <a:latin typeface="Arial" panose="020B0604020202020204" pitchFamily="34" charset="0"/>
                  <a:cs typeface="Arial" panose="020B0604020202020204" pitchFamily="34" charset="0"/>
                </a:rPr>
                <a:t> Matthew </a:t>
              </a:r>
              <a:r>
                <a:rPr lang="en-US" sz="2000" dirty="0">
                  <a:latin typeface="Arial" panose="020B0604020202020204" pitchFamily="34" charset="0"/>
                  <a:cs typeface="Arial" panose="020B0604020202020204" pitchFamily="34" charset="0"/>
                </a:rPr>
                <a:t>6:1–4</a:t>
              </a:r>
            </a:p>
            <a:p>
              <a:pPr>
                <a:buFont typeface="Arial" pitchFamily="34" charset="0"/>
                <a:buChar char="•"/>
              </a:pPr>
              <a:r>
                <a:rPr lang="en-US" sz="2000" dirty="0" smtClean="0">
                  <a:latin typeface="Arial" panose="020B0604020202020204" pitchFamily="34" charset="0"/>
                  <a:cs typeface="Arial" panose="020B0604020202020204" pitchFamily="34" charset="0"/>
                </a:rPr>
                <a:t> Matthew </a:t>
              </a:r>
              <a:r>
                <a:rPr lang="en-US" sz="2000" dirty="0">
                  <a:latin typeface="Arial" panose="020B0604020202020204" pitchFamily="34" charset="0"/>
                  <a:cs typeface="Arial" panose="020B0604020202020204" pitchFamily="34" charset="0"/>
                </a:rPr>
                <a:t>6:5–6 </a:t>
              </a:r>
            </a:p>
            <a:p>
              <a:pPr>
                <a:buFont typeface="Arial" pitchFamily="34" charset="0"/>
                <a:buChar char="•"/>
              </a:pPr>
              <a:r>
                <a:rPr lang="en-US" sz="2000" dirty="0" smtClean="0">
                  <a:latin typeface="Arial" panose="020B0604020202020204" pitchFamily="34" charset="0"/>
                  <a:cs typeface="Arial" panose="020B0604020202020204" pitchFamily="34" charset="0"/>
                </a:rPr>
                <a:t> Matthew </a:t>
              </a:r>
              <a:r>
                <a:rPr lang="en-US" sz="2000" dirty="0">
                  <a:latin typeface="Arial" panose="020B0604020202020204" pitchFamily="34" charset="0"/>
                  <a:cs typeface="Arial" panose="020B0604020202020204" pitchFamily="34" charset="0"/>
                </a:rPr>
                <a:t>6:24–27</a:t>
              </a:r>
            </a:p>
            <a:p>
              <a:pPr>
                <a:buFont typeface="Arial" pitchFamily="34" charset="0"/>
                <a:buChar char="•"/>
              </a:pPr>
              <a:r>
                <a:rPr lang="en-US" sz="2000" dirty="0" smtClean="0">
                  <a:latin typeface="Arial" panose="020B0604020202020204" pitchFamily="34" charset="0"/>
                  <a:cs typeface="Arial" panose="020B0604020202020204" pitchFamily="34" charset="0"/>
                </a:rPr>
                <a:t> Matthew </a:t>
              </a:r>
              <a:r>
                <a:rPr lang="en-US" sz="2000" dirty="0">
                  <a:latin typeface="Arial" panose="020B0604020202020204" pitchFamily="34" charset="0"/>
                  <a:cs typeface="Arial" panose="020B0604020202020204" pitchFamily="34" charset="0"/>
                </a:rPr>
                <a:t>7:1–5</a:t>
              </a:r>
            </a:p>
            <a:p>
              <a:pPr>
                <a:buFont typeface="Arial" pitchFamily="34" charset="0"/>
                <a:buChar char="•"/>
              </a:pPr>
              <a:r>
                <a:rPr lang="en-US" sz="2000" dirty="0" smtClean="0">
                  <a:latin typeface="Arial" panose="020B0604020202020204" pitchFamily="34" charset="0"/>
                  <a:cs typeface="Arial" panose="020B0604020202020204" pitchFamily="34" charset="0"/>
                </a:rPr>
                <a:t> Matthew </a:t>
              </a:r>
              <a:r>
                <a:rPr lang="en-US" sz="2000" dirty="0">
                  <a:latin typeface="Arial" panose="020B0604020202020204" pitchFamily="34" charset="0"/>
                  <a:cs typeface="Arial" panose="020B0604020202020204" pitchFamily="34" charset="0"/>
                </a:rPr>
                <a:t>7:12 </a:t>
              </a:r>
            </a:p>
            <a:p>
              <a:pPr marL="342900" indent="-342900">
                <a:buFont typeface="Wingdings" panose="05000000000000000000" pitchFamily="2" charset="2"/>
                <a:buChar char="Ø"/>
              </a:pPr>
              <a:endParaRPr lang="en-US" sz="2000" dirty="0">
                <a:latin typeface="Arial" panose="020B0604020202020204" pitchFamily="34" charset="0"/>
                <a:cs typeface="Arial" panose="020B0604020202020204" pitchFamily="34" charset="0"/>
              </a:endParaRPr>
            </a:p>
          </p:txBody>
        </p:sp>
        <p:sp>
          <p:nvSpPr>
            <p:cNvPr id="8" name="Rectangle 7"/>
            <p:cNvSpPr/>
            <p:nvPr/>
          </p:nvSpPr>
          <p:spPr>
            <a:xfrm>
              <a:off x="2285268" y="5581089"/>
              <a:ext cx="4572000" cy="200055"/>
            </a:xfrm>
            <a:prstGeom prst="rect">
              <a:avLst/>
            </a:prstGeom>
          </p:spPr>
          <p:txBody>
            <a:bodyPr>
              <a:spAutoFit/>
            </a:bodyPr>
            <a:lstStyle/>
            <a:p>
              <a:pPr algn="ctr"/>
              <a:r>
                <a:rPr lang="en-US" sz="700" dirty="0" smtClean="0">
                  <a:solidFill>
                    <a:schemeClr val="bg1">
                      <a:lumMod val="65000"/>
                    </a:schemeClr>
                  </a:solidFill>
                  <a:latin typeface="Arial" panose="020B0604020202020204" pitchFamily="34" charset="0"/>
                  <a:cs typeface="Arial" panose="020B0604020202020204" pitchFamily="34" charset="0"/>
                </a:rPr>
                <a:t>© ZvonimirAtletic/www.shutterstock.com</a:t>
              </a:r>
              <a:endParaRPr lang="en-US" sz="700" dirty="0">
                <a:solidFill>
                  <a:schemeClr val="bg1">
                    <a:lumMod val="65000"/>
                  </a:schemeClr>
                </a:solidFill>
                <a:latin typeface="Arial" panose="020B0604020202020204" pitchFamily="34" charset="0"/>
                <a:cs typeface="Arial" panose="020B0604020202020204" pitchFamily="34" charset="0"/>
              </a:endParaRPr>
            </a:p>
          </p:txBody>
        </p:sp>
        <p:pic>
          <p:nvPicPr>
            <p:cNvPr id="9" name="Picture 8" descr="S10-shutterstock_57417382.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74064" y="1397848"/>
              <a:ext cx="1963957" cy="4183241"/>
            </a:xfrm>
            <a:prstGeom prst="rect">
              <a:avLst/>
            </a:prstGeom>
          </p:spPr>
        </p:pic>
      </p:grpSp>
    </p:spTree>
    <p:extLst>
      <p:ext uri="{BB962C8B-B14F-4D97-AF65-F5344CB8AC3E}">
        <p14:creationId xmlns:p14="http://schemas.microsoft.com/office/powerpoint/2010/main" val="12959122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noGrp="1"/>
          </p:cNvSpPr>
          <p:nvPr>
            <p:ph type="title"/>
          </p:nvPr>
        </p:nvSpPr>
        <p:spPr>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lnSpc>
                <a:spcPct val="110000"/>
              </a:lnSpc>
              <a:spcAft>
                <a:spcPts val="0"/>
              </a:spcAft>
            </a:pPr>
            <a:r>
              <a:rPr lang="en-US" sz="4200" b="1" dirty="0" smtClean="0">
                <a:solidFill>
                  <a:srgbClr val="0A5598"/>
                </a:solidFill>
                <a:latin typeface="Arial" panose="020B0604020202020204" pitchFamily="34" charset="0"/>
                <a:cs typeface="Arial" panose="020B0604020202020204" pitchFamily="34" charset="0"/>
              </a:rPr>
              <a:t>“Virtues” and “Always Closer”</a:t>
            </a:r>
            <a:r>
              <a:rPr lang="en-US" sz="4200" dirty="0" smtClean="0">
                <a:solidFill>
                  <a:srgbClr val="0A5598"/>
                </a:solidFill>
                <a:latin typeface="Arial" panose="020B0604020202020204" pitchFamily="34" charset="0"/>
                <a:cs typeface="Arial" panose="020B0604020202020204" pitchFamily="34" charset="0"/>
              </a:rPr>
              <a:t/>
            </a:r>
            <a:br>
              <a:rPr lang="en-US" sz="4200" dirty="0" smtClean="0">
                <a:solidFill>
                  <a:srgbClr val="0A5598"/>
                </a:solidFill>
                <a:latin typeface="Arial" panose="020B0604020202020204" pitchFamily="34" charset="0"/>
                <a:cs typeface="Arial" panose="020B0604020202020204" pitchFamily="34" charset="0"/>
              </a:rPr>
            </a:br>
            <a:r>
              <a:rPr lang="en-US" sz="1800" b="1" dirty="0" smtClean="0">
                <a:solidFill>
                  <a:srgbClr val="7F7F7F"/>
                </a:solidFill>
                <a:latin typeface="Arial" pitchFamily="34" charset="0"/>
                <a:cs typeface="Arial" pitchFamily="34" charset="0"/>
              </a:rPr>
              <a:t>(Handbook, pages 422–424)</a:t>
            </a:r>
            <a:endParaRPr lang="en-US" sz="1800" b="1" dirty="0">
              <a:solidFill>
                <a:srgbClr val="7F7F7F"/>
              </a:solidFill>
              <a:latin typeface="Arial" pitchFamily="34" charset="0"/>
              <a:cs typeface="Arial" pitchFamily="34" charset="0"/>
            </a:endParaRPr>
          </a:p>
        </p:txBody>
      </p:sp>
      <p:sp>
        <p:nvSpPr>
          <p:cNvPr id="5" name="Rectangle 4"/>
          <p:cNvSpPr/>
          <p:nvPr/>
        </p:nvSpPr>
        <p:spPr>
          <a:xfrm>
            <a:off x="4823792" y="1904040"/>
            <a:ext cx="4114800" cy="2809230"/>
          </a:xfrm>
          <a:prstGeom prst="rect">
            <a:avLst/>
          </a:prstGeom>
        </p:spPr>
        <p:txBody>
          <a:bodyPr wrap="square">
            <a:spAutoFit/>
          </a:bodyPr>
          <a:lstStyle/>
          <a:p>
            <a:pPr marL="0" marR="0">
              <a:lnSpc>
                <a:spcPct val="115000"/>
              </a:lnSpc>
              <a:spcBef>
                <a:spcPts val="0"/>
              </a:spcBef>
              <a:spcAft>
                <a:spcPts val="0"/>
              </a:spcAft>
            </a:pPr>
            <a:r>
              <a:rPr lang="en-US" sz="2200" dirty="0" smtClean="0">
                <a:solidFill>
                  <a:srgbClr val="000000"/>
                </a:solidFill>
                <a:latin typeface="Arial" panose="020B0604020202020204" pitchFamily="34" charset="0"/>
                <a:ea typeface="Times New Roman" panose="02020603050405020304" pitchFamily="18" charset="0"/>
                <a:cs typeface="TimesNewRomanPSMT"/>
              </a:rPr>
              <a:t>Virtues </a:t>
            </a:r>
            <a:r>
              <a:rPr lang="en-US" sz="2200" dirty="0">
                <a:solidFill>
                  <a:srgbClr val="000000"/>
                </a:solidFill>
                <a:latin typeface="Arial" panose="020B0604020202020204" pitchFamily="34" charset="0"/>
                <a:ea typeface="Times New Roman" panose="02020603050405020304" pitchFamily="18" charset="0"/>
                <a:cs typeface="TimesNewRomanPSMT"/>
              </a:rPr>
              <a:t>are habits we develop to help us consistently do the right thing. </a:t>
            </a:r>
            <a:r>
              <a:rPr lang="en-US" sz="2200" dirty="0" smtClean="0">
                <a:solidFill>
                  <a:srgbClr val="000000"/>
                </a:solidFill>
                <a:latin typeface="Arial" panose="020B0604020202020204" pitchFamily="34" charset="0"/>
                <a:ea typeface="Times New Roman" panose="02020603050405020304" pitchFamily="18" charset="0"/>
                <a:cs typeface="TimesNewRomanPSMT"/>
              </a:rPr>
              <a:t>The </a:t>
            </a:r>
            <a:r>
              <a:rPr lang="en-US" sz="2200" dirty="0">
                <a:solidFill>
                  <a:srgbClr val="000000"/>
                </a:solidFill>
                <a:latin typeface="Arial" panose="020B0604020202020204" pitchFamily="34" charset="0"/>
                <a:ea typeface="Times New Roman" panose="02020603050405020304" pitchFamily="18" charset="0"/>
                <a:cs typeface="TimesNewRomanPSMT"/>
              </a:rPr>
              <a:t>cardinal virtues </a:t>
            </a:r>
            <a:r>
              <a:rPr lang="en-US" sz="2200" dirty="0" smtClean="0">
                <a:solidFill>
                  <a:srgbClr val="000000"/>
                </a:solidFill>
                <a:latin typeface="Arial" panose="020B0604020202020204" pitchFamily="34" charset="0"/>
                <a:ea typeface="Times New Roman" panose="02020603050405020304" pitchFamily="18" charset="0"/>
                <a:cs typeface="TimesNewRomanPSMT"/>
              </a:rPr>
              <a:t>(human </a:t>
            </a:r>
            <a:r>
              <a:rPr lang="en-US" sz="2200" dirty="0">
                <a:solidFill>
                  <a:srgbClr val="000000"/>
                </a:solidFill>
                <a:latin typeface="Arial" panose="020B0604020202020204" pitchFamily="34" charset="0"/>
                <a:ea typeface="Times New Roman" panose="02020603050405020304" pitchFamily="18" charset="0"/>
                <a:cs typeface="TimesNewRomanPSMT"/>
              </a:rPr>
              <a:t>virtues) and the theological virtues help us walk the paths of faith and reason and thus come closer to God.</a:t>
            </a:r>
            <a:endParaRPr lang="en-US" sz="2200" dirty="0">
              <a:solidFill>
                <a:srgbClr val="000000"/>
              </a:solidFill>
              <a:effectLst/>
              <a:latin typeface="Arial" panose="020B0604020202020204" pitchFamily="34" charset="0"/>
              <a:ea typeface="Times New Roman" panose="02020603050405020304" pitchFamily="18" charset="0"/>
              <a:cs typeface="TimesNewRomanPSMT"/>
            </a:endParaRPr>
          </a:p>
        </p:txBody>
      </p:sp>
      <p:sp>
        <p:nvSpPr>
          <p:cNvPr id="7" name="Rectangle 6"/>
          <p:cNvSpPr/>
          <p:nvPr/>
        </p:nvSpPr>
        <p:spPr>
          <a:xfrm>
            <a:off x="247950" y="4627939"/>
            <a:ext cx="1475084" cy="200055"/>
          </a:xfrm>
          <a:prstGeom prst="rect">
            <a:avLst/>
          </a:prstGeom>
        </p:spPr>
        <p:txBody>
          <a:bodyPr wrap="none">
            <a:spAutoFit/>
          </a:bodyPr>
          <a:lstStyle/>
          <a:p>
            <a:r>
              <a:rPr lang="en-US" sz="700" dirty="0" smtClean="0">
                <a:solidFill>
                  <a:schemeClr val="bg1">
                    <a:lumMod val="65000"/>
                  </a:schemeClr>
                </a:solidFill>
                <a:latin typeface="Arial" panose="020B0604020202020204" pitchFamily="34" charset="0"/>
                <a:cs typeface="Arial" panose="020B0604020202020204" pitchFamily="34" charset="0"/>
              </a:rPr>
              <a:t>© arka38/www.shutterstock.com</a:t>
            </a:r>
            <a:endParaRPr lang="en-US" sz="700" dirty="0">
              <a:solidFill>
                <a:schemeClr val="bg1">
                  <a:lumMod val="65000"/>
                </a:schemeClr>
              </a:solidFill>
              <a:latin typeface="Arial" panose="020B0604020202020204" pitchFamily="34" charset="0"/>
              <a:cs typeface="Arial" panose="020B0604020202020204" pitchFamily="34" charset="0"/>
            </a:endParaRPr>
          </a:p>
        </p:txBody>
      </p:sp>
      <p:pic>
        <p:nvPicPr>
          <p:cNvPr id="8" name="Picture 7" descr="S11-shutterstock_98418818.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7950" y="2005182"/>
            <a:ext cx="4410913" cy="2601738"/>
          </a:xfrm>
          <a:prstGeom prst="rect">
            <a:avLst/>
          </a:prstGeom>
        </p:spPr>
      </p:pic>
    </p:spTree>
    <p:extLst>
      <p:ext uri="{BB962C8B-B14F-4D97-AF65-F5344CB8AC3E}">
        <p14:creationId xmlns:p14="http://schemas.microsoft.com/office/powerpoint/2010/main" val="25713084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noGrp="1"/>
          </p:cNvSpPr>
          <p:nvPr>
            <p:ph type="title"/>
          </p:nvPr>
        </p:nvSpPr>
        <p:spPr>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lnSpc>
                <a:spcPct val="110000"/>
              </a:lnSpc>
              <a:spcAft>
                <a:spcPts val="0"/>
              </a:spcAft>
            </a:pPr>
            <a:r>
              <a:rPr lang="en-US" sz="4200" b="1" dirty="0" smtClean="0">
                <a:solidFill>
                  <a:srgbClr val="0A5598"/>
                </a:solidFill>
                <a:latin typeface="Arial" panose="020B0604020202020204" pitchFamily="34" charset="0"/>
                <a:cs typeface="Arial" panose="020B0604020202020204" pitchFamily="34" charset="0"/>
              </a:rPr>
              <a:t>“Virtues” and “Always Closer”</a:t>
            </a:r>
            <a:r>
              <a:rPr lang="en-US" sz="4200" dirty="0" smtClean="0">
                <a:solidFill>
                  <a:srgbClr val="0A5598"/>
                </a:solidFill>
                <a:latin typeface="Arial" panose="020B0604020202020204" pitchFamily="34" charset="0"/>
                <a:cs typeface="Arial" panose="020B0604020202020204" pitchFamily="34" charset="0"/>
              </a:rPr>
              <a:t/>
            </a:r>
            <a:br>
              <a:rPr lang="en-US" sz="4200" dirty="0" smtClean="0">
                <a:solidFill>
                  <a:srgbClr val="0A5598"/>
                </a:solidFill>
                <a:latin typeface="Arial" panose="020B0604020202020204" pitchFamily="34" charset="0"/>
                <a:cs typeface="Arial" panose="020B0604020202020204" pitchFamily="34" charset="0"/>
              </a:rPr>
            </a:br>
            <a:r>
              <a:rPr lang="en-US" sz="1800" b="1" dirty="0" smtClean="0">
                <a:solidFill>
                  <a:srgbClr val="7F7F7F"/>
                </a:solidFill>
                <a:latin typeface="Arial" pitchFamily="34" charset="0"/>
                <a:cs typeface="Arial" pitchFamily="34" charset="0"/>
              </a:rPr>
              <a:t>(Handbook, pages 422–424)</a:t>
            </a:r>
            <a:endParaRPr lang="en-US" sz="1800" b="1" dirty="0">
              <a:solidFill>
                <a:srgbClr val="7F7F7F"/>
              </a:solidFill>
              <a:latin typeface="Arial" pitchFamily="34" charset="0"/>
              <a:cs typeface="Arial" pitchFamily="34" charset="0"/>
            </a:endParaRPr>
          </a:p>
        </p:txBody>
      </p:sp>
      <p:sp>
        <p:nvSpPr>
          <p:cNvPr id="5" name="Content Placeholder 2"/>
          <p:cNvSpPr>
            <a:spLocks noGrp="1"/>
          </p:cNvSpPr>
          <p:nvPr>
            <p:ph idx="1"/>
          </p:nvPr>
        </p:nvSpPr>
        <p:spPr>
          <a:xfrm>
            <a:off x="457200" y="1789579"/>
            <a:ext cx="8229600" cy="4525963"/>
          </a:xfrm>
        </p:spPr>
        <p:txBody>
          <a:bodyPr>
            <a:normAutofit/>
          </a:bodyPr>
          <a:lstStyle/>
          <a:p>
            <a:r>
              <a:rPr lang="en-US" sz="2400" dirty="0" smtClean="0">
                <a:latin typeface="Arial" pitchFamily="34" charset="0"/>
                <a:cs typeface="Arial" pitchFamily="34" charset="0"/>
              </a:rPr>
              <a:t>Virtues are habits we develop to help us consistently do the right thing. Virtues grow through practice.</a:t>
            </a:r>
          </a:p>
          <a:p>
            <a:r>
              <a:rPr lang="en-US" sz="2400" dirty="0" smtClean="0">
                <a:latin typeface="Arial" pitchFamily="34" charset="0"/>
                <a:cs typeface="Arial" pitchFamily="34" charset="0"/>
              </a:rPr>
              <a:t>The four cardinal virtues (the human virtues) are prudence, justice, temperance, and fortitude.</a:t>
            </a:r>
          </a:p>
          <a:p>
            <a:r>
              <a:rPr lang="en-US" sz="2400" dirty="0" smtClean="0">
                <a:latin typeface="Arial" pitchFamily="34" charset="0"/>
                <a:cs typeface="Arial" pitchFamily="34" charset="0"/>
              </a:rPr>
              <a:t>The theological virtues are faith, hope, and love. They guide the human virtues in making our relationships with God and neighbor more perfect.</a:t>
            </a:r>
          </a:p>
          <a:p>
            <a:r>
              <a:rPr lang="en-US" sz="2400" dirty="0" smtClean="0">
                <a:latin typeface="Arial" pitchFamily="34" charset="0"/>
                <a:cs typeface="Arial" pitchFamily="34" charset="0"/>
              </a:rPr>
              <a:t>Living a moral life is one way we worship God.</a:t>
            </a:r>
            <a:endParaRPr lang="en-US" sz="2400" dirty="0">
              <a:latin typeface="Arial" pitchFamily="34" charset="0"/>
              <a:cs typeface="Arial" pitchFamily="34" charset="0"/>
            </a:endParaRPr>
          </a:p>
        </p:txBody>
      </p:sp>
    </p:spTree>
    <p:extLst>
      <p:ext uri="{BB962C8B-B14F-4D97-AF65-F5344CB8AC3E}">
        <p14:creationId xmlns:p14="http://schemas.microsoft.com/office/powerpoint/2010/main" val="39287429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noGrp="1"/>
          </p:cNvSpPr>
          <p:nvPr>
            <p:ph type="title"/>
          </p:nvPr>
        </p:nvSpPr>
        <p:spPr>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lnSpc>
                <a:spcPct val="110000"/>
              </a:lnSpc>
              <a:spcAft>
                <a:spcPts val="0"/>
              </a:spcAft>
            </a:pPr>
            <a:r>
              <a:rPr lang="en-US" sz="4200" b="1" dirty="0" smtClean="0">
                <a:solidFill>
                  <a:srgbClr val="0A5598"/>
                </a:solidFill>
                <a:latin typeface="Arial" panose="020B0604020202020204" pitchFamily="34" charset="0"/>
                <a:cs typeface="Arial" panose="020B0604020202020204" pitchFamily="34" charset="0"/>
              </a:rPr>
              <a:t>“Virtues” and “Always Closer”</a:t>
            </a:r>
            <a:r>
              <a:rPr lang="en-US" sz="4200" dirty="0" smtClean="0">
                <a:solidFill>
                  <a:srgbClr val="0A5598"/>
                </a:solidFill>
                <a:latin typeface="Arial" panose="020B0604020202020204" pitchFamily="34" charset="0"/>
                <a:cs typeface="Arial" panose="020B0604020202020204" pitchFamily="34" charset="0"/>
              </a:rPr>
              <a:t/>
            </a:r>
            <a:br>
              <a:rPr lang="en-US" sz="4200" dirty="0" smtClean="0">
                <a:solidFill>
                  <a:srgbClr val="0A5598"/>
                </a:solidFill>
                <a:latin typeface="Arial" panose="020B0604020202020204" pitchFamily="34" charset="0"/>
                <a:cs typeface="Arial" panose="020B0604020202020204" pitchFamily="34" charset="0"/>
              </a:rPr>
            </a:br>
            <a:r>
              <a:rPr lang="en-US" sz="1800" b="1" dirty="0" smtClean="0">
                <a:solidFill>
                  <a:srgbClr val="7F7F7F"/>
                </a:solidFill>
                <a:latin typeface="Arial" pitchFamily="34" charset="0"/>
                <a:cs typeface="Arial" pitchFamily="34" charset="0"/>
              </a:rPr>
              <a:t>(Handbook, pages 422–424)</a:t>
            </a:r>
            <a:endParaRPr lang="en-US" sz="1800" b="1" dirty="0">
              <a:solidFill>
                <a:srgbClr val="7F7F7F"/>
              </a:solidFill>
              <a:latin typeface="Arial" pitchFamily="34" charset="0"/>
              <a:cs typeface="Arial" pitchFamily="34" charset="0"/>
            </a:endParaRPr>
          </a:p>
        </p:txBody>
      </p:sp>
      <p:sp>
        <p:nvSpPr>
          <p:cNvPr id="8" name="Rectangle 7"/>
          <p:cNvSpPr/>
          <p:nvPr/>
        </p:nvSpPr>
        <p:spPr>
          <a:xfrm>
            <a:off x="1490691" y="4974580"/>
            <a:ext cx="1592103" cy="200055"/>
          </a:xfrm>
          <a:prstGeom prst="rect">
            <a:avLst/>
          </a:prstGeom>
        </p:spPr>
        <p:txBody>
          <a:bodyPr wrap="none">
            <a:spAutoFit/>
          </a:bodyPr>
          <a:lstStyle/>
          <a:p>
            <a:r>
              <a:rPr lang="en-US" sz="700" dirty="0" smtClean="0">
                <a:solidFill>
                  <a:schemeClr val="bg1">
                    <a:lumMod val="65000"/>
                  </a:schemeClr>
                </a:solidFill>
                <a:latin typeface="Arial" panose="020B0604020202020204" pitchFamily="34" charset="0"/>
                <a:cs typeface="Arial" panose="020B0604020202020204" pitchFamily="34" charset="0"/>
              </a:rPr>
              <a:t>© alexmillos/www.shutterstock.com</a:t>
            </a:r>
            <a:endParaRPr lang="en-US" sz="700" dirty="0">
              <a:solidFill>
                <a:schemeClr val="bg1">
                  <a:lumMod val="65000"/>
                </a:schemeClr>
              </a:solidFill>
              <a:latin typeface="Arial" panose="020B0604020202020204" pitchFamily="34" charset="0"/>
              <a:cs typeface="Arial" panose="020B0604020202020204" pitchFamily="34" charset="0"/>
            </a:endParaRPr>
          </a:p>
        </p:txBody>
      </p:sp>
      <p:sp>
        <p:nvSpPr>
          <p:cNvPr id="9" name="TextBox 8"/>
          <p:cNvSpPr txBox="1"/>
          <p:nvPr/>
        </p:nvSpPr>
        <p:spPr>
          <a:xfrm>
            <a:off x="4260573" y="1867690"/>
            <a:ext cx="4426227" cy="923330"/>
          </a:xfrm>
          <a:prstGeom prst="rect">
            <a:avLst/>
          </a:prstGeom>
          <a:noFill/>
        </p:spPr>
        <p:txBody>
          <a:bodyPr wrap="square" rtlCol="0">
            <a:spAutoFit/>
          </a:bodyPr>
          <a:lstStyle/>
          <a:p>
            <a:pPr algn="ctr"/>
            <a:r>
              <a:rPr lang="en-US" sz="5400" dirty="0" smtClean="0">
                <a:latin typeface="Arial" panose="020B0604020202020204" pitchFamily="34" charset="0"/>
                <a:cs typeface="Arial" panose="020B0604020202020204" pitchFamily="34" charset="0"/>
              </a:rPr>
              <a:t>Journal It!</a:t>
            </a:r>
            <a:endParaRPr lang="en-US" sz="5400" i="1" dirty="0">
              <a:solidFill>
                <a:srgbClr val="0000FF"/>
              </a:solidFill>
              <a:latin typeface="Arial" panose="020B0604020202020204" pitchFamily="34" charset="0"/>
              <a:cs typeface="Arial" panose="020B0604020202020204" pitchFamily="34" charset="0"/>
            </a:endParaRPr>
          </a:p>
        </p:txBody>
      </p:sp>
      <p:pic>
        <p:nvPicPr>
          <p:cNvPr id="10" name="Picture 9" descr="S12-shutterstock_136287659.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4459" y="1653615"/>
            <a:ext cx="4238573" cy="3279382"/>
          </a:xfrm>
          <a:prstGeom prst="rect">
            <a:avLst/>
          </a:prstGeom>
        </p:spPr>
      </p:pic>
      <p:sp>
        <p:nvSpPr>
          <p:cNvPr id="6" name="TextBox 5"/>
          <p:cNvSpPr txBox="1"/>
          <p:nvPr/>
        </p:nvSpPr>
        <p:spPr>
          <a:xfrm>
            <a:off x="4260573" y="2854645"/>
            <a:ext cx="4426227" cy="2123658"/>
          </a:xfrm>
          <a:prstGeom prst="rect">
            <a:avLst/>
          </a:prstGeom>
          <a:noFill/>
        </p:spPr>
        <p:txBody>
          <a:bodyPr wrap="square" rtlCol="0">
            <a:spAutoFit/>
          </a:bodyPr>
          <a:lstStyle/>
          <a:p>
            <a:r>
              <a:rPr lang="en-US" sz="2200" dirty="0" smtClean="0">
                <a:latin typeface="Arial" panose="020B0604020202020204" pitchFamily="34" charset="0"/>
                <a:cs typeface="Arial" panose="020B0604020202020204" pitchFamily="34" charset="0"/>
              </a:rPr>
              <a:t>Journal </a:t>
            </a:r>
            <a:r>
              <a:rPr lang="en-US" sz="2200" b="1" dirty="0" smtClean="0">
                <a:latin typeface="Arial" panose="020B0604020202020204" pitchFamily="34" charset="0"/>
                <a:cs typeface="Arial" panose="020B0604020202020204" pitchFamily="34" charset="0"/>
              </a:rPr>
              <a:t>two</a:t>
            </a:r>
            <a:r>
              <a:rPr lang="en-US" sz="2200" dirty="0" smtClean="0">
                <a:latin typeface="Arial" panose="020B0604020202020204" pitchFamily="34" charset="0"/>
                <a:cs typeface="Arial" panose="020B0604020202020204" pitchFamily="34" charset="0"/>
              </a:rPr>
              <a:t> paragraphs reflecting on the following question:</a:t>
            </a:r>
          </a:p>
          <a:p>
            <a:pPr algn="ctr"/>
            <a:endParaRPr lang="en-US" sz="2200" dirty="0" smtClean="0">
              <a:latin typeface="Arial" panose="020B0604020202020204" pitchFamily="34" charset="0"/>
              <a:cs typeface="Arial" panose="020B0604020202020204" pitchFamily="34" charset="0"/>
            </a:endParaRPr>
          </a:p>
          <a:p>
            <a:r>
              <a:rPr lang="en-US" sz="2200" dirty="0" smtClean="0">
                <a:latin typeface="Arial" panose="020B0604020202020204" pitchFamily="34" charset="0"/>
                <a:cs typeface="Arial" panose="020B0604020202020204" pitchFamily="34" charset="0"/>
              </a:rPr>
              <a:t>What does it mean to live a virtuous life? How can you grow in virtue?</a:t>
            </a:r>
            <a:endParaRPr lang="en-US"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851650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a:bodyPr>
          <a:lstStyle/>
          <a:p>
            <a:r>
              <a:rPr lang="en-US" sz="4200" b="1" dirty="0" smtClean="0">
                <a:solidFill>
                  <a:srgbClr val="178D34"/>
                </a:solidFill>
                <a:latin typeface="Arial" pitchFamily="34" charset="0"/>
                <a:cs typeface="Arial" pitchFamily="34" charset="0"/>
              </a:rPr>
              <a:t>Acknowledgments</a:t>
            </a:r>
            <a:endParaRPr lang="en-US" sz="4200" b="1" dirty="0">
              <a:solidFill>
                <a:srgbClr val="178D34"/>
              </a:solidFill>
              <a:latin typeface="Arial" pitchFamily="34" charset="0"/>
              <a:cs typeface="Arial" pitchFamily="34" charset="0"/>
            </a:endParaRPr>
          </a:p>
        </p:txBody>
      </p:sp>
      <p:sp>
        <p:nvSpPr>
          <p:cNvPr id="5" name="Content Placeholder 2"/>
          <p:cNvSpPr>
            <a:spLocks noGrp="1"/>
          </p:cNvSpPr>
          <p:nvPr>
            <p:ph idx="1"/>
          </p:nvPr>
        </p:nvSpPr>
        <p:spPr>
          <a:xfrm>
            <a:off x="457200" y="1437544"/>
            <a:ext cx="8229600" cy="4525963"/>
          </a:xfrm>
        </p:spPr>
        <p:txBody>
          <a:bodyPr>
            <a:normAutofit fontScale="55000" lnSpcReduction="20000"/>
          </a:bodyPr>
          <a:lstStyle/>
          <a:p>
            <a:pPr>
              <a:lnSpc>
                <a:spcPct val="120000"/>
              </a:lnSpc>
              <a:buNone/>
            </a:pPr>
            <a:r>
              <a:rPr lang="en-US" dirty="0" smtClean="0"/>
              <a:t>	</a:t>
            </a:r>
            <a:r>
              <a:rPr lang="en-US" sz="3000" dirty="0" smtClean="0"/>
              <a:t>The excerpt from Pope Saint John Paul II on slide 9 is from “Homily of His Holiness, Oriole Park at Camden Yards, Baltimore MD, 1995,” at </a:t>
            </a:r>
            <a:r>
              <a:rPr lang="en-US" sz="3000" i="1" dirty="0" smtClean="0"/>
              <a:t>www.vatican.va/holy_father /</a:t>
            </a:r>
            <a:r>
              <a:rPr lang="en-US" sz="3000" i="1" dirty="0" err="1" smtClean="0"/>
              <a:t>john_paul_ii</a:t>
            </a:r>
            <a:r>
              <a:rPr lang="en-US" sz="3000" i="1" dirty="0" smtClean="0"/>
              <a:t>/homilies/1995/documents/hf_jp-ii_hom_19951008_baltimore_en.html</a:t>
            </a:r>
            <a:r>
              <a:rPr lang="en-US" sz="3000" i="1" dirty="0" smtClean="0"/>
              <a:t>. </a:t>
            </a:r>
            <a:r>
              <a:rPr lang="en-US" sz="3000" i="1" dirty="0" smtClean="0"/>
              <a:t> </a:t>
            </a:r>
            <a:r>
              <a:rPr lang="en-US" sz="3000" dirty="0" smtClean="0"/>
              <a:t>Copyright </a:t>
            </a:r>
            <a:r>
              <a:rPr lang="en-US" sz="3000" dirty="0" smtClean="0"/>
              <a:t>© 1995 </a:t>
            </a:r>
            <a:r>
              <a:rPr lang="en-US" sz="3000" dirty="0" smtClean="0"/>
              <a:t>Liberia </a:t>
            </a:r>
            <a:r>
              <a:rPr lang="en-US" sz="3000" dirty="0" err="1" smtClean="0"/>
              <a:t>Editrice</a:t>
            </a:r>
            <a:r>
              <a:rPr lang="en-US" sz="3000" dirty="0" smtClean="0"/>
              <a:t> </a:t>
            </a:r>
            <a:r>
              <a:rPr lang="en-US" sz="3000" dirty="0" err="1" smtClean="0"/>
              <a:t>Vaticana</a:t>
            </a:r>
            <a:r>
              <a:rPr lang="en-US" sz="3000" dirty="0" smtClean="0"/>
              <a:t>.</a:t>
            </a:r>
            <a:endParaRPr lang="en-US" sz="3000" dirty="0" smtClean="0"/>
          </a:p>
          <a:p>
            <a:pPr>
              <a:lnSpc>
                <a:spcPct val="120000"/>
              </a:lnSpc>
              <a:buNone/>
            </a:pPr>
            <a:r>
              <a:rPr lang="en-US" sz="3000" dirty="0"/>
              <a:t>	</a:t>
            </a:r>
            <a:r>
              <a:rPr lang="en-US" sz="3000" dirty="0" smtClean="0"/>
              <a:t>	To </a:t>
            </a:r>
            <a:r>
              <a:rPr lang="en-US" sz="3000" dirty="0" smtClean="0"/>
              <a:t>view copyright terms and conditions for Internet materials cited here, log on to the home pages for the referenced websites</a:t>
            </a:r>
            <a:r>
              <a:rPr lang="en-US" sz="3000" dirty="0" smtClean="0"/>
              <a:t>.</a:t>
            </a:r>
            <a:endParaRPr lang="en-US" sz="3000" dirty="0" smtClean="0"/>
          </a:p>
          <a:p>
            <a:pPr>
              <a:lnSpc>
                <a:spcPct val="120000"/>
              </a:lnSpc>
              <a:buNone/>
            </a:pPr>
            <a:r>
              <a:rPr lang="en-US" sz="3000" dirty="0"/>
              <a:t>	</a:t>
            </a:r>
            <a:r>
              <a:rPr lang="en-US" sz="3000" dirty="0" smtClean="0"/>
              <a:t>	During </a:t>
            </a:r>
            <a:r>
              <a:rPr lang="en-US" sz="3000" dirty="0" smtClean="0"/>
              <a:t>this presentation’s preparation, all citations, facts, figures, names, addresses, telephone numbers, Internet URLs, and other pieces of information cited within were verified for accuracy. The authors and Saint Mary’s Press staff have made every attempt to reference current and valid sources, but we cannot guarantee the content of any source, and we are not responsible for any changes that may have occurred since our verification. If you find an error in, or have a question or concern about, any of the information or sources listed within, please contact Saint Mary’s Press.</a:t>
            </a:r>
          </a:p>
          <a:p>
            <a:pPr>
              <a:lnSpc>
                <a:spcPct val="120000"/>
              </a:lnSpc>
              <a:buNone/>
            </a:pPr>
            <a:endParaRPr lang="en-US" dirty="0" smtClean="0"/>
          </a:p>
          <a:p>
            <a:pPr>
              <a:lnSpc>
                <a:spcPct val="120000"/>
              </a:lnSpc>
            </a:pPr>
            <a:endParaRPr lang="en-US" dirty="0"/>
          </a:p>
        </p:txBody>
      </p:sp>
    </p:spTree>
    <p:extLst>
      <p:ext uri="{BB962C8B-B14F-4D97-AF65-F5344CB8AC3E}">
        <p14:creationId xmlns:p14="http://schemas.microsoft.com/office/powerpoint/2010/main" val="39653292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a:xfrm>
            <a:off x="1063314" y="619496"/>
            <a:ext cx="7513867" cy="119759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6600" b="1" dirty="0" smtClean="0">
                <a:solidFill>
                  <a:srgbClr val="0A5598"/>
                </a:solidFill>
                <a:latin typeface="Arial" panose="020B0604020202020204" pitchFamily="34" charset="0"/>
                <a:cs typeface="Arial" panose="020B0604020202020204" pitchFamily="34" charset="0"/>
              </a:rPr>
              <a:t>Christian Morality</a:t>
            </a:r>
            <a:endParaRPr lang="en-US" sz="6600" b="1" dirty="0">
              <a:solidFill>
                <a:srgbClr val="C00000"/>
              </a:solidFill>
              <a:latin typeface="Arial" panose="020B0604020202020204" pitchFamily="34" charset="0"/>
              <a:cs typeface="Arial" panose="020B0604020202020204" pitchFamily="34" charset="0"/>
            </a:endParaRPr>
          </a:p>
        </p:txBody>
      </p:sp>
      <p:sp>
        <p:nvSpPr>
          <p:cNvPr id="5" name="TextBox 4"/>
          <p:cNvSpPr txBox="1"/>
          <p:nvPr/>
        </p:nvSpPr>
        <p:spPr>
          <a:xfrm>
            <a:off x="2239818" y="1642221"/>
            <a:ext cx="7550727" cy="1107996"/>
          </a:xfrm>
          <a:prstGeom prst="rect">
            <a:avLst/>
          </a:prstGeom>
          <a:noFill/>
        </p:spPr>
        <p:txBody>
          <a:bodyPr wrap="square" rtlCol="0">
            <a:spAutoFit/>
          </a:bodyPr>
          <a:lstStyle/>
          <a:p>
            <a:r>
              <a:rPr lang="en-US" dirty="0" smtClean="0">
                <a:latin typeface="Arial" panose="020B0604020202020204" pitchFamily="34" charset="0"/>
                <a:cs typeface="Arial" panose="020B0604020202020204" pitchFamily="34" charset="0"/>
              </a:rPr>
              <a:t>and </a:t>
            </a:r>
            <a:r>
              <a:rPr lang="en-US" sz="6600" b="1" dirty="0" smtClean="0">
                <a:solidFill>
                  <a:srgbClr val="C30027"/>
                </a:solidFill>
                <a:latin typeface="Arial" panose="020B0604020202020204" pitchFamily="34" charset="0"/>
                <a:cs typeface="Arial" panose="020B0604020202020204" pitchFamily="34" charset="0"/>
              </a:rPr>
              <a:t>Social Justice</a:t>
            </a:r>
            <a:endParaRPr lang="en-US" sz="6600" b="1" dirty="0">
              <a:solidFill>
                <a:srgbClr val="C30027"/>
              </a:solidFill>
            </a:endParaRPr>
          </a:p>
        </p:txBody>
      </p:sp>
      <p:sp>
        <p:nvSpPr>
          <p:cNvPr id="6" name="TextBox 5"/>
          <p:cNvSpPr txBox="1"/>
          <p:nvPr/>
        </p:nvSpPr>
        <p:spPr>
          <a:xfrm>
            <a:off x="565727" y="3935752"/>
            <a:ext cx="8011454" cy="1323439"/>
          </a:xfrm>
          <a:prstGeom prst="rect">
            <a:avLst/>
          </a:prstGeom>
          <a:noFill/>
        </p:spPr>
        <p:txBody>
          <a:bodyPr wrap="square" rtlCol="0">
            <a:spAutoFit/>
          </a:bodyPr>
          <a:lstStyle/>
          <a:p>
            <a:pPr algn="ctr"/>
            <a:r>
              <a:rPr lang="en-US" sz="2000" dirty="0" smtClean="0">
                <a:solidFill>
                  <a:srgbClr val="178D34"/>
                </a:solidFill>
                <a:latin typeface="Arial" panose="020B0604020202020204" pitchFamily="34" charset="0"/>
                <a:cs typeface="Arial" panose="020B0604020202020204" pitchFamily="34" charset="0"/>
              </a:rPr>
              <a:t>Chapter 38</a:t>
            </a:r>
          </a:p>
          <a:p>
            <a:pPr algn="ctr"/>
            <a:r>
              <a:rPr lang="en-US" sz="3600" dirty="0" smtClean="0">
                <a:solidFill>
                  <a:srgbClr val="178D34"/>
                </a:solidFill>
                <a:latin typeface="Arial"/>
                <a:cs typeface="Arial"/>
              </a:rPr>
              <a:t>Living the Moral Life</a:t>
            </a:r>
          </a:p>
          <a:p>
            <a:endParaRPr lang="en-US" dirty="0"/>
          </a:p>
        </p:txBody>
      </p:sp>
    </p:spTree>
    <p:extLst>
      <p:ext uri="{BB962C8B-B14F-4D97-AF65-F5344CB8AC3E}">
        <p14:creationId xmlns:p14="http://schemas.microsoft.com/office/powerpoint/2010/main" val="31654108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fontScale="90000"/>
          </a:bodyPr>
          <a:lstStyle/>
          <a:p>
            <a:r>
              <a:rPr lang="en-US" sz="4200" b="1" dirty="0" smtClean="0">
                <a:latin typeface="Arial" panose="020B0604020202020204" pitchFamily="34" charset="0"/>
                <a:cs typeface="Arial" panose="020B0604020202020204" pitchFamily="34" charset="0"/>
              </a:rPr>
              <a:t>Chapter </a:t>
            </a:r>
            <a:r>
              <a:rPr lang="en-US" sz="4200" b="1" dirty="0" smtClean="0">
                <a:latin typeface="Arial" panose="020B0604020202020204" pitchFamily="34" charset="0"/>
                <a:cs typeface="Arial" panose="020B0604020202020204" pitchFamily="34" charset="0"/>
              </a:rPr>
              <a:t>Summary</a:t>
            </a:r>
            <a:r>
              <a:rPr lang="en-US" sz="4200" b="1" dirty="0" smtClean="0">
                <a:latin typeface="Arial" panose="020B0604020202020204" pitchFamily="34" charset="0"/>
                <a:cs typeface="Arial" panose="020B0604020202020204" pitchFamily="34" charset="0"/>
              </a:rPr>
              <a:t/>
            </a:r>
            <a:br>
              <a:rPr lang="en-US" sz="4200" b="1" dirty="0" smtClean="0">
                <a:latin typeface="Arial" panose="020B0604020202020204" pitchFamily="34" charset="0"/>
                <a:cs typeface="Arial" panose="020B0604020202020204" pitchFamily="34" charset="0"/>
              </a:rPr>
            </a:br>
            <a:r>
              <a:rPr lang="en-US" sz="3100" b="1" dirty="0" smtClean="0">
                <a:latin typeface="Arial" panose="020B0604020202020204" pitchFamily="34" charset="0"/>
                <a:cs typeface="Arial" panose="020B0604020202020204" pitchFamily="34" charset="0"/>
              </a:rPr>
              <a:t>Living the Moral Life</a:t>
            </a:r>
            <a:endParaRPr lang="en-US" sz="3100" b="1" dirty="0">
              <a:latin typeface="Arial" panose="020B0604020202020204" pitchFamily="34" charset="0"/>
              <a:cs typeface="Arial" panose="020B0604020202020204" pitchFamily="34" charset="0"/>
            </a:endParaRPr>
          </a:p>
        </p:txBody>
      </p:sp>
      <p:sp>
        <p:nvSpPr>
          <p:cNvPr id="6" name="TextBox 5"/>
          <p:cNvSpPr txBox="1"/>
          <p:nvPr/>
        </p:nvSpPr>
        <p:spPr>
          <a:xfrm>
            <a:off x="3968319" y="1739548"/>
            <a:ext cx="4933363" cy="3924151"/>
          </a:xfrm>
          <a:prstGeom prst="rect">
            <a:avLst/>
          </a:prstGeom>
          <a:noFill/>
        </p:spPr>
        <p:txBody>
          <a:bodyPr wrap="square" rtlCol="0">
            <a:spAutoFit/>
          </a:bodyPr>
          <a:lstStyle/>
          <a:p>
            <a:r>
              <a:rPr lang="en-US" sz="1900" dirty="0">
                <a:latin typeface="Arial" panose="020B0604020202020204" pitchFamily="34" charset="0"/>
                <a:cs typeface="Arial" panose="020B0604020202020204" pitchFamily="34" charset="0"/>
              </a:rPr>
              <a:t>In this chapter, </a:t>
            </a:r>
            <a:r>
              <a:rPr lang="en-US" sz="1900" dirty="0" smtClean="0">
                <a:latin typeface="Arial" panose="020B0604020202020204" pitchFamily="34" charset="0"/>
                <a:cs typeface="Arial" panose="020B0604020202020204" pitchFamily="34" charset="0"/>
              </a:rPr>
              <a:t>you will </a:t>
            </a:r>
            <a:r>
              <a:rPr lang="en-US" sz="1900" dirty="0">
                <a:latin typeface="Arial" panose="020B0604020202020204" pitchFamily="34" charset="0"/>
                <a:cs typeface="Arial" panose="020B0604020202020204" pitchFamily="34" charset="0"/>
              </a:rPr>
              <a:t>consider what living a moral life means. Living morally requires that we develop a clear understanding of what God is asking of us. God created us with the inherent ability to know what is right and good—the natural law—but humans still choose sin. This is the legacy of Original Sin. </a:t>
            </a:r>
            <a:r>
              <a:rPr lang="en-US" sz="1900" dirty="0" smtClean="0">
                <a:latin typeface="Arial" panose="020B0604020202020204" pitchFamily="34" charset="0"/>
                <a:cs typeface="Arial" panose="020B0604020202020204" pitchFamily="34" charset="0"/>
              </a:rPr>
              <a:t>God </a:t>
            </a:r>
            <a:r>
              <a:rPr lang="en-US" sz="1900" dirty="0">
                <a:latin typeface="Arial" panose="020B0604020202020204" pitchFamily="34" charset="0"/>
                <a:cs typeface="Arial" panose="020B0604020202020204" pitchFamily="34" charset="0"/>
              </a:rPr>
              <a:t>also gave us the Ten </a:t>
            </a:r>
            <a:r>
              <a:rPr lang="en-US" sz="1900" dirty="0" smtClean="0">
                <a:latin typeface="Arial" panose="020B0604020202020204" pitchFamily="34" charset="0"/>
                <a:cs typeface="Arial" panose="020B0604020202020204" pitchFamily="34" charset="0"/>
              </a:rPr>
              <a:t>Command-</a:t>
            </a:r>
            <a:r>
              <a:rPr lang="en-US" sz="1900" dirty="0" err="1" smtClean="0">
                <a:latin typeface="Arial" panose="020B0604020202020204" pitchFamily="34" charset="0"/>
                <a:cs typeface="Arial" panose="020B0604020202020204" pitchFamily="34" charset="0"/>
              </a:rPr>
              <a:t>ments</a:t>
            </a:r>
            <a:r>
              <a:rPr lang="en-US" sz="1900" dirty="0">
                <a:latin typeface="Arial" panose="020B0604020202020204" pitchFamily="34" charset="0"/>
                <a:cs typeface="Arial" panose="020B0604020202020204" pitchFamily="34" charset="0"/>
              </a:rPr>
              <a:t>, the Beatitudes, and the virtues to guide our free will in helping us to choose rightly and to grow closer to God. </a:t>
            </a:r>
            <a:endParaRPr lang="en-US" sz="1900" dirty="0" smtClean="0">
              <a:latin typeface="Arial" panose="020B0604020202020204" pitchFamily="34" charset="0"/>
              <a:cs typeface="Arial" panose="020B0604020202020204" pitchFamily="34" charset="0"/>
            </a:endParaRPr>
          </a:p>
          <a:p>
            <a:pPr algn="ctr"/>
            <a:endParaRPr lang="en-US" sz="2000" dirty="0">
              <a:latin typeface="Arial" panose="020B0604020202020204" pitchFamily="34" charset="0"/>
              <a:cs typeface="Arial" panose="020B0604020202020204" pitchFamily="34" charset="0"/>
            </a:endParaRPr>
          </a:p>
          <a:p>
            <a:pPr algn="ctr"/>
            <a:endParaRPr lang="en-US" sz="2000" i="1" dirty="0">
              <a:latin typeface="Arial" panose="020B0604020202020204" pitchFamily="34" charset="0"/>
              <a:cs typeface="Arial" panose="020B0604020202020204" pitchFamily="34" charset="0"/>
            </a:endParaRPr>
          </a:p>
        </p:txBody>
      </p:sp>
      <p:sp>
        <p:nvSpPr>
          <p:cNvPr id="7" name="Rectangle 6"/>
          <p:cNvSpPr/>
          <p:nvPr/>
        </p:nvSpPr>
        <p:spPr>
          <a:xfrm>
            <a:off x="251447" y="4578837"/>
            <a:ext cx="4572000" cy="200055"/>
          </a:xfrm>
          <a:prstGeom prst="rect">
            <a:avLst/>
          </a:prstGeom>
        </p:spPr>
        <p:txBody>
          <a:bodyPr>
            <a:spAutoFit/>
          </a:bodyPr>
          <a:lstStyle/>
          <a:p>
            <a:r>
              <a:rPr lang="en-US" sz="700" dirty="0" smtClean="0">
                <a:solidFill>
                  <a:schemeClr val="bg1">
                    <a:lumMod val="65000"/>
                  </a:schemeClr>
                </a:solidFill>
                <a:latin typeface="Arial" panose="020B0604020202020204" pitchFamily="34" charset="0"/>
                <a:cs typeface="Arial" panose="020B0604020202020204" pitchFamily="34" charset="0"/>
              </a:rPr>
              <a:t>© ChrisGorgio/www.istockphoto.com</a:t>
            </a:r>
            <a:endParaRPr lang="en-US" sz="700" dirty="0">
              <a:solidFill>
                <a:schemeClr val="bg1">
                  <a:lumMod val="65000"/>
                </a:schemeClr>
              </a:solidFill>
              <a:latin typeface="Arial" panose="020B0604020202020204" pitchFamily="34" charset="0"/>
              <a:cs typeface="Arial" panose="020B0604020202020204" pitchFamily="34" charset="0"/>
            </a:endParaRPr>
          </a:p>
        </p:txBody>
      </p:sp>
      <p:pic>
        <p:nvPicPr>
          <p:cNvPr id="9" name="Picture 8" descr="HiRes.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447" y="1739548"/>
            <a:ext cx="3627744" cy="2839289"/>
          </a:xfrm>
          <a:prstGeom prst="rect">
            <a:avLst/>
          </a:prstGeom>
        </p:spPr>
      </p:pic>
    </p:spTree>
    <p:extLst>
      <p:ext uri="{BB962C8B-B14F-4D97-AF65-F5344CB8AC3E}">
        <p14:creationId xmlns:p14="http://schemas.microsoft.com/office/powerpoint/2010/main" val="13982642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S4-iStock_000048677414_Large.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45924" y="1870963"/>
            <a:ext cx="4240876" cy="3180657"/>
          </a:xfrm>
          <a:prstGeom prst="rect">
            <a:avLst/>
          </a:prstGeom>
        </p:spPr>
      </p:pic>
      <p:sp>
        <p:nvSpPr>
          <p:cNvPr id="4" name="Title 1"/>
          <p:cNvSpPr txBox="1">
            <a:spLocks noGrp="1"/>
          </p:cNvSpPr>
          <p:nvPr>
            <p:ph type="title"/>
          </p:nvPr>
        </p:nvSpPr>
        <p:spPr>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lnSpc>
                <a:spcPct val="110000"/>
              </a:lnSpc>
              <a:spcAft>
                <a:spcPts val="0"/>
              </a:spcAft>
            </a:pPr>
            <a:r>
              <a:rPr lang="en-US" sz="3400" b="1" dirty="0" smtClean="0">
                <a:solidFill>
                  <a:srgbClr val="0A5598"/>
                </a:solidFill>
                <a:latin typeface="Arial" panose="020B0604020202020204" pitchFamily="34" charset="0"/>
                <a:cs typeface="Arial" panose="020B0604020202020204" pitchFamily="34" charset="0"/>
              </a:rPr>
              <a:t>Introduction and “Off to a Great Start”</a:t>
            </a:r>
            <a:r>
              <a:rPr lang="en-US" sz="3400" dirty="0" smtClean="0">
                <a:solidFill>
                  <a:srgbClr val="0A5598"/>
                </a:solidFill>
                <a:latin typeface="Arial" panose="020B0604020202020204" pitchFamily="34" charset="0"/>
                <a:cs typeface="Arial" panose="020B0604020202020204" pitchFamily="34" charset="0"/>
              </a:rPr>
              <a:t/>
            </a:r>
            <a:br>
              <a:rPr lang="en-US" sz="3400" dirty="0" smtClean="0">
                <a:solidFill>
                  <a:srgbClr val="0A5598"/>
                </a:solidFill>
                <a:latin typeface="Arial" panose="020B0604020202020204" pitchFamily="34" charset="0"/>
                <a:cs typeface="Arial" panose="020B0604020202020204" pitchFamily="34" charset="0"/>
              </a:rPr>
            </a:br>
            <a:r>
              <a:rPr lang="en-US" sz="1800" b="1" dirty="0" smtClean="0">
                <a:solidFill>
                  <a:schemeClr val="tx1">
                    <a:lumMod val="50000"/>
                    <a:lumOff val="50000"/>
                  </a:schemeClr>
                </a:solidFill>
                <a:latin typeface="Arial" pitchFamily="34" charset="0"/>
                <a:cs typeface="Arial" pitchFamily="34" charset="0"/>
              </a:rPr>
              <a:t>(Handbook, pages 416–418)</a:t>
            </a:r>
            <a:endParaRPr lang="en-US" sz="1800" b="1" dirty="0">
              <a:solidFill>
                <a:schemeClr val="tx1">
                  <a:lumMod val="50000"/>
                  <a:lumOff val="50000"/>
                </a:schemeClr>
              </a:solidFill>
              <a:latin typeface="Arial" pitchFamily="34" charset="0"/>
              <a:cs typeface="Arial" pitchFamily="34" charset="0"/>
            </a:endParaRPr>
          </a:p>
        </p:txBody>
      </p:sp>
      <p:sp>
        <p:nvSpPr>
          <p:cNvPr id="5" name="Rectangle 4"/>
          <p:cNvSpPr/>
          <p:nvPr/>
        </p:nvSpPr>
        <p:spPr>
          <a:xfrm>
            <a:off x="675681" y="1743022"/>
            <a:ext cx="3770243" cy="3108543"/>
          </a:xfrm>
          <a:prstGeom prst="rect">
            <a:avLst/>
          </a:prstGeom>
        </p:spPr>
        <p:txBody>
          <a:bodyPr wrap="square">
            <a:spAutoFit/>
          </a:bodyPr>
          <a:lstStyle/>
          <a:p>
            <a:pPr algn="ctr"/>
            <a:endParaRPr lang="en-US" sz="2800" b="1" u="sng" dirty="0" smtClean="0">
              <a:latin typeface="Arial" panose="020B0604020202020204" pitchFamily="34" charset="0"/>
              <a:cs typeface="Arial" panose="020B0604020202020204" pitchFamily="34" charset="0"/>
            </a:endParaRPr>
          </a:p>
          <a:p>
            <a:r>
              <a:rPr lang="en-US" sz="2800" dirty="0" smtClean="0">
                <a:latin typeface="Arial" panose="020B0604020202020204" pitchFamily="34" charset="0"/>
                <a:cs typeface="Arial" panose="020B0604020202020204" pitchFamily="34" charset="0"/>
              </a:rPr>
              <a:t>Free </a:t>
            </a:r>
            <a:r>
              <a:rPr lang="en-US" sz="2800" dirty="0">
                <a:latin typeface="Arial" panose="020B0604020202020204" pitchFamily="34" charset="0"/>
                <a:cs typeface="Arial" panose="020B0604020202020204" pitchFamily="34" charset="0"/>
              </a:rPr>
              <a:t>will is the basis for our moral responsibility, and we look to Sacred Scripture to guide our </a:t>
            </a:r>
            <a:r>
              <a:rPr lang="en-US" sz="2800" dirty="0" smtClean="0">
                <a:latin typeface="Arial" panose="020B0604020202020204" pitchFamily="34" charset="0"/>
                <a:cs typeface="Arial" panose="020B0604020202020204" pitchFamily="34" charset="0"/>
              </a:rPr>
              <a:t>choices</a:t>
            </a:r>
            <a:r>
              <a:rPr lang="en-US" sz="2800" dirty="0">
                <a:latin typeface="Arial" panose="020B0604020202020204" pitchFamily="34" charset="0"/>
                <a:cs typeface="Arial" panose="020B0604020202020204" pitchFamily="34" charset="0"/>
              </a:rPr>
              <a:t>. </a:t>
            </a:r>
          </a:p>
        </p:txBody>
      </p:sp>
      <p:sp>
        <p:nvSpPr>
          <p:cNvPr id="6" name="Rectangle 5"/>
          <p:cNvSpPr/>
          <p:nvPr/>
        </p:nvSpPr>
        <p:spPr>
          <a:xfrm>
            <a:off x="4114800" y="5046189"/>
            <a:ext cx="4572000" cy="200055"/>
          </a:xfrm>
          <a:prstGeom prst="rect">
            <a:avLst/>
          </a:prstGeom>
        </p:spPr>
        <p:txBody>
          <a:bodyPr>
            <a:spAutoFit/>
          </a:bodyPr>
          <a:lstStyle/>
          <a:p>
            <a:pPr algn="r"/>
            <a:r>
              <a:rPr lang="en-US" sz="700" dirty="0" smtClean="0">
                <a:solidFill>
                  <a:schemeClr val="bg1">
                    <a:lumMod val="65000"/>
                  </a:schemeClr>
                </a:solidFill>
                <a:latin typeface="Arial" panose="020B0604020202020204" pitchFamily="34" charset="0"/>
                <a:cs typeface="Arial" panose="020B0604020202020204" pitchFamily="34" charset="0"/>
              </a:rPr>
              <a:t>© master-garry/www.istockphoto.com</a:t>
            </a:r>
            <a:endParaRPr lang="en-US" sz="700" dirty="0">
              <a:solidFill>
                <a:schemeClr val="bg1">
                  <a:lumMod val="6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104508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noGrp="1"/>
          </p:cNvSpPr>
          <p:nvPr>
            <p:ph type="title"/>
          </p:nvPr>
        </p:nvSpPr>
        <p:spPr>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lnSpc>
                <a:spcPct val="110000"/>
              </a:lnSpc>
              <a:spcAft>
                <a:spcPts val="0"/>
              </a:spcAft>
            </a:pPr>
            <a:r>
              <a:rPr lang="en-US" sz="3400" b="1" dirty="0" smtClean="0">
                <a:solidFill>
                  <a:srgbClr val="0A5598"/>
                </a:solidFill>
                <a:latin typeface="Arial" panose="020B0604020202020204" pitchFamily="34" charset="0"/>
                <a:cs typeface="Arial" panose="020B0604020202020204" pitchFamily="34" charset="0"/>
              </a:rPr>
              <a:t>Introduction and “Off to a Great Start”</a:t>
            </a:r>
            <a:r>
              <a:rPr lang="en-US" sz="3400" dirty="0" smtClean="0">
                <a:solidFill>
                  <a:srgbClr val="0A5598"/>
                </a:solidFill>
                <a:latin typeface="Arial" panose="020B0604020202020204" pitchFamily="34" charset="0"/>
                <a:cs typeface="Arial" panose="020B0604020202020204" pitchFamily="34" charset="0"/>
              </a:rPr>
              <a:t/>
            </a:r>
            <a:br>
              <a:rPr lang="en-US" sz="3400" dirty="0" smtClean="0">
                <a:solidFill>
                  <a:srgbClr val="0A5598"/>
                </a:solidFill>
                <a:latin typeface="Arial" panose="020B0604020202020204" pitchFamily="34" charset="0"/>
                <a:cs typeface="Arial" panose="020B0604020202020204" pitchFamily="34" charset="0"/>
              </a:rPr>
            </a:br>
            <a:r>
              <a:rPr lang="en-US" sz="1800" b="1" dirty="0" smtClean="0">
                <a:solidFill>
                  <a:schemeClr val="tx1">
                    <a:lumMod val="50000"/>
                    <a:lumOff val="50000"/>
                  </a:schemeClr>
                </a:solidFill>
                <a:latin typeface="Arial" pitchFamily="34" charset="0"/>
                <a:cs typeface="Arial" pitchFamily="34" charset="0"/>
              </a:rPr>
              <a:t>(Handbook, pages 416–418)</a:t>
            </a:r>
            <a:endParaRPr lang="en-US" sz="1800" b="1" dirty="0">
              <a:solidFill>
                <a:schemeClr val="tx1">
                  <a:lumMod val="50000"/>
                  <a:lumOff val="50000"/>
                </a:schemeClr>
              </a:solidFill>
              <a:latin typeface="Arial" pitchFamily="34" charset="0"/>
              <a:cs typeface="Arial" pitchFamily="34" charset="0"/>
            </a:endParaRPr>
          </a:p>
        </p:txBody>
      </p:sp>
      <p:sp>
        <p:nvSpPr>
          <p:cNvPr id="5" name="TextBox 4"/>
          <p:cNvSpPr txBox="1"/>
          <p:nvPr/>
        </p:nvSpPr>
        <p:spPr>
          <a:xfrm>
            <a:off x="457200" y="1738707"/>
            <a:ext cx="4704522" cy="2862322"/>
          </a:xfrm>
          <a:prstGeom prst="rect">
            <a:avLst/>
          </a:prstGeom>
          <a:noFill/>
        </p:spPr>
        <p:txBody>
          <a:bodyPr wrap="square" rtlCol="0">
            <a:spAutoFit/>
          </a:bodyPr>
          <a:lstStyle/>
          <a:p>
            <a:r>
              <a:rPr lang="en-US" sz="2000" b="1" dirty="0" smtClean="0">
                <a:latin typeface="Arial" panose="020B0604020202020204" pitchFamily="34" charset="0"/>
                <a:cs typeface="Arial" panose="020B0604020202020204" pitchFamily="34" charset="0"/>
              </a:rPr>
              <a:t>Activity: “Free Will Flowchart”</a:t>
            </a:r>
          </a:p>
          <a:p>
            <a:endParaRPr lang="en-US" sz="2000" b="1" dirty="0" smtClean="0">
              <a:latin typeface="Arial" panose="020B0604020202020204" pitchFamily="34" charset="0"/>
              <a:cs typeface="Arial" panose="020B0604020202020204" pitchFamily="34" charset="0"/>
            </a:endParaRPr>
          </a:p>
          <a:p>
            <a:r>
              <a:rPr lang="en-US" sz="2000" dirty="0" smtClean="0">
                <a:latin typeface="Arial" panose="020B0604020202020204" pitchFamily="34" charset="0"/>
                <a:cs typeface="Arial" panose="020B0604020202020204" pitchFamily="34" charset="0"/>
              </a:rPr>
              <a:t>In groups you will do the following:</a:t>
            </a:r>
          </a:p>
          <a:p>
            <a:pPr marL="457200" indent="-457200">
              <a:buAutoNum type="arabicPeriod"/>
            </a:pPr>
            <a:r>
              <a:rPr lang="en-US" sz="2000" dirty="0" smtClean="0">
                <a:latin typeface="Arial" panose="020B0604020202020204" pitchFamily="34" charset="0"/>
                <a:cs typeface="Arial" panose="020B0604020202020204" pitchFamily="34" charset="0"/>
              </a:rPr>
              <a:t>Brainstorm ways free will plays a role in your life. Make sure to write down your ideas!</a:t>
            </a:r>
          </a:p>
          <a:p>
            <a:pPr marL="457200" indent="-457200">
              <a:buAutoNum type="arabicPeriod"/>
            </a:pPr>
            <a:r>
              <a:rPr lang="en-US" sz="2000" dirty="0" smtClean="0">
                <a:latin typeface="Arial" panose="020B0604020202020204" pitchFamily="34" charset="0"/>
                <a:cs typeface="Arial" panose="020B0604020202020204" pitchFamily="34" charset="0"/>
              </a:rPr>
              <a:t>Construct a flowchart with four or more statements that respond to this question:</a:t>
            </a:r>
            <a:endParaRPr lang="en-US" sz="2000" dirty="0">
              <a:latin typeface="Arial" panose="020B0604020202020204" pitchFamily="34" charset="0"/>
              <a:cs typeface="Arial" panose="020B0604020202020204" pitchFamily="34" charset="0"/>
            </a:endParaRPr>
          </a:p>
        </p:txBody>
      </p:sp>
      <p:sp>
        <p:nvSpPr>
          <p:cNvPr id="6" name="TextBox 5"/>
          <p:cNvSpPr txBox="1"/>
          <p:nvPr/>
        </p:nvSpPr>
        <p:spPr>
          <a:xfrm>
            <a:off x="457200" y="4756127"/>
            <a:ext cx="5237018" cy="400110"/>
          </a:xfrm>
          <a:prstGeom prst="rect">
            <a:avLst/>
          </a:prstGeom>
          <a:noFill/>
        </p:spPr>
        <p:txBody>
          <a:bodyPr wrap="square" rtlCol="0">
            <a:spAutoFit/>
          </a:bodyPr>
          <a:lstStyle/>
          <a:p>
            <a:r>
              <a:rPr lang="en-US" sz="2000" b="1" dirty="0" smtClean="0">
                <a:solidFill>
                  <a:srgbClr val="000000"/>
                </a:solidFill>
                <a:latin typeface="Arial" panose="020B0604020202020204" pitchFamily="34" charset="0"/>
                <a:cs typeface="Arial" panose="020B0604020202020204" pitchFamily="34" charset="0"/>
              </a:rPr>
              <a:t>Why </a:t>
            </a:r>
            <a:r>
              <a:rPr lang="en-US" sz="2000" b="1" dirty="0" smtClean="0">
                <a:solidFill>
                  <a:srgbClr val="000000"/>
                </a:solidFill>
                <a:latin typeface="Arial" panose="020B0604020202020204" pitchFamily="34" charset="0"/>
                <a:cs typeface="Arial" panose="020B0604020202020204" pitchFamily="34" charset="0"/>
              </a:rPr>
              <a:t>should I live a moral life?</a:t>
            </a:r>
            <a:endParaRPr lang="en-US" sz="2000" b="1" dirty="0">
              <a:solidFill>
                <a:srgbClr val="000000"/>
              </a:solidFill>
              <a:latin typeface="Arial" panose="020B0604020202020204" pitchFamily="34" charset="0"/>
              <a:cs typeface="Arial" panose="020B0604020202020204" pitchFamily="34" charset="0"/>
            </a:endParaRPr>
          </a:p>
        </p:txBody>
      </p:sp>
      <p:sp>
        <p:nvSpPr>
          <p:cNvPr id="8" name="Rectangle 7"/>
          <p:cNvSpPr/>
          <p:nvPr/>
        </p:nvSpPr>
        <p:spPr>
          <a:xfrm>
            <a:off x="7146583" y="5159680"/>
            <a:ext cx="1508747" cy="200055"/>
          </a:xfrm>
          <a:prstGeom prst="rect">
            <a:avLst/>
          </a:prstGeom>
        </p:spPr>
        <p:txBody>
          <a:bodyPr wrap="none">
            <a:spAutoFit/>
          </a:bodyPr>
          <a:lstStyle/>
          <a:p>
            <a:pPr algn="r"/>
            <a:r>
              <a:rPr lang="en-US" sz="700" dirty="0" smtClean="0">
                <a:solidFill>
                  <a:schemeClr val="bg1">
                    <a:lumMod val="65000"/>
                  </a:schemeClr>
                </a:solidFill>
                <a:latin typeface="Arial" panose="020B0604020202020204" pitchFamily="34" charset="0"/>
                <a:cs typeface="Arial" panose="020B0604020202020204" pitchFamily="34" charset="0"/>
              </a:rPr>
              <a:t>© BigToto/www.shutterstock.com</a:t>
            </a:r>
            <a:endParaRPr lang="en-US" sz="700" dirty="0">
              <a:solidFill>
                <a:schemeClr val="bg1">
                  <a:lumMod val="65000"/>
                </a:schemeClr>
              </a:solidFill>
              <a:latin typeface="Arial" panose="020B0604020202020204" pitchFamily="34" charset="0"/>
              <a:cs typeface="Arial" panose="020B0604020202020204" pitchFamily="34" charset="0"/>
            </a:endParaRPr>
          </a:p>
        </p:txBody>
      </p:sp>
      <p:pic>
        <p:nvPicPr>
          <p:cNvPr id="10" name="Picture 9" descr="S5-89593192.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94218" y="1812360"/>
            <a:ext cx="2951172" cy="322071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1283865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noGrp="1"/>
          </p:cNvSpPr>
          <p:nvPr>
            <p:ph type="title"/>
          </p:nvPr>
        </p:nvSpPr>
        <p:spPr>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lnSpc>
                <a:spcPct val="110000"/>
              </a:lnSpc>
              <a:spcAft>
                <a:spcPts val="0"/>
              </a:spcAft>
            </a:pPr>
            <a:r>
              <a:rPr lang="en-US" sz="3400" b="1" dirty="0" smtClean="0">
                <a:solidFill>
                  <a:srgbClr val="0A5598"/>
                </a:solidFill>
                <a:latin typeface="Arial" panose="020B0604020202020204" pitchFamily="34" charset="0"/>
                <a:cs typeface="Arial" panose="020B0604020202020204" pitchFamily="34" charset="0"/>
              </a:rPr>
              <a:t>Introduction and “Off to a Great Start”</a:t>
            </a:r>
            <a:r>
              <a:rPr lang="en-US" sz="3400" dirty="0" smtClean="0">
                <a:solidFill>
                  <a:srgbClr val="0A5598"/>
                </a:solidFill>
                <a:latin typeface="Arial" panose="020B0604020202020204" pitchFamily="34" charset="0"/>
                <a:cs typeface="Arial" panose="020B0604020202020204" pitchFamily="34" charset="0"/>
              </a:rPr>
              <a:t/>
            </a:r>
            <a:br>
              <a:rPr lang="en-US" sz="3400" dirty="0" smtClean="0">
                <a:solidFill>
                  <a:srgbClr val="0A5598"/>
                </a:solidFill>
                <a:latin typeface="Arial" panose="020B0604020202020204" pitchFamily="34" charset="0"/>
                <a:cs typeface="Arial" panose="020B0604020202020204" pitchFamily="34" charset="0"/>
              </a:rPr>
            </a:br>
            <a:r>
              <a:rPr lang="en-US" sz="1800" b="1" dirty="0" smtClean="0">
                <a:solidFill>
                  <a:schemeClr val="tx1">
                    <a:lumMod val="50000"/>
                    <a:lumOff val="50000"/>
                  </a:schemeClr>
                </a:solidFill>
                <a:latin typeface="Arial" pitchFamily="34" charset="0"/>
                <a:cs typeface="Arial" pitchFamily="34" charset="0"/>
              </a:rPr>
              <a:t>(Handbook, pages 416–418)</a:t>
            </a:r>
            <a:endParaRPr lang="en-US" sz="1800" b="1" dirty="0">
              <a:solidFill>
                <a:schemeClr val="tx1">
                  <a:lumMod val="50000"/>
                  <a:lumOff val="50000"/>
                </a:schemeClr>
              </a:solidFill>
              <a:latin typeface="Arial" pitchFamily="34" charset="0"/>
              <a:cs typeface="Arial" pitchFamily="34" charset="0"/>
            </a:endParaRPr>
          </a:p>
        </p:txBody>
      </p:sp>
      <p:sp>
        <p:nvSpPr>
          <p:cNvPr id="5" name="Content Placeholder 2"/>
          <p:cNvSpPr>
            <a:spLocks noGrp="1"/>
          </p:cNvSpPr>
          <p:nvPr>
            <p:ph idx="1"/>
          </p:nvPr>
        </p:nvSpPr>
        <p:spPr>
          <a:xfrm>
            <a:off x="457200" y="1689320"/>
            <a:ext cx="8229600" cy="4525963"/>
          </a:xfrm>
        </p:spPr>
        <p:txBody>
          <a:bodyPr>
            <a:normAutofit/>
          </a:bodyPr>
          <a:lstStyle/>
          <a:p>
            <a:r>
              <a:rPr lang="en-US" sz="2400" dirty="0" smtClean="0">
                <a:latin typeface="Arial" pitchFamily="34" charset="0"/>
                <a:cs typeface="Arial" pitchFamily="34" charset="0"/>
              </a:rPr>
              <a:t>God has a plan for us even before we are born, and </a:t>
            </a:r>
            <a:r>
              <a:rPr lang="en-US" sz="2400" dirty="0" smtClean="0">
                <a:latin typeface="Arial" pitchFamily="34" charset="0"/>
                <a:cs typeface="Arial" pitchFamily="34" charset="0"/>
              </a:rPr>
              <a:t>God guides </a:t>
            </a:r>
            <a:r>
              <a:rPr lang="en-US" sz="2400" dirty="0" smtClean="0">
                <a:latin typeface="Arial" pitchFamily="34" charset="0"/>
                <a:cs typeface="Arial" pitchFamily="34" charset="0"/>
              </a:rPr>
              <a:t>us in life through Sacred Scripture, the teachings of the Church, and the virtues.</a:t>
            </a:r>
          </a:p>
          <a:p>
            <a:r>
              <a:rPr lang="en-US" sz="2400" dirty="0" smtClean="0">
                <a:latin typeface="Arial" pitchFamily="34" charset="0"/>
                <a:cs typeface="Arial" pitchFamily="34" charset="0"/>
              </a:rPr>
              <a:t>Free will is a gift from God.</a:t>
            </a:r>
          </a:p>
          <a:p>
            <a:r>
              <a:rPr lang="en-US" sz="2400" dirty="0" smtClean="0">
                <a:latin typeface="Arial" pitchFamily="34" charset="0"/>
                <a:cs typeface="Arial" pitchFamily="34" charset="0"/>
              </a:rPr>
              <a:t>God has always promised us salvation, and the way of life given to us by Jesus (living the Beatitudes through the grace of the Holy Spirit) leads us to full life now and to the glory of Heaven.</a:t>
            </a:r>
            <a:endParaRPr lang="en-US" sz="2400" dirty="0">
              <a:latin typeface="Arial" pitchFamily="34" charset="0"/>
              <a:cs typeface="Arial" pitchFamily="34" charset="0"/>
            </a:endParaRPr>
          </a:p>
        </p:txBody>
      </p:sp>
    </p:spTree>
    <p:extLst>
      <p:ext uri="{BB962C8B-B14F-4D97-AF65-F5344CB8AC3E}">
        <p14:creationId xmlns:p14="http://schemas.microsoft.com/office/powerpoint/2010/main" val="31048433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noGrp="1"/>
          </p:cNvSpPr>
          <p:nvPr>
            <p:ph type="title"/>
          </p:nvPr>
        </p:nvSpPr>
        <p:spPr>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lnSpc>
                <a:spcPct val="110000"/>
              </a:lnSpc>
              <a:spcAft>
                <a:spcPts val="0"/>
              </a:spcAft>
            </a:pPr>
            <a:r>
              <a:rPr lang="en-US" sz="4200" b="1" dirty="0" smtClean="0">
                <a:solidFill>
                  <a:srgbClr val="178D34"/>
                </a:solidFill>
                <a:latin typeface="Arial" panose="020B0604020202020204" pitchFamily="34" charset="0"/>
                <a:cs typeface="Arial" panose="020B0604020202020204" pitchFamily="34" charset="0"/>
              </a:rPr>
              <a:t>“Walking the Talk”</a:t>
            </a:r>
            <a:br>
              <a:rPr lang="en-US" sz="4200" b="1" dirty="0" smtClean="0">
                <a:solidFill>
                  <a:srgbClr val="178D34"/>
                </a:solidFill>
                <a:latin typeface="Arial" panose="020B0604020202020204" pitchFamily="34" charset="0"/>
                <a:cs typeface="Arial" panose="020B0604020202020204" pitchFamily="34" charset="0"/>
              </a:rPr>
            </a:br>
            <a:r>
              <a:rPr lang="en-US" sz="1800" b="1" dirty="0" smtClean="0">
                <a:solidFill>
                  <a:schemeClr val="tx1">
                    <a:lumMod val="50000"/>
                    <a:lumOff val="50000"/>
                  </a:schemeClr>
                </a:solidFill>
                <a:latin typeface="Arial" pitchFamily="34" charset="0"/>
                <a:cs typeface="Arial" pitchFamily="34" charset="0"/>
              </a:rPr>
              <a:t>(Handbook, pages 419–420)</a:t>
            </a:r>
            <a:endParaRPr lang="en-US" sz="1800" b="1" dirty="0">
              <a:solidFill>
                <a:schemeClr val="tx1">
                  <a:lumMod val="50000"/>
                  <a:lumOff val="50000"/>
                </a:schemeClr>
              </a:solidFill>
              <a:latin typeface="Arial" pitchFamily="34" charset="0"/>
              <a:cs typeface="Arial" pitchFamily="34" charset="0"/>
            </a:endParaRPr>
          </a:p>
        </p:txBody>
      </p:sp>
      <p:sp>
        <p:nvSpPr>
          <p:cNvPr id="5" name="TextBox 4"/>
          <p:cNvSpPr txBox="1"/>
          <p:nvPr/>
        </p:nvSpPr>
        <p:spPr>
          <a:xfrm>
            <a:off x="4033657" y="2062657"/>
            <a:ext cx="3829878" cy="2677656"/>
          </a:xfrm>
          <a:prstGeom prst="rect">
            <a:avLst/>
          </a:prstGeom>
          <a:noFill/>
        </p:spPr>
        <p:txBody>
          <a:bodyPr wrap="square" rtlCol="0">
            <a:spAutoFit/>
          </a:bodyPr>
          <a:lstStyle/>
          <a:p>
            <a:r>
              <a:rPr lang="en-US" b="1" u="sng" dirty="0" smtClean="0">
                <a:latin typeface="Arial" panose="020B0604020202020204" pitchFamily="34" charset="0"/>
                <a:cs typeface="Arial" panose="020B0604020202020204" pitchFamily="34" charset="0"/>
              </a:rPr>
              <a:t/>
            </a:r>
            <a:br>
              <a:rPr lang="en-US" b="1" u="sng" dirty="0" smtClean="0">
                <a:latin typeface="Arial" panose="020B0604020202020204" pitchFamily="34" charset="0"/>
                <a:cs typeface="Arial" panose="020B0604020202020204" pitchFamily="34" charset="0"/>
              </a:rPr>
            </a:br>
            <a:r>
              <a:rPr lang="en-US" dirty="0" smtClean="0">
                <a:latin typeface="Arial" panose="020B0604020202020204" pitchFamily="34" charset="0"/>
                <a:cs typeface="Arial" panose="020B0604020202020204" pitchFamily="34" charset="0"/>
              </a:rPr>
              <a:t>The </a:t>
            </a:r>
            <a:r>
              <a:rPr lang="en-US" dirty="0">
                <a:latin typeface="Arial" panose="020B0604020202020204" pitchFamily="34" charset="0"/>
                <a:cs typeface="Arial" panose="020B0604020202020204" pitchFamily="34" charset="0"/>
              </a:rPr>
              <a:t>Ten Commandments and the Golden Rule </a:t>
            </a:r>
            <a:r>
              <a:rPr lang="en-US" dirty="0" smtClean="0">
                <a:latin typeface="Arial" panose="020B0604020202020204" pitchFamily="34" charset="0"/>
                <a:cs typeface="Arial" panose="020B0604020202020204" pitchFamily="34" charset="0"/>
              </a:rPr>
              <a:t>(see Matthew </a:t>
            </a:r>
            <a:r>
              <a:rPr lang="en-US" dirty="0">
                <a:latin typeface="Arial" panose="020B0604020202020204" pitchFamily="34" charset="0"/>
                <a:cs typeface="Arial" panose="020B0604020202020204" pitchFamily="34" charset="0"/>
              </a:rPr>
              <a:t>7:12) given to us by Jesus summarize God’s </a:t>
            </a:r>
            <a:r>
              <a:rPr lang="en-US" dirty="0" smtClean="0">
                <a:latin typeface="Arial" panose="020B0604020202020204" pitchFamily="34" charset="0"/>
                <a:cs typeface="Arial" panose="020B0604020202020204" pitchFamily="34" charset="0"/>
              </a:rPr>
              <a:t>Law </a:t>
            </a:r>
            <a:r>
              <a:rPr lang="en-US" dirty="0">
                <a:latin typeface="Arial" panose="020B0604020202020204" pitchFamily="34" charset="0"/>
                <a:cs typeface="Arial" panose="020B0604020202020204" pitchFamily="34" charset="0"/>
              </a:rPr>
              <a:t>for us.  </a:t>
            </a:r>
          </a:p>
          <a:p>
            <a:endParaRPr lang="en-US" dirty="0">
              <a:latin typeface="Arial" panose="020B0604020202020204" pitchFamily="34" charset="0"/>
              <a:cs typeface="Arial" panose="020B0604020202020204" pitchFamily="34" charset="0"/>
            </a:endParaRPr>
          </a:p>
        </p:txBody>
      </p:sp>
      <p:sp>
        <p:nvSpPr>
          <p:cNvPr id="7" name="Rectangle 6"/>
          <p:cNvSpPr/>
          <p:nvPr/>
        </p:nvSpPr>
        <p:spPr>
          <a:xfrm>
            <a:off x="1036579" y="5357726"/>
            <a:ext cx="1441420" cy="200055"/>
          </a:xfrm>
          <a:prstGeom prst="rect">
            <a:avLst/>
          </a:prstGeom>
        </p:spPr>
        <p:txBody>
          <a:bodyPr wrap="none">
            <a:spAutoFit/>
          </a:bodyPr>
          <a:lstStyle/>
          <a:p>
            <a:r>
              <a:rPr lang="en-US" sz="700" dirty="0">
                <a:solidFill>
                  <a:schemeClr val="bg1">
                    <a:lumMod val="65000"/>
                  </a:schemeClr>
                </a:solidFill>
                <a:latin typeface="Arial" panose="020B0604020202020204" pitchFamily="34" charset="0"/>
                <a:cs typeface="Arial" panose="020B0604020202020204" pitchFamily="34" charset="0"/>
              </a:rPr>
              <a:t>©cstar55/www.istockphoto.com</a:t>
            </a:r>
          </a:p>
        </p:txBody>
      </p:sp>
      <p:pic>
        <p:nvPicPr>
          <p:cNvPr id="8" name="Picture 7" descr="S6-iStock_000006543629_Large.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6579" y="1595798"/>
            <a:ext cx="2510262" cy="3761928"/>
          </a:xfrm>
          <a:prstGeom prst="rect">
            <a:avLst/>
          </a:prstGeom>
        </p:spPr>
      </p:pic>
    </p:spTree>
    <p:extLst>
      <p:ext uri="{BB962C8B-B14F-4D97-AF65-F5344CB8AC3E}">
        <p14:creationId xmlns:p14="http://schemas.microsoft.com/office/powerpoint/2010/main" val="6878935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noGrp="1"/>
          </p:cNvSpPr>
          <p:nvPr>
            <p:ph type="title"/>
          </p:nvPr>
        </p:nvSpPr>
        <p:spPr>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lnSpc>
                <a:spcPct val="110000"/>
              </a:lnSpc>
              <a:spcAft>
                <a:spcPts val="0"/>
              </a:spcAft>
            </a:pPr>
            <a:r>
              <a:rPr lang="en-US" sz="4200" b="1" dirty="0" smtClean="0">
                <a:solidFill>
                  <a:srgbClr val="178D34"/>
                </a:solidFill>
                <a:latin typeface="Arial" panose="020B0604020202020204" pitchFamily="34" charset="0"/>
                <a:cs typeface="Arial" panose="020B0604020202020204" pitchFamily="34" charset="0"/>
              </a:rPr>
              <a:t>“Walking the Talk”</a:t>
            </a:r>
            <a:br>
              <a:rPr lang="en-US" sz="4200" b="1" dirty="0" smtClean="0">
                <a:solidFill>
                  <a:srgbClr val="178D34"/>
                </a:solidFill>
                <a:latin typeface="Arial" panose="020B0604020202020204" pitchFamily="34" charset="0"/>
                <a:cs typeface="Arial" panose="020B0604020202020204" pitchFamily="34" charset="0"/>
              </a:rPr>
            </a:br>
            <a:r>
              <a:rPr lang="en-US" sz="1800" b="1" dirty="0" smtClean="0">
                <a:solidFill>
                  <a:schemeClr val="tx1">
                    <a:lumMod val="50000"/>
                    <a:lumOff val="50000"/>
                  </a:schemeClr>
                </a:solidFill>
                <a:latin typeface="Arial" pitchFamily="34" charset="0"/>
                <a:cs typeface="Arial" pitchFamily="34" charset="0"/>
              </a:rPr>
              <a:t>(Handbook, pages 419–420)</a:t>
            </a:r>
            <a:endParaRPr lang="en-US" sz="1800" b="1" dirty="0">
              <a:solidFill>
                <a:schemeClr val="tx1">
                  <a:lumMod val="50000"/>
                  <a:lumOff val="50000"/>
                </a:schemeClr>
              </a:solidFill>
              <a:latin typeface="Arial" pitchFamily="34" charset="0"/>
              <a:cs typeface="Arial" pitchFamily="34" charset="0"/>
            </a:endParaRPr>
          </a:p>
        </p:txBody>
      </p:sp>
      <p:sp>
        <p:nvSpPr>
          <p:cNvPr id="5" name="Content Placeholder 2"/>
          <p:cNvSpPr>
            <a:spLocks noGrp="1"/>
          </p:cNvSpPr>
          <p:nvPr>
            <p:ph idx="1"/>
          </p:nvPr>
        </p:nvSpPr>
        <p:spPr>
          <a:xfrm>
            <a:off x="457200" y="1635882"/>
            <a:ext cx="8229600" cy="4525963"/>
          </a:xfrm>
        </p:spPr>
        <p:txBody>
          <a:bodyPr>
            <a:normAutofit/>
          </a:bodyPr>
          <a:lstStyle/>
          <a:p>
            <a:r>
              <a:rPr lang="en-US" sz="3000" dirty="0" smtClean="0">
                <a:latin typeface="Arial" pitchFamily="34" charset="0"/>
                <a:cs typeface="Arial" pitchFamily="34" charset="0"/>
              </a:rPr>
              <a:t>We can look to Sacred Scripture to light our path.</a:t>
            </a:r>
          </a:p>
          <a:p>
            <a:r>
              <a:rPr lang="en-US" sz="3000" dirty="0" smtClean="0">
                <a:latin typeface="Arial" pitchFamily="34" charset="0"/>
                <a:cs typeface="Arial" pitchFamily="34" charset="0"/>
              </a:rPr>
              <a:t>The Ten Commandments and the Golden Rule </a:t>
            </a:r>
            <a:r>
              <a:rPr lang="en-US" sz="3000" dirty="0" smtClean="0">
                <a:latin typeface="Arial" pitchFamily="34" charset="0"/>
                <a:cs typeface="Arial" pitchFamily="34" charset="0"/>
              </a:rPr>
              <a:t>(see Matthew </a:t>
            </a:r>
            <a:r>
              <a:rPr lang="en-US" sz="3000" dirty="0" smtClean="0">
                <a:latin typeface="Arial" pitchFamily="34" charset="0"/>
                <a:cs typeface="Arial" pitchFamily="34" charset="0"/>
              </a:rPr>
              <a:t>7:12) summarize God’s Law for us.</a:t>
            </a:r>
          </a:p>
          <a:p>
            <a:r>
              <a:rPr lang="en-US" sz="3000" dirty="0" smtClean="0">
                <a:latin typeface="Arial" pitchFamily="34" charset="0"/>
                <a:cs typeface="Arial" pitchFamily="34" charset="0"/>
              </a:rPr>
              <a:t>We have the freedom to choose whether </a:t>
            </a:r>
            <a:r>
              <a:rPr lang="en-US" sz="3000" dirty="0" smtClean="0">
                <a:latin typeface="Arial" pitchFamily="34" charset="0"/>
                <a:cs typeface="Arial" pitchFamily="34" charset="0"/>
              </a:rPr>
              <a:t>to </a:t>
            </a:r>
            <a:r>
              <a:rPr lang="en-US" sz="3000" dirty="0" smtClean="0">
                <a:latin typeface="Arial" pitchFamily="34" charset="0"/>
                <a:cs typeface="Arial" pitchFamily="34" charset="0"/>
              </a:rPr>
              <a:t>follow Jesus.</a:t>
            </a:r>
            <a:endParaRPr lang="en-US" sz="3000" dirty="0">
              <a:latin typeface="Arial" pitchFamily="34" charset="0"/>
              <a:cs typeface="Arial" pitchFamily="34" charset="0"/>
            </a:endParaRPr>
          </a:p>
        </p:txBody>
      </p:sp>
    </p:spTree>
    <p:extLst>
      <p:ext uri="{BB962C8B-B14F-4D97-AF65-F5344CB8AC3E}">
        <p14:creationId xmlns:p14="http://schemas.microsoft.com/office/powerpoint/2010/main" val="2360022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noGrp="1"/>
          </p:cNvSpPr>
          <p:nvPr>
            <p:ph type="title"/>
          </p:nvPr>
        </p:nvSpPr>
        <p:spPr>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lnSpc>
                <a:spcPct val="110000"/>
              </a:lnSpc>
              <a:spcAft>
                <a:spcPts val="0"/>
              </a:spcAft>
            </a:pPr>
            <a:r>
              <a:rPr lang="en-US" sz="4200" b="1" dirty="0" smtClean="0">
                <a:solidFill>
                  <a:srgbClr val="178D34"/>
                </a:solidFill>
                <a:latin typeface="Arial" panose="020B0604020202020204" pitchFamily="34" charset="0"/>
                <a:cs typeface="Arial" panose="020B0604020202020204" pitchFamily="34" charset="0"/>
              </a:rPr>
              <a:t>“Walking the Talk”</a:t>
            </a:r>
            <a:br>
              <a:rPr lang="en-US" sz="4200" b="1" dirty="0" smtClean="0">
                <a:solidFill>
                  <a:srgbClr val="178D34"/>
                </a:solidFill>
                <a:latin typeface="Arial" panose="020B0604020202020204" pitchFamily="34" charset="0"/>
                <a:cs typeface="Arial" panose="020B0604020202020204" pitchFamily="34" charset="0"/>
              </a:rPr>
            </a:br>
            <a:r>
              <a:rPr lang="en-US" sz="1800" b="1" dirty="0" smtClean="0">
                <a:solidFill>
                  <a:schemeClr val="tx1">
                    <a:lumMod val="50000"/>
                    <a:lumOff val="50000"/>
                  </a:schemeClr>
                </a:solidFill>
                <a:latin typeface="Arial" pitchFamily="34" charset="0"/>
                <a:cs typeface="Arial" pitchFamily="34" charset="0"/>
              </a:rPr>
              <a:t>(Handbook, pages 419–420)</a:t>
            </a:r>
            <a:endParaRPr lang="en-US" sz="1800" b="1" dirty="0">
              <a:solidFill>
                <a:schemeClr val="tx1">
                  <a:lumMod val="50000"/>
                  <a:lumOff val="50000"/>
                </a:schemeClr>
              </a:solidFill>
              <a:latin typeface="Arial" pitchFamily="34" charset="0"/>
              <a:cs typeface="Arial" pitchFamily="34" charset="0"/>
            </a:endParaRPr>
          </a:p>
        </p:txBody>
      </p:sp>
      <p:sp>
        <p:nvSpPr>
          <p:cNvPr id="6" name="TextBox 5"/>
          <p:cNvSpPr txBox="1"/>
          <p:nvPr/>
        </p:nvSpPr>
        <p:spPr>
          <a:xfrm>
            <a:off x="411309" y="1087684"/>
            <a:ext cx="4657859" cy="5047536"/>
          </a:xfrm>
          <a:prstGeom prst="rect">
            <a:avLst/>
          </a:prstGeom>
          <a:noFill/>
        </p:spPr>
        <p:txBody>
          <a:bodyPr wrap="square" rtlCol="0">
            <a:spAutoFit/>
          </a:bodyPr>
          <a:lstStyle/>
          <a:p>
            <a:pPr lvl="0" algn="ctr"/>
            <a:endParaRPr lang="en-US" dirty="0" smtClean="0">
              <a:solidFill>
                <a:srgbClr val="0000FF"/>
              </a:solidFill>
              <a:latin typeface="Arial" panose="020B0604020202020204" pitchFamily="34" charset="0"/>
              <a:cs typeface="Arial" panose="020B0604020202020204" pitchFamily="34" charset="0"/>
            </a:endParaRPr>
          </a:p>
          <a:p>
            <a:pPr algn="ctr"/>
            <a:r>
              <a:rPr lang="en-US" sz="5400" dirty="0" smtClean="0">
                <a:latin typeface="Arial" panose="020B0604020202020204" pitchFamily="34" charset="0"/>
                <a:cs typeface="Arial" panose="020B0604020202020204" pitchFamily="34" charset="0"/>
              </a:rPr>
              <a:t>Journal It!</a:t>
            </a:r>
          </a:p>
          <a:p>
            <a:pPr lvl="0"/>
            <a:r>
              <a:rPr lang="en-US" sz="2200" dirty="0" smtClean="0">
                <a:latin typeface="Arial" panose="020B0604020202020204" pitchFamily="34" charset="0"/>
                <a:cs typeface="Arial" panose="020B0604020202020204" pitchFamily="34" charset="0"/>
              </a:rPr>
              <a:t>“</a:t>
            </a:r>
            <a:r>
              <a:rPr lang="en-US" sz="2200" dirty="0">
                <a:latin typeface="Arial" panose="020B0604020202020204" pitchFamily="34" charset="0"/>
                <a:cs typeface="Arial" panose="020B0604020202020204" pitchFamily="34" charset="0"/>
              </a:rPr>
              <a:t>Freedom consists not in doing what we like, but in having the right to do what we ought</a:t>
            </a:r>
            <a:r>
              <a:rPr lang="en-US" sz="2200" dirty="0" smtClean="0">
                <a:latin typeface="Arial" panose="020B0604020202020204" pitchFamily="34" charset="0"/>
                <a:cs typeface="Arial" panose="020B0604020202020204" pitchFamily="34" charset="0"/>
              </a:rPr>
              <a:t>.” (</a:t>
            </a:r>
            <a:r>
              <a:rPr lang="en-US" sz="2200" dirty="0">
                <a:latin typeface="Arial" panose="020B0604020202020204" pitchFamily="34" charset="0"/>
                <a:cs typeface="Arial" panose="020B0604020202020204" pitchFamily="34" charset="0"/>
              </a:rPr>
              <a:t>Pope Saint John Paul II, Homily, Baltimore, </a:t>
            </a:r>
            <a:r>
              <a:rPr lang="en-US" sz="2200" dirty="0" smtClean="0">
                <a:latin typeface="Arial" panose="020B0604020202020204" pitchFamily="34" charset="0"/>
                <a:cs typeface="Arial" panose="020B0604020202020204" pitchFamily="34" charset="0"/>
              </a:rPr>
              <a:t>MD, </a:t>
            </a:r>
            <a:r>
              <a:rPr lang="en-US" sz="2200" dirty="0">
                <a:latin typeface="Arial" panose="020B0604020202020204" pitchFamily="34" charset="0"/>
                <a:cs typeface="Arial" panose="020B0604020202020204" pitchFamily="34" charset="0"/>
              </a:rPr>
              <a:t>1995)  </a:t>
            </a:r>
            <a:endParaRPr lang="en-US" sz="2200" dirty="0" smtClean="0">
              <a:latin typeface="Arial" panose="020B0604020202020204" pitchFamily="34" charset="0"/>
              <a:cs typeface="Arial" panose="020B0604020202020204" pitchFamily="34" charset="0"/>
            </a:endParaRPr>
          </a:p>
          <a:p>
            <a:pPr lvl="0" algn="ctr"/>
            <a:endParaRPr lang="en-US" sz="2200" dirty="0">
              <a:latin typeface="Arial" panose="020B0604020202020204" pitchFamily="34" charset="0"/>
              <a:cs typeface="Arial" panose="020B0604020202020204" pitchFamily="34" charset="0"/>
            </a:endParaRPr>
          </a:p>
          <a:p>
            <a:pPr lvl="0" algn="ctr"/>
            <a:r>
              <a:rPr lang="en-US" sz="2200" dirty="0" smtClean="0">
                <a:latin typeface="Arial" panose="020B0604020202020204" pitchFamily="34" charset="0"/>
                <a:cs typeface="Arial" panose="020B0604020202020204" pitchFamily="34" charset="0"/>
              </a:rPr>
              <a:t>What do you think this</a:t>
            </a:r>
          </a:p>
          <a:p>
            <a:pPr lvl="0" algn="ctr"/>
            <a:r>
              <a:rPr lang="en-US" sz="2200" dirty="0" smtClean="0">
                <a:latin typeface="Arial" panose="020B0604020202020204" pitchFamily="34" charset="0"/>
                <a:cs typeface="Arial" panose="020B0604020202020204" pitchFamily="34" charset="0"/>
              </a:rPr>
              <a:t> quote means? </a:t>
            </a:r>
          </a:p>
          <a:p>
            <a:pPr lvl="0" algn="ctr"/>
            <a:r>
              <a:rPr lang="en-US" sz="2200" dirty="0" smtClean="0">
                <a:latin typeface="Arial" panose="020B0604020202020204" pitchFamily="34" charset="0"/>
                <a:cs typeface="Arial" panose="020B0604020202020204" pitchFamily="34" charset="0"/>
              </a:rPr>
              <a:t>How does it relate to your </a:t>
            </a:r>
          </a:p>
          <a:p>
            <a:pPr lvl="0" algn="ctr"/>
            <a:r>
              <a:rPr lang="en-US" sz="2200" dirty="0" smtClean="0">
                <a:latin typeface="Arial" panose="020B0604020202020204" pitchFamily="34" charset="0"/>
                <a:cs typeface="Arial" panose="020B0604020202020204" pitchFamily="34" charset="0"/>
              </a:rPr>
              <a:t>current life?</a:t>
            </a:r>
            <a:endParaRPr lang="en-US" sz="2200"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8" name="Rectangle 7"/>
          <p:cNvSpPr/>
          <p:nvPr/>
        </p:nvSpPr>
        <p:spPr>
          <a:xfrm>
            <a:off x="5224038" y="4431667"/>
            <a:ext cx="3571461" cy="200055"/>
          </a:xfrm>
          <a:prstGeom prst="rect">
            <a:avLst/>
          </a:prstGeom>
        </p:spPr>
        <p:txBody>
          <a:bodyPr wrap="square">
            <a:spAutoFit/>
          </a:bodyPr>
          <a:lstStyle/>
          <a:p>
            <a:pPr algn="r"/>
            <a:r>
              <a:rPr lang="en-US" sz="700" dirty="0" smtClean="0">
                <a:solidFill>
                  <a:schemeClr val="bg1">
                    <a:lumMod val="65000"/>
                  </a:schemeClr>
                </a:solidFill>
                <a:latin typeface="Arial" panose="020B0604020202020204" pitchFamily="34" charset="0"/>
                <a:cs typeface="Arial" panose="020B0604020202020204" pitchFamily="34" charset="0"/>
              </a:rPr>
              <a:t>© badmanproduction/www.istockphoto.com </a:t>
            </a:r>
            <a:endParaRPr lang="en-US" sz="700" dirty="0">
              <a:solidFill>
                <a:schemeClr val="bg1">
                  <a:lumMod val="65000"/>
                </a:schemeClr>
              </a:solidFill>
              <a:latin typeface="Arial" panose="020B0604020202020204" pitchFamily="34" charset="0"/>
              <a:cs typeface="Arial" panose="020B0604020202020204" pitchFamily="34" charset="0"/>
            </a:endParaRPr>
          </a:p>
        </p:txBody>
      </p:sp>
      <p:pic>
        <p:nvPicPr>
          <p:cNvPr id="9" name="Picture 8" descr="S7-49676486.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97667" y="2105440"/>
            <a:ext cx="3497832" cy="2321604"/>
          </a:xfrm>
          <a:prstGeom prst="rect">
            <a:avLst/>
          </a:prstGeom>
        </p:spPr>
      </p:pic>
    </p:spTree>
    <p:extLst>
      <p:ext uri="{BB962C8B-B14F-4D97-AF65-F5344CB8AC3E}">
        <p14:creationId xmlns:p14="http://schemas.microsoft.com/office/powerpoint/2010/main" val="40034333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8"/>
  <p:tag name="MMPROD_UIDATA" val="&lt;database version=&quot;6.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Jeopardy&amp;quot;&quot;/&gt;&lt;property id=&quot;20307&quot; value=&quot;256&quot;/&gt;&lt;/object&gt;&lt;object type=&quot;3&quot; unique_id=&quot;10005&quot;&gt;&lt;property id=&quot;20148&quot; value=&quot;5&quot;/&gt;&lt;property id=&quot;20300&quot; value=&quot;Slide 2 - &amp;quot;$100 Question from H1&amp;quot;&quot;/&gt;&lt;property id=&quot;20307&quot; value=&quot;257&quot;/&gt;&lt;/object&gt;&lt;object type=&quot;3&quot; unique_id=&quot;10006&quot;&gt;&lt;property id=&quot;20148&quot; value=&quot;5&quot;/&gt;&lt;property id=&quot;20300&quot; value=&quot;Slide 3 - &amp;quot;$100 Answer from H1&amp;quot;&quot;/&gt;&lt;property id=&quot;20307&quot; value=&quot;283&quot;/&gt;&lt;/object&gt;&lt;object type=&quot;3&quot; unique_id=&quot;10007&quot;&gt;&lt;property id=&quot;20148&quot; value=&quot;5&quot;/&gt;&lt;property id=&quot;20300&quot; value=&quot;Slide 4 - &amp;quot;$200 Question from H1&amp;quot;&quot;/&gt;&lt;property id=&quot;20307&quot; value=&quot;258&quot;/&gt;&lt;/object&gt;&lt;object type=&quot;3&quot; unique_id=&quot;10008&quot;&gt;&lt;property id=&quot;20148&quot; value=&quot;5&quot;/&gt;&lt;property id=&quot;20300&quot; value=&quot;Slide 5 - &amp;quot;$200 Answer from H1&amp;quot;&quot;/&gt;&lt;property id=&quot;20307&quot; value=&quot;284&quot;/&gt;&lt;/object&gt;&lt;object type=&quot;3&quot; unique_id=&quot;10009&quot;&gt;&lt;property id=&quot;20148&quot; value=&quot;5&quot;/&gt;&lt;property id=&quot;20300&quot; value=&quot;Slide 6 - &amp;quot;$300 Question from H1&amp;quot;&quot;/&gt;&lt;property id=&quot;20307&quot; value=&quot;259&quot;/&gt;&lt;/object&gt;&lt;object type=&quot;3&quot; unique_id=&quot;10010&quot;&gt;&lt;property id=&quot;20148&quot; value=&quot;5&quot;/&gt;&lt;property id=&quot;20300&quot; value=&quot;Slide 7 - &amp;quot;$300 Answer from H1&amp;quot;&quot;/&gt;&lt;property id=&quot;20307&quot; value=&quot;285&quot;/&gt;&lt;/object&gt;&lt;object type=&quot;3&quot; unique_id=&quot;10011&quot;&gt;&lt;property id=&quot;20148&quot; value=&quot;5&quot;/&gt;&lt;property id=&quot;20300&quot; value=&quot;Slide 8 - &amp;quot;$400 Question from H1&amp;quot;&quot;/&gt;&lt;property id=&quot;20307&quot; value=&quot;260&quot;/&gt;&lt;/object&gt;&lt;object type=&quot;3&quot; unique_id=&quot;10012&quot;&gt;&lt;property id=&quot;20148&quot; value=&quot;5&quot;/&gt;&lt;property id=&quot;20300&quot; value=&quot;Slide 9 - &amp;quot;$400 Answer from H1&amp;quot;&quot;/&gt;&lt;property id=&quot;20307&quot; value=&quot;286&quot;/&gt;&lt;/object&gt;&lt;object type=&quot;3&quot; unique_id=&quot;10013&quot;&gt;&lt;property id=&quot;20148&quot; value=&quot;5&quot;/&gt;&lt;property id=&quot;20300&quot; value=&quot;Slide 10 - &amp;quot;$500 Question from H1&amp;quot;&quot;/&gt;&lt;property id=&quot;20307&quot; value=&quot;261&quot;/&gt;&lt;/object&gt;&lt;object type=&quot;3&quot; unique_id=&quot;10014&quot;&gt;&lt;property id=&quot;20148&quot; value=&quot;5&quot;/&gt;&lt;property id=&quot;20300&quot; value=&quot;Slide 11 - &amp;quot;$500 Answer from H1&amp;quot;&quot;/&gt;&lt;property id=&quot;20307&quot; value=&quot;287&quot;/&gt;&lt;/object&gt;&lt;object type=&quot;3&quot; unique_id=&quot;10015&quot;&gt;&lt;property id=&quot;20148&quot; value=&quot;5&quot;/&gt;&lt;property id=&quot;20300&quot; value=&quot;Slide 12 - &amp;quot;$100 Question from H2&amp;quot;&quot;/&gt;&lt;property id=&quot;20307&quot; value=&quot;262&quot;/&gt;&lt;/object&gt;&lt;object type=&quot;3&quot; unique_id=&quot;10016&quot;&gt;&lt;property id=&quot;20148&quot; value=&quot;5&quot;/&gt;&lt;property id=&quot;20300&quot; value=&quot;Slide 13 - &amp;quot;$100 Answer from H2&amp;quot;&quot;/&gt;&lt;property id=&quot;20307&quot; value=&quot;288&quot;/&gt;&lt;/object&gt;&lt;object type=&quot;3&quot; unique_id=&quot;10017&quot;&gt;&lt;property id=&quot;20148&quot; value=&quot;5&quot;/&gt;&lt;property id=&quot;20300&quot; value=&quot;Slide 14 - &amp;quot;$200 Question from H2&amp;quot;&quot;/&gt;&lt;property id=&quot;20307&quot; value=&quot;263&quot;/&gt;&lt;/object&gt;&lt;object type=&quot;3&quot; unique_id=&quot;10018&quot;&gt;&lt;property id=&quot;20148&quot; value=&quot;5&quot;/&gt;&lt;property id=&quot;20300&quot; value=&quot;Slide 15 - &amp;quot;$200 Answer from H2&amp;quot;&quot;/&gt;&lt;property id=&quot;20307&quot; value=&quot;289&quot;/&gt;&lt;/object&gt;&lt;object type=&quot;3&quot; unique_id=&quot;10019&quot;&gt;&lt;property id=&quot;20148&quot; value=&quot;5&quot;/&gt;&lt;property id=&quot;20300&quot; value=&quot;Slide 16 - &amp;quot;$300 Question from H2&amp;quot;&quot;/&gt;&lt;property id=&quot;20307&quot; value=&quot;264&quot;/&gt;&lt;/object&gt;&lt;object type=&quot;3&quot; unique_id=&quot;10020&quot;&gt;&lt;property id=&quot;20148&quot; value=&quot;5&quot;/&gt;&lt;property id=&quot;20300&quot; value=&quot;Slide 17 - &amp;quot;$300 Answer from H2&amp;quot;&quot;/&gt;&lt;property id=&quot;20307&quot; value=&quot;290&quot;/&gt;&lt;/object&gt;&lt;object type=&quot;3&quot; unique_id=&quot;10021&quot;&gt;&lt;property id=&quot;20148&quot; value=&quot;5&quot;/&gt;&lt;property id=&quot;20300&quot; value=&quot;Slide 18 - &amp;quot;$400 Question from H2&amp;quot;&quot;/&gt;&lt;property id=&quot;20307&quot; value=&quot;265&quot;/&gt;&lt;/object&gt;&lt;object type=&quot;3&quot; unique_id=&quot;10022&quot;&gt;&lt;property id=&quot;20148&quot; value=&quot;5&quot;/&gt;&lt;property id=&quot;20300&quot; value=&quot;Slide 19 - &amp;quot;$400 Answer from H2&amp;quot;&quot;/&gt;&lt;property id=&quot;20307&quot; value=&quot;291&quot;/&gt;&lt;/object&gt;&lt;object type=&quot;3&quot; unique_id=&quot;10023&quot;&gt;&lt;property id=&quot;20148&quot; value=&quot;5&quot;/&gt;&lt;property id=&quot;20300&quot; value=&quot;Slide 20 - &amp;quot;$500 Question from H2&amp;quot;&quot;/&gt;&lt;property id=&quot;20307&quot; value=&quot;266&quot;/&gt;&lt;/object&gt;&lt;object type=&quot;3&quot; unique_id=&quot;10024&quot;&gt;&lt;property id=&quot;20148&quot; value=&quot;5&quot;/&gt;&lt;property id=&quot;20300&quot; value=&quot;Slide 21 - &amp;quot;$500 Answer from H2&amp;quot;&quot;/&gt;&lt;property id=&quot;20307&quot; value=&quot;292&quot;/&gt;&lt;/object&gt;&lt;object type=&quot;3&quot; unique_id=&quot;10025&quot;&gt;&lt;property id=&quot;20148&quot; value=&quot;5&quot;/&gt;&lt;property id=&quot;20300&quot; value=&quot;Slide 22 - &amp;quot;$100 Question from H3&amp;quot;&quot;/&gt;&lt;property id=&quot;20307&quot; value=&quot;267&quot;/&gt;&lt;/object&gt;&lt;object type=&quot;3&quot; unique_id=&quot;10026&quot;&gt;&lt;property id=&quot;20148&quot; value=&quot;5&quot;/&gt;&lt;property id=&quot;20300&quot; value=&quot;Slide 23 - &amp;quot;$100 Answer from H3&amp;quot;&quot;/&gt;&lt;property id=&quot;20307&quot; value=&quot;293&quot;/&gt;&lt;/object&gt;&lt;object type=&quot;3&quot; unique_id=&quot;10027&quot;&gt;&lt;property id=&quot;20148&quot; value=&quot;5&quot;/&gt;&lt;property id=&quot;20300&quot; value=&quot;Slide 24 - &amp;quot;$200 Question from H3&amp;quot;&quot;/&gt;&lt;property id=&quot;20307&quot; value=&quot;268&quot;/&gt;&lt;/object&gt;&lt;object type=&quot;3&quot; unique_id=&quot;10028&quot;&gt;&lt;property id=&quot;20148&quot; value=&quot;5&quot;/&gt;&lt;property id=&quot;20300&quot; value=&quot;Slide 25 - &amp;quot;$200 Answer from H3&amp;quot;&quot;/&gt;&lt;property id=&quot;20307&quot; value=&quot;294&quot;/&gt;&lt;/object&gt;&lt;object type=&quot;3&quot; unique_id=&quot;10029&quot;&gt;&lt;property id=&quot;20148&quot; value=&quot;5&quot;/&gt;&lt;property id=&quot;20300&quot; value=&quot;Slide 26 - &amp;quot;$300 Question from H3&amp;quot;&quot;/&gt;&lt;property id=&quot;20307&quot; value=&quot;269&quot;/&gt;&lt;/object&gt;&lt;object type=&quot;3&quot; unique_id=&quot;10030&quot;&gt;&lt;property id=&quot;20148&quot; value=&quot;5&quot;/&gt;&lt;property id=&quot;20300&quot; value=&quot;Slide 27 - &amp;quot;$300 Answer from H3&amp;quot;&quot;/&gt;&lt;property id=&quot;20307&quot; value=&quot;295&quot;/&gt;&lt;/object&gt;&lt;object type=&quot;3&quot; unique_id=&quot;10031&quot;&gt;&lt;property id=&quot;20148&quot; value=&quot;5&quot;/&gt;&lt;property id=&quot;20300&quot; value=&quot;Slide 28 - &amp;quot;$400 Question from H3&amp;quot;&quot;/&gt;&lt;property id=&quot;20307&quot; value=&quot;270&quot;/&gt;&lt;/object&gt;&lt;object type=&quot;3&quot; unique_id=&quot;10032&quot;&gt;&lt;property id=&quot;20148&quot; value=&quot;5&quot;/&gt;&lt;property id=&quot;20300&quot; value=&quot;Slide 29 - &amp;quot;$400 Answer from H3&amp;quot;&quot;/&gt;&lt;property id=&quot;20307&quot; value=&quot;296&quot;/&gt;&lt;/object&gt;&lt;object type=&quot;3&quot; unique_id=&quot;10033&quot;&gt;&lt;property id=&quot;20148&quot; value=&quot;5&quot;/&gt;&lt;property id=&quot;20300&quot; value=&quot;Slide 30 - &amp;quot;$500 Question from H3&amp;quot;&quot;/&gt;&lt;property id=&quot;20307&quot; value=&quot;271&quot;/&gt;&lt;/object&gt;&lt;object type=&quot;3&quot; unique_id=&quot;10034&quot;&gt;&lt;property id=&quot;20148&quot; value=&quot;5&quot;/&gt;&lt;property id=&quot;20300&quot; value=&quot;Slide 31 - &amp;quot;$500 Answer from H3&amp;quot;&quot;/&gt;&lt;property id=&quot;20307&quot; value=&quot;297&quot;/&gt;&lt;/object&gt;&lt;object type=&quot;3&quot; unique_id=&quot;10035&quot;&gt;&lt;property id=&quot;20148&quot; value=&quot;5&quot;/&gt;&lt;property id=&quot;20300&quot; value=&quot;Slide 32 - &amp;quot;$100 Question from H4&amp;quot;&quot;/&gt;&lt;property id=&quot;20307&quot; value=&quot;272&quot;/&gt;&lt;/object&gt;&lt;object type=&quot;3&quot; unique_id=&quot;10036&quot;&gt;&lt;property id=&quot;20148&quot; value=&quot;5&quot;/&gt;&lt;property id=&quot;20300&quot; value=&quot;Slide 33 - &amp;quot;$100 Answer from H4&amp;quot;&quot;/&gt;&lt;property id=&quot;20307&quot; value=&quot;298&quot;/&gt;&lt;/object&gt;&lt;object type=&quot;3&quot; unique_id=&quot;10037&quot;&gt;&lt;property id=&quot;20148&quot; value=&quot;5&quot;/&gt;&lt;property id=&quot;20300&quot; value=&quot;Slide 34 - &amp;quot;$200 Question from H4&amp;quot;&quot;/&gt;&lt;property id=&quot;20307&quot; value=&quot;273&quot;/&gt;&lt;/object&gt;&lt;object type=&quot;3&quot; unique_id=&quot;10038&quot;&gt;&lt;property id=&quot;20148&quot; value=&quot;5&quot;/&gt;&lt;property id=&quot;20300&quot; value=&quot;Slide 35 - &amp;quot;$200 Answer from H4&amp;quot;&quot;/&gt;&lt;property id=&quot;20307&quot; value=&quot;300&quot;/&gt;&lt;/object&gt;&lt;object type=&quot;3&quot; unique_id=&quot;10039&quot;&gt;&lt;property id=&quot;20148&quot; value=&quot;5&quot;/&gt;&lt;property id=&quot;20300&quot; value=&quot;Slide 36 - &amp;quot;$300 Question from H4&amp;quot;&quot;/&gt;&lt;property id=&quot;20307&quot; value=&quot;274&quot;/&gt;&lt;/object&gt;&lt;object type=&quot;3&quot; unique_id=&quot;10040&quot;&gt;&lt;property id=&quot;20148&quot; value=&quot;5&quot;/&gt;&lt;property id=&quot;20300&quot; value=&quot;Slide 37 - &amp;quot;$300 Answer from H4&amp;quot;&quot;/&gt;&lt;property id=&quot;20307&quot; value=&quot;301&quot;/&gt;&lt;/object&gt;&lt;object type=&quot;3&quot; unique_id=&quot;10041&quot;&gt;&lt;property id=&quot;20148&quot; value=&quot;5&quot;/&gt;&lt;property id=&quot;20300&quot; value=&quot;Slide 38 - &amp;quot;$400 Question from H4&amp;quot;&quot;/&gt;&lt;property id=&quot;20307&quot; value=&quot;275&quot;/&gt;&lt;/object&gt;&lt;object type=&quot;3&quot; unique_id=&quot;10042&quot;&gt;&lt;property id=&quot;20148&quot; value=&quot;5&quot;/&gt;&lt;property id=&quot;20300&quot; value=&quot;Slide 39 - &amp;quot;$400 Answer from H4&amp;quot;&quot;/&gt;&lt;property id=&quot;20307&quot; value=&quot;302&quot;/&gt;&lt;/object&gt;&lt;object type=&quot;3&quot; unique_id=&quot;10043&quot;&gt;&lt;property id=&quot;20148&quot; value=&quot;5&quot;/&gt;&lt;property id=&quot;20300&quot; value=&quot;Slide 40 - &amp;quot;$500 Question from H4&amp;quot;&quot;/&gt;&lt;property id=&quot;20307&quot; value=&quot;276&quot;/&gt;&lt;/object&gt;&lt;object type=&quot;3&quot; unique_id=&quot;10044&quot;&gt;&lt;property id=&quot;20148&quot; value=&quot;5&quot;/&gt;&lt;property id=&quot;20300&quot; value=&quot;Slide 41 - &amp;quot;$500 Answer from H4&amp;quot;&quot;/&gt;&lt;property id=&quot;20307&quot; value=&quot;303&quot;/&gt;&lt;/object&gt;&lt;object type=&quot;3&quot; unique_id=&quot;10045&quot;&gt;&lt;property id=&quot;20148&quot; value=&quot;5&quot;/&gt;&lt;property id=&quot;20300&quot; value=&quot;Slide 42 - &amp;quot;$100 Question from H5&amp;quot;&quot;/&gt;&lt;property id=&quot;20307&quot; value=&quot;277&quot;/&gt;&lt;/object&gt;&lt;object type=&quot;3&quot; unique_id=&quot;10046&quot;&gt;&lt;property id=&quot;20148&quot; value=&quot;5&quot;/&gt;&lt;property id=&quot;20300&quot; value=&quot;Slide 43 - &amp;quot;$100 Answer from H5&amp;quot;&quot;/&gt;&lt;property id=&quot;20307&quot; value=&quot;304&quot;/&gt;&lt;/object&gt;&lt;object type=&quot;3&quot; unique_id=&quot;10047&quot;&gt;&lt;property id=&quot;20148&quot; value=&quot;5&quot;/&gt;&lt;property id=&quot;20300&quot; value=&quot;Slide 44 - &amp;quot;$200 Question from H5&amp;quot;&quot;/&gt;&lt;property id=&quot;20307&quot; value=&quot;279&quot;/&gt;&lt;/object&gt;&lt;object type=&quot;3&quot; unique_id=&quot;10048&quot;&gt;&lt;property id=&quot;20148&quot; value=&quot;5&quot;/&gt;&lt;property id=&quot;20300&quot; value=&quot;Slide 45 - &amp;quot;$200 Answer from H5&amp;quot;&quot;/&gt;&lt;property id=&quot;20307&quot; value=&quot;305&quot;/&gt;&lt;/object&gt;&lt;object type=&quot;3&quot; unique_id=&quot;10049&quot;&gt;&lt;property id=&quot;20148&quot; value=&quot;5&quot;/&gt;&lt;property id=&quot;20300&quot; value=&quot;Slide 46 - &amp;quot;$300 Question from H5&amp;quot;&quot;/&gt;&lt;property id=&quot;20307&quot; value=&quot;280&quot;/&gt;&lt;/object&gt;&lt;object type=&quot;3&quot; unique_id=&quot;10050&quot;&gt;&lt;property id=&quot;20148&quot; value=&quot;5&quot;/&gt;&lt;property id=&quot;20300&quot; value=&quot;Slide 47 - &amp;quot;$300 Answer from H5&amp;quot;&quot;/&gt;&lt;property id=&quot;20307&quot; value=&quot;306&quot;/&gt;&lt;/object&gt;&lt;object type=&quot;3&quot; unique_id=&quot;10051&quot;&gt;&lt;property id=&quot;20148&quot; value=&quot;5&quot;/&gt;&lt;property id=&quot;20300&quot; value=&quot;Slide 48 - &amp;quot;$400 Question from H5&amp;quot;&quot;/&gt;&lt;property id=&quot;20307&quot; value=&quot;281&quot;/&gt;&lt;/object&gt;&lt;object type=&quot;3&quot; unique_id=&quot;10052&quot;&gt;&lt;property id=&quot;20148&quot; value=&quot;5&quot;/&gt;&lt;property id=&quot;20300&quot; value=&quot;Slide 49 - &amp;quot;$400 Answer from H5&amp;quot;&quot;/&gt;&lt;property id=&quot;20307&quot; value=&quot;307&quot;/&gt;&lt;/object&gt;&lt;object type=&quot;3&quot; unique_id=&quot;10053&quot;&gt;&lt;property id=&quot;20148&quot; value=&quot;5&quot;/&gt;&lt;property id=&quot;20300&quot; value=&quot;Slide 50 - &amp;quot;$500 Question from H5&amp;quot;&quot;/&gt;&lt;property id=&quot;20307&quot; value=&quot;282&quot;/&gt;&lt;/object&gt;&lt;object type=&quot;3&quot; unique_id=&quot;10054&quot;&gt;&lt;property id=&quot;20148&quot; value=&quot;5&quot;/&gt;&lt;property id=&quot;20300&quot; value=&quot;Slide 51 - &amp;quot;$500 Answer from H5&amp;quot;&quot;/&gt;&lt;property id=&quot;20307&quot; value=&quot;308&quot;/&gt;&lt;/object&gt;&lt;/object&gt;&lt;/object&gt;&lt;/database&gt;"/>
</p:tagLst>
</file>

<file path=ppt/theme/theme1.xml><?xml version="1.0" encoding="utf-8"?>
<a:theme xmlns:a="http://schemas.openxmlformats.org/drawingml/2006/main" name="CorpPowerpoi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Catholic Quiz Show-template ver 1-1</Template>
  <TotalTime>2829</TotalTime>
  <Words>814</Words>
  <Application>Microsoft Office PowerPoint</Application>
  <PresentationFormat>On-screen Show (4:3)</PresentationFormat>
  <Paragraphs>85</Paragraphs>
  <Slides>16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Times New Roman</vt:lpstr>
      <vt:lpstr>TimesNewRomanPSMT</vt:lpstr>
      <vt:lpstr>Wingdings</vt:lpstr>
      <vt:lpstr>CorpPowerpoint</vt:lpstr>
      <vt:lpstr>PowerPoint Presentation</vt:lpstr>
      <vt:lpstr>PowerPoint Presentation</vt:lpstr>
      <vt:lpstr>Chapter Summary Living the Moral Life</vt:lpstr>
      <vt:lpstr>Introduction and “Off to a Great Start” (Handbook, pages 416–418)</vt:lpstr>
      <vt:lpstr>Introduction and “Off to a Great Start” (Handbook, pages 416–418)</vt:lpstr>
      <vt:lpstr>Introduction and “Off to a Great Start” (Handbook, pages 416–418)</vt:lpstr>
      <vt:lpstr>“Walking the Talk” (Handbook, pages 419–420)</vt:lpstr>
      <vt:lpstr>“Walking the Talk” (Handbook, pages 419–420)</vt:lpstr>
      <vt:lpstr>“Walking the Talk” (Handbook, pages 419–420)</vt:lpstr>
      <vt:lpstr>“You’re Born with It” and “Higher Love” (Handbook, pages 420–422)</vt:lpstr>
      <vt:lpstr>“You’re Born with It” and “Higher Love” (Handbook, pages 420–422)</vt:lpstr>
      <vt:lpstr>“You’re Born with It” and “Higher Love” (Handbook, pages 420–422)</vt:lpstr>
      <vt:lpstr>“Virtues” and “Always Closer” (Handbook, pages 422–424)</vt:lpstr>
      <vt:lpstr>“Virtues” and “Always Closer” (Handbook, pages 422–424)</vt:lpstr>
      <vt:lpstr>“Virtues” and “Always Closer” (Handbook, pages 422–424)</vt:lpstr>
      <vt:lpstr>Acknowledgments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Brian Singer-Towns</dc:creator>
  <cp:lastModifiedBy>Brooke Saron</cp:lastModifiedBy>
  <cp:revision>181</cp:revision>
  <dcterms:created xsi:type="dcterms:W3CDTF">2012-11-07T17:11:11Z</dcterms:created>
  <dcterms:modified xsi:type="dcterms:W3CDTF">2015-05-20T14:31:58Z</dcterms:modified>
</cp:coreProperties>
</file>