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6" r:id="rId11"/>
    <p:sldId id="287" r:id="rId12"/>
    <p:sldId id="289" r:id="rId13"/>
    <p:sldId id="288" r:id="rId14"/>
    <p:sldId id="269" r:id="rId15"/>
    <p:sldId id="292" r:id="rId16"/>
    <p:sldId id="291" r:id="rId17"/>
    <p:sldId id="290" r:id="rId18"/>
    <p:sldId id="275" r:id="rId19"/>
    <p:sldId id="293" r:id="rId20"/>
    <p:sldId id="294" r:id="rId21"/>
    <p:sldId id="295" r:id="rId22"/>
    <p:sldId id="279" r:id="rId23"/>
    <p:sldId id="296" r:id="rId24"/>
    <p:sldId id="297" r:id="rId25"/>
    <p:sldId id="298" r:id="rId26"/>
    <p:sldId id="283" r:id="rId27"/>
    <p:sldId id="299" r:id="rId28"/>
    <p:sldId id="301" r:id="rId29"/>
    <p:sldId id="30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91786" autoAdjust="0"/>
  </p:normalViewPr>
  <p:slideViewPr>
    <p:cSldViewPr>
      <p:cViewPr>
        <p:scale>
          <a:sx n="100" d="100"/>
          <a:sy n="100" d="100"/>
        </p:scale>
        <p:origin x="-12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00F6C00-29A4-411D-AB68-F73A46A59A9A}" type="datetimeFigureOut">
              <a:rPr lang="en-US"/>
              <a:pPr>
                <a:defRPr/>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ADE0FF1-1F1C-43A9-9026-DE5CF015E515}" type="slidenum">
              <a:rPr lang="en-US"/>
              <a:pPr>
                <a:defRPr/>
              </a:pPr>
              <a:t>‹#›</a:t>
            </a:fld>
            <a:endParaRPr lang="en-US"/>
          </a:p>
        </p:txBody>
      </p:sp>
    </p:spTree>
    <p:extLst>
      <p:ext uri="{BB962C8B-B14F-4D97-AF65-F5344CB8AC3E}">
        <p14:creationId xmlns:p14="http://schemas.microsoft.com/office/powerpoint/2010/main" val="162376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165B71-6A62-42F0-B185-1046D49233A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respond to this statement. How do they interpret it? How does it make them feel? What does it bring to mind? As the students respond, click on the next three slides to encourage further thought.)</a:t>
            </a:r>
          </a:p>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E9CF8-E5AD-4897-92F9-4BD676BEFC05}"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E9CF8-E5AD-4897-92F9-4BD676BEFC05}"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E9CF8-E5AD-4897-92F9-4BD676BEFC0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E9CF8-E5AD-4897-92F9-4BD676BEFC05}"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respond to this statement. How do they interpret it? How does it make them feel? What does it bring to mind? As the students respond, click on the next three slides to encourage further thought.)</a:t>
            </a:r>
          </a:p>
          <a:p>
            <a:pPr>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8EFE4-0418-4B07-9FC3-7597C5198576}"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8EFE4-0418-4B07-9FC3-7597C5198576}"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8EFE4-0418-4B07-9FC3-7597C5198576}"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8EFE4-0418-4B07-9FC3-7597C5198576}"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respond to this statement. How do they interpret it? How does it make them feel? What does it bring to mind? As the students respond, click on the next three slides to encourage further thought.)</a:t>
            </a:r>
          </a:p>
          <a:p>
            <a:pPr>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9FAB1-8D26-4868-B94F-4660006C2CE8}"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9FAB1-8D26-4868-B94F-4660006C2CE8}"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3F5793-0C11-4B84-A91E-9493F85E1DB7}"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9FAB1-8D26-4868-B94F-4660006C2CE8}"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9FAB1-8D26-4868-B94F-4660006C2CE8}"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respond to this statement. How do they interpret it? How does it make them feel? What does it bring to mind? As the students respond, click on the next three slides to encourage further thought.)</a:t>
            </a:r>
          </a:p>
          <a:p>
            <a:pPr>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10CD8-29BD-4EDC-B1A6-BBE3F06A4DE4}"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10CD8-29BD-4EDC-B1A6-BBE3F06A4DE4}"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10CD8-29BD-4EDC-B1A6-BBE3F06A4DE4}"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10CD8-29BD-4EDC-B1A6-BBE3F06A4DE4}"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respond to this statement. How do they interpret it? How does it make them feel? What does it bring to mind? As the students respond, click on the next three slides to encourage further thought.)</a:t>
            </a:r>
          </a:p>
          <a:p>
            <a:pPr>
              <a:spcBef>
                <a:spcPct val="0"/>
              </a:spcBef>
            </a:pP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9B737-8626-4A53-AF50-BB74663DA15F}"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9B737-8626-4A53-AF50-BB74663DA15F}"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9B737-8626-4A53-AF50-BB74663DA15F}"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9B737-8626-4A53-AF50-BB74663DA15F}"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recall the articles they selected as illustrations of sin. Ask for examples</a:t>
            </a:r>
            <a:r>
              <a:rPr lang="en-US" baseline="0" dirty="0" smtClean="0"/>
              <a:t> </a:t>
            </a:r>
            <a:r>
              <a:rPr lang="en-US" dirty="0" smtClean="0"/>
              <a:t>of the effects of sin as each phrase appears.)</a:t>
            </a:r>
          </a:p>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43E5C9-F03A-4917-BEF2-B473243F0184}"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recall the journal exercise or article exercise. Ask how sin affects our feelings about ourselves.)</a:t>
            </a:r>
          </a:p>
          <a:p>
            <a:pPr>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A7163-5C0A-4918-AAFF-95C3EA8E89E9}"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0F8CF6-9CEC-409F-AE97-6DA8D3ADA325}"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After the initial phrase appears, ask the students what it means to be created in God’s image. After they have shared, explain that Church teaching mentions three human characteristics reflecting the image of God. Now click to show the bulleted material.)</a:t>
            </a:r>
          </a:p>
          <a:p>
            <a:pPr>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14371B-2297-46F2-AAE7-55C862A4A850}"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8054E-65D3-476F-83BD-EB26318311BF}"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Ask the students to share their ideas about the meaning of the term. Explain that Church teaching describes grace in many different ways.)</a:t>
            </a:r>
          </a:p>
          <a:p>
            <a:pPr>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F9175-FBCD-4D39-8F8E-7C6ABFC6AD03}"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9B7BC-AD16-405A-A506-6874C402AEA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3352800"/>
            <a:ext cx="7772400" cy="1341438"/>
          </a:xfrm>
        </p:spPr>
        <p:txBody>
          <a:bodyPr anchor="t"/>
          <a:lstStyle>
            <a:lvl1pPr>
              <a:defRPr sz="2400"/>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8C0B0FB-D3E0-4D2B-996F-7E1713F5D887}" type="datetimeFigureOut">
              <a:rPr lang="en-US"/>
              <a:pPr>
                <a:defRPr/>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9CFFCA-233F-48AB-BA66-DF1F168462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ransition>
    <p:fade/>
  </p:transition>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smtClean="0">
                <a:latin typeface="Arial" charset="0"/>
                <a:cs typeface="Arial" charset="0"/>
              </a:rPr>
              <a:t>Grace</a:t>
            </a:r>
          </a:p>
        </p:txBody>
      </p:sp>
      <p:sp>
        <p:nvSpPr>
          <p:cNvPr id="10243" name="Subtitle 2"/>
          <p:cNvSpPr>
            <a:spLocks noGrp="1"/>
          </p:cNvSpPr>
          <p:nvPr>
            <p:ph type="subTitle" idx="1"/>
          </p:nvPr>
        </p:nvSpPr>
        <p:spPr/>
        <p:txBody>
          <a:bodyPr/>
          <a:lstStyle/>
          <a:p>
            <a:r>
              <a:rPr lang="en-US" dirty="0" smtClean="0">
                <a:latin typeface="Arial" charset="0"/>
                <a:cs typeface="Arial" charset="0"/>
              </a:rPr>
              <a:t>The Paschal </a:t>
            </a:r>
            <a:r>
              <a:rPr lang="en-US" smtClean="0">
                <a:latin typeface="Arial" charset="0"/>
                <a:cs typeface="Arial" charset="0"/>
              </a:rPr>
              <a:t>Mystery </a:t>
            </a:r>
            <a:r>
              <a:rPr lang="en-US" smtClean="0">
                <a:latin typeface="Arial" charset="0"/>
                <a:cs typeface="Arial" charset="0"/>
              </a:rPr>
              <a:t>Course</a:t>
            </a:r>
            <a:endParaRPr lang="en-US" dirty="0" smtClean="0">
              <a:latin typeface="Arial" charset="0"/>
              <a:cs typeface="Arial" charset="0"/>
            </a:endParaRPr>
          </a:p>
        </p:txBody>
      </p:sp>
      <p:sp>
        <p:nvSpPr>
          <p:cNvPr id="10244" name="Text Placeholder 8"/>
          <p:cNvSpPr>
            <a:spLocks noGrp="1"/>
          </p:cNvSpPr>
          <p:nvPr>
            <p:ph type="body" sz="quarter" idx="10"/>
          </p:nvPr>
        </p:nvSpPr>
        <p:spPr/>
        <p:txBody>
          <a:bodyPr>
            <a:normAutofit fontScale="32500" lnSpcReduction="20000"/>
          </a:bodyPr>
          <a:lstStyle/>
          <a:p>
            <a:r>
              <a:rPr lang="en-US" sz="1600" dirty="0" smtClean="0">
                <a:solidFill>
                  <a:schemeClr val="tx1"/>
                </a:solidFill>
                <a:latin typeface="Arial" charset="0"/>
                <a:cs typeface="Arial" charset="0"/>
              </a:rPr>
              <a:t>Document # TX001314</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The Effects of Grace</a:t>
            </a:r>
            <a:endParaRPr lang="en-US" dirty="0" smtClean="0">
              <a:latin typeface="Arial" charset="0"/>
              <a:cs typeface="Arial" charset="0"/>
            </a:endParaRPr>
          </a:p>
        </p:txBody>
      </p:sp>
      <p:sp>
        <p:nvSpPr>
          <p:cNvPr id="20483" name="Content Placeholder 2"/>
          <p:cNvSpPr>
            <a:spLocks noGrp="1"/>
          </p:cNvSpPr>
          <p:nvPr>
            <p:ph idx="1"/>
          </p:nvPr>
        </p:nvSpPr>
        <p:spPr/>
        <p:txBody>
          <a:bodyPr/>
          <a:lstStyle/>
          <a:p>
            <a:pPr>
              <a:buNone/>
            </a:pPr>
            <a:r>
              <a:rPr lang="en-US" sz="2400" dirty="0" smtClean="0">
                <a:solidFill>
                  <a:srgbClr val="C00000"/>
                </a:solidFill>
              </a:rPr>
              <a:t>Grace</a:t>
            </a:r>
            <a:r>
              <a:rPr lang="en-US" dirty="0" smtClean="0"/>
              <a:t> allows us to love with Christ’s love.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The Effects of Grace</a:t>
            </a:r>
            <a:endParaRPr lang="en-US" dirty="0" smtClean="0">
              <a:latin typeface="Arial" charset="0"/>
              <a:cs typeface="Arial" charset="0"/>
            </a:endParaRPr>
          </a:p>
        </p:txBody>
      </p:sp>
      <p:sp>
        <p:nvSpPr>
          <p:cNvPr id="20483" name="Content Placeholder 2"/>
          <p:cNvSpPr>
            <a:spLocks noGrp="1"/>
          </p:cNvSpPr>
          <p:nvPr>
            <p:ph idx="1"/>
          </p:nvPr>
        </p:nvSpPr>
        <p:spPr/>
        <p:txBody>
          <a:bodyPr/>
          <a:lstStyle/>
          <a:p>
            <a:pPr>
              <a:buNone/>
            </a:pPr>
            <a:r>
              <a:rPr lang="en-US" sz="2400" dirty="0" smtClean="0">
                <a:solidFill>
                  <a:srgbClr val="C00000"/>
                </a:solidFill>
              </a:rPr>
              <a:t>Grace</a:t>
            </a:r>
            <a:r>
              <a:rPr lang="en-US" dirty="0" smtClean="0"/>
              <a:t> allows us to love with Christ’s love.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373111"/>
            <a:ext cx="4648200" cy="3098800"/>
          </a:xfrm>
          <a:prstGeom prst="rect">
            <a:avLst/>
          </a:prstGeom>
        </p:spPr>
      </p:pic>
      <p:sp>
        <p:nvSpPr>
          <p:cNvPr id="6" name="TextBox 5"/>
          <p:cNvSpPr txBox="1"/>
          <p:nvPr/>
        </p:nvSpPr>
        <p:spPr bwMode="auto">
          <a:xfrm>
            <a:off x="1752600" y="5522327"/>
            <a:ext cx="2590800" cy="169277"/>
          </a:xfrm>
          <a:prstGeom prst="rect">
            <a:avLst/>
          </a:prstGeom>
          <a:noFill/>
          <a:ln w="9525">
            <a:noFill/>
            <a:miter lim="800000"/>
            <a:headEnd/>
            <a:tailEnd/>
          </a:ln>
        </p:spPr>
        <p:txBody>
          <a:bodyPr wrap="square" rtlCol="0">
            <a:spAutoFit/>
          </a:bodyPr>
          <a:lstStyle/>
          <a:p>
            <a:r>
              <a:rPr lang="en-US" sz="500" dirty="0"/>
              <a:t>© </a:t>
            </a:r>
            <a:r>
              <a:rPr lang="en-US" sz="500" dirty="0" err="1" smtClean="0"/>
              <a:t>kojoku</a:t>
            </a:r>
            <a:r>
              <a:rPr lang="en-US" sz="500" dirty="0" smtClean="0"/>
              <a:t> </a:t>
            </a:r>
            <a:r>
              <a:rPr lang="en-US" sz="500" dirty="0"/>
              <a:t>/ Shutterstock.com </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The Effects of Grace</a:t>
            </a:r>
            <a:endParaRPr lang="en-US" dirty="0" smtClean="0">
              <a:latin typeface="Arial" charset="0"/>
              <a:cs typeface="Arial" charset="0"/>
            </a:endParaRPr>
          </a:p>
        </p:txBody>
      </p:sp>
      <p:sp>
        <p:nvSpPr>
          <p:cNvPr id="20483" name="Content Placeholder 2"/>
          <p:cNvSpPr>
            <a:spLocks noGrp="1"/>
          </p:cNvSpPr>
          <p:nvPr>
            <p:ph idx="1"/>
          </p:nvPr>
        </p:nvSpPr>
        <p:spPr/>
        <p:txBody>
          <a:bodyPr/>
          <a:lstStyle/>
          <a:p>
            <a:pPr>
              <a:buNone/>
            </a:pPr>
            <a:r>
              <a:rPr lang="en-US" sz="2400" dirty="0" smtClean="0">
                <a:solidFill>
                  <a:srgbClr val="C00000"/>
                </a:solidFill>
              </a:rPr>
              <a:t>Grace</a:t>
            </a:r>
            <a:r>
              <a:rPr lang="en-US" dirty="0" smtClean="0"/>
              <a:t> allows us to love with Christ’s love.</a:t>
            </a:r>
          </a:p>
        </p:txBody>
      </p:sp>
      <p:pic>
        <p:nvPicPr>
          <p:cNvPr id="4" name="Picture 3" descr="service2- Lisa F. Young-shutterstock.jpg"/>
          <p:cNvPicPr>
            <a:picLocks noChangeAspect="1"/>
          </p:cNvPicPr>
          <p:nvPr/>
        </p:nvPicPr>
        <p:blipFill>
          <a:blip r:embed="rId3" cstate="print"/>
          <a:stretch>
            <a:fillRect/>
          </a:stretch>
        </p:blipFill>
        <p:spPr>
          <a:xfrm>
            <a:off x="2278583" y="2228698"/>
            <a:ext cx="5036617" cy="4553102"/>
          </a:xfrm>
          <a:prstGeom prst="rect">
            <a:avLst/>
          </a:prstGeom>
        </p:spPr>
      </p:pic>
      <p:sp>
        <p:nvSpPr>
          <p:cNvPr id="5" name="Rectangle 4"/>
          <p:cNvSpPr/>
          <p:nvPr/>
        </p:nvSpPr>
        <p:spPr>
          <a:xfrm>
            <a:off x="2133600" y="6612523"/>
            <a:ext cx="1005403" cy="169277"/>
          </a:xfrm>
          <a:prstGeom prst="rect">
            <a:avLst/>
          </a:prstGeom>
        </p:spPr>
        <p:txBody>
          <a:bodyPr wrap="none">
            <a:spAutoFit/>
          </a:bodyPr>
          <a:lstStyle/>
          <a:p>
            <a:r>
              <a:rPr lang="en-US" sz="500" dirty="0" smtClean="0"/>
              <a:t>© Lisa F. Young/</a:t>
            </a:r>
            <a:r>
              <a:rPr lang="en-US" sz="500" dirty="0" err="1" smtClean="0"/>
              <a:t>shutterstock</a:t>
            </a:r>
            <a:endParaRPr lang="en-US" sz="5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The Effects of Grace</a:t>
            </a:r>
            <a:endParaRPr lang="en-US" dirty="0" smtClean="0">
              <a:latin typeface="Arial" charset="0"/>
              <a:cs typeface="Arial" charset="0"/>
            </a:endParaRPr>
          </a:p>
        </p:txBody>
      </p:sp>
      <p:sp>
        <p:nvSpPr>
          <p:cNvPr id="20483" name="Content Placeholder 2"/>
          <p:cNvSpPr>
            <a:spLocks noGrp="1"/>
          </p:cNvSpPr>
          <p:nvPr>
            <p:ph idx="1"/>
          </p:nvPr>
        </p:nvSpPr>
        <p:spPr/>
        <p:txBody>
          <a:bodyPr/>
          <a:lstStyle/>
          <a:p>
            <a:pPr>
              <a:buNone/>
            </a:pPr>
            <a:r>
              <a:rPr lang="en-US" sz="2400" dirty="0" smtClean="0">
                <a:solidFill>
                  <a:srgbClr val="C00000"/>
                </a:solidFill>
              </a:rPr>
              <a:t>Grace</a:t>
            </a:r>
            <a:r>
              <a:rPr lang="en-US" dirty="0" smtClean="0"/>
              <a:t> allows us to love </a:t>
            </a:r>
            <a:br>
              <a:rPr lang="en-US" dirty="0" smtClean="0"/>
            </a:br>
            <a:r>
              <a:rPr lang="en-US" dirty="0" smtClean="0"/>
              <a:t>with Christ’s love.</a:t>
            </a:r>
          </a:p>
        </p:txBody>
      </p:sp>
      <p:sp>
        <p:nvSpPr>
          <p:cNvPr id="5" name="Rectangle 4"/>
          <p:cNvSpPr/>
          <p:nvPr/>
        </p:nvSpPr>
        <p:spPr>
          <a:xfrm rot="16200000">
            <a:off x="7543663" y="4876938"/>
            <a:ext cx="1083951" cy="169277"/>
          </a:xfrm>
          <a:prstGeom prst="rect">
            <a:avLst/>
          </a:prstGeom>
        </p:spPr>
        <p:txBody>
          <a:bodyPr wrap="square">
            <a:spAutoFit/>
          </a:bodyPr>
          <a:lstStyle/>
          <a:p>
            <a:r>
              <a:rPr lang="en-US" sz="500" dirty="0" smtClean="0"/>
              <a:t>© Novak/</a:t>
            </a:r>
            <a:r>
              <a:rPr lang="en-US" sz="500" dirty="0" err="1" smtClean="0"/>
              <a:t>shutterstock</a:t>
            </a:r>
            <a:endParaRPr lang="en-US" sz="500" dirty="0"/>
          </a:p>
        </p:txBody>
      </p:sp>
      <p:pic>
        <p:nvPicPr>
          <p:cNvPr id="6" name="Picture 5" descr="comfort- Novak shutterstock.jpg"/>
          <p:cNvPicPr>
            <a:picLocks noChangeAspect="1"/>
          </p:cNvPicPr>
          <p:nvPr/>
        </p:nvPicPr>
        <p:blipFill>
          <a:blip r:embed="rId3" cstate="print"/>
          <a:stretch>
            <a:fillRect/>
          </a:stretch>
        </p:blipFill>
        <p:spPr>
          <a:xfrm>
            <a:off x="4724400" y="990600"/>
            <a:ext cx="3325368" cy="5008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Grace perfects the virtues and </a:t>
            </a:r>
            <a:br>
              <a:rPr lang="en-US" dirty="0" smtClean="0"/>
            </a:br>
            <a:r>
              <a:rPr lang="en-US" dirty="0" smtClean="0"/>
              <a:t>good qualities we develop in life.</a:t>
            </a:r>
            <a:br>
              <a:rPr lang="en-US" dirty="0" smtClean="0"/>
            </a:br>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Grace perfects the virtues and </a:t>
            </a:r>
            <a:br>
              <a:rPr lang="en-US" dirty="0" smtClean="0"/>
            </a:br>
            <a:r>
              <a:rPr lang="en-US" dirty="0" smtClean="0"/>
              <a:t>good qualities we develop in life.</a:t>
            </a:r>
            <a:br>
              <a:rPr lang="en-US" dirty="0" smtClean="0"/>
            </a:br>
            <a:endParaRPr lang="en-US" dirty="0" smtClean="0">
              <a:latin typeface="Arial" charset="0"/>
              <a:cs typeface="Arial" charset="0"/>
            </a:endParaRPr>
          </a:p>
        </p:txBody>
      </p:sp>
      <p:sp>
        <p:nvSpPr>
          <p:cNvPr id="4" name="TextBox 3"/>
          <p:cNvSpPr txBox="1"/>
          <p:nvPr/>
        </p:nvSpPr>
        <p:spPr bwMode="auto">
          <a:xfrm>
            <a:off x="1676400" y="609600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pic>
        <p:nvPicPr>
          <p:cNvPr id="7" name="Content Placeholder 6" descr="haiti-wikimedia.jpg"/>
          <p:cNvPicPr>
            <a:picLocks noGrp="1" noChangeAspect="1"/>
          </p:cNvPicPr>
          <p:nvPr>
            <p:ph idx="1"/>
          </p:nvPr>
        </p:nvPicPr>
        <p:blipFill>
          <a:blip r:embed="rId3" cstate="print"/>
          <a:stretch>
            <a:fillRect/>
          </a:stretch>
        </p:blipFill>
        <p:spPr>
          <a:xfrm>
            <a:off x="1676495" y="2209800"/>
            <a:ext cx="5867210" cy="391636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Grace perfects the virtues and </a:t>
            </a:r>
            <a:br>
              <a:rPr lang="en-US" dirty="0" smtClean="0"/>
            </a:br>
            <a:r>
              <a:rPr lang="en-US" dirty="0" smtClean="0"/>
              <a:t>good qualities we develop in life.</a:t>
            </a:r>
            <a:br>
              <a:rPr lang="en-US" dirty="0" smtClean="0"/>
            </a:br>
            <a:endParaRPr lang="en-US" dirty="0" smtClean="0">
              <a:latin typeface="Arial" charset="0"/>
              <a:cs typeface="Arial" charset="0"/>
            </a:endParaRPr>
          </a:p>
        </p:txBody>
      </p:sp>
      <p:pic>
        <p:nvPicPr>
          <p:cNvPr id="5" name="Content Placeholder 4" descr="childsharing-shutterstock_Sergey Kaliganov.jpg"/>
          <p:cNvPicPr>
            <a:picLocks noGrp="1" noChangeAspect="1"/>
          </p:cNvPicPr>
          <p:nvPr>
            <p:ph idx="1"/>
          </p:nvPr>
        </p:nvPicPr>
        <p:blipFill>
          <a:blip r:embed="rId3" cstate="print"/>
          <a:stretch>
            <a:fillRect/>
          </a:stretch>
        </p:blipFill>
        <p:spPr>
          <a:xfrm>
            <a:off x="2468350" y="1828800"/>
            <a:ext cx="4161050" cy="4930155"/>
          </a:xfrm>
        </p:spPr>
      </p:pic>
      <p:sp>
        <p:nvSpPr>
          <p:cNvPr id="4" name="Rectangle 3"/>
          <p:cNvSpPr/>
          <p:nvPr/>
        </p:nvSpPr>
        <p:spPr>
          <a:xfrm>
            <a:off x="5334000" y="6553201"/>
            <a:ext cx="1524000" cy="169277"/>
          </a:xfrm>
          <a:prstGeom prst="rect">
            <a:avLst/>
          </a:prstGeom>
        </p:spPr>
        <p:txBody>
          <a:bodyPr wrap="square">
            <a:spAutoFit/>
          </a:bodyPr>
          <a:lstStyle/>
          <a:p>
            <a:r>
              <a:rPr lang="en-US" sz="500" dirty="0" smtClean="0"/>
              <a:t>© </a:t>
            </a:r>
            <a:r>
              <a:rPr lang="en-US" sz="500" dirty="0" err="1" smtClean="0"/>
              <a:t>shutterstock</a:t>
            </a:r>
            <a:r>
              <a:rPr lang="en-US" sz="500" dirty="0" smtClean="0"/>
              <a:t>/Sergey </a:t>
            </a:r>
            <a:r>
              <a:rPr lang="en-US" sz="500" dirty="0" err="1" smtClean="0"/>
              <a:t>Kaliganov</a:t>
            </a:r>
            <a:endParaRPr lang="en-US" sz="5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Grace perfects the virtues and </a:t>
            </a:r>
            <a:br>
              <a:rPr lang="en-US" dirty="0" smtClean="0"/>
            </a:br>
            <a:r>
              <a:rPr lang="en-US" dirty="0" smtClean="0"/>
              <a:t>good qualities we develop in life.</a:t>
            </a:r>
            <a:br>
              <a:rPr lang="en-US" dirty="0" smtClean="0"/>
            </a:br>
            <a:endParaRPr lang="en-US" dirty="0" smtClean="0">
              <a:latin typeface="Arial" charset="0"/>
              <a:cs typeface="Arial" charset="0"/>
            </a:endParaRPr>
          </a:p>
        </p:txBody>
      </p:sp>
      <p:pic>
        <p:nvPicPr>
          <p:cNvPr id="5" name="Content Placeholder 4" descr="firefighter-shutterstock_Tatiana Belova.jpg"/>
          <p:cNvPicPr>
            <a:picLocks noGrp="1" noChangeAspect="1"/>
          </p:cNvPicPr>
          <p:nvPr>
            <p:ph idx="1"/>
          </p:nvPr>
        </p:nvPicPr>
        <p:blipFill>
          <a:blip r:embed="rId3" cstate="print"/>
          <a:srcRect t="34790"/>
          <a:stretch>
            <a:fillRect/>
          </a:stretch>
        </p:blipFill>
        <p:spPr>
          <a:xfrm>
            <a:off x="2250688" y="2057400"/>
            <a:ext cx="4683512" cy="4572000"/>
          </a:xfrm>
        </p:spPr>
      </p:pic>
      <p:sp>
        <p:nvSpPr>
          <p:cNvPr id="4" name="Rectangle 3"/>
          <p:cNvSpPr/>
          <p:nvPr/>
        </p:nvSpPr>
        <p:spPr>
          <a:xfrm>
            <a:off x="2212629" y="6612523"/>
            <a:ext cx="1034257" cy="169277"/>
          </a:xfrm>
          <a:prstGeom prst="rect">
            <a:avLst/>
          </a:prstGeom>
        </p:spPr>
        <p:txBody>
          <a:bodyPr wrap="none">
            <a:spAutoFit/>
          </a:bodyPr>
          <a:lstStyle/>
          <a:p>
            <a:r>
              <a:rPr lang="en-US" sz="500" dirty="0" smtClean="0"/>
              <a:t>© </a:t>
            </a:r>
            <a:r>
              <a:rPr lang="en-US" sz="500" dirty="0" err="1" smtClean="0"/>
              <a:t>shutterstock</a:t>
            </a:r>
            <a:r>
              <a:rPr lang="en-US" sz="500" dirty="0" smtClean="0"/>
              <a:t>/Tatiana </a:t>
            </a:r>
            <a:r>
              <a:rPr lang="en-US" sz="500" dirty="0" err="1" smtClean="0"/>
              <a:t>Belova</a:t>
            </a:r>
            <a:endParaRPr lang="en-US" sz="5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Grace offers us a parent-child relationship with God.</a:t>
            </a:r>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Grace offers us a parent-child relationship with God.</a:t>
            </a:r>
            <a:endParaRPr lang="en-US" dirty="0" smtClean="0">
              <a:latin typeface="Arial" charset="0"/>
              <a:cs typeface="Arial" charset="0"/>
            </a:endParaRPr>
          </a:p>
        </p:txBody>
      </p:sp>
      <p:pic>
        <p:nvPicPr>
          <p:cNvPr id="4" name="Content Placeholder 3" descr="play-wikimedia.jpg"/>
          <p:cNvPicPr>
            <a:picLocks noGrp="1" noChangeAspect="1"/>
          </p:cNvPicPr>
          <p:nvPr>
            <p:ph idx="1"/>
          </p:nvPr>
        </p:nvPicPr>
        <p:blipFill>
          <a:blip r:embed="rId3" cstate="print"/>
          <a:stretch>
            <a:fillRect/>
          </a:stretch>
        </p:blipFill>
        <p:spPr>
          <a:xfrm>
            <a:off x="1828800" y="1981200"/>
            <a:ext cx="5118100" cy="3403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5706561" y="35729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5135562"/>
            <a:ext cx="7772400" cy="579438"/>
          </a:xfrm>
        </p:spPr>
        <p:txBody>
          <a:bodyPr/>
          <a:lstStyle/>
          <a:p>
            <a:r>
              <a:rPr lang="en-US" dirty="0" smtClean="0"/>
              <a:t>The lasting effects of Original Sin are </a:t>
            </a:r>
            <a:r>
              <a:rPr lang="en-US" i="1" dirty="0" smtClean="0"/>
              <a:t>real.</a:t>
            </a:r>
            <a:r>
              <a:rPr lang="en-US" dirty="0" smtClean="0"/>
              <a:t/>
            </a:r>
            <a:br>
              <a:rPr lang="en-US" dirty="0" smtClean="0"/>
            </a:br>
            <a:endParaRPr lang="en-US" dirty="0"/>
          </a:p>
        </p:txBody>
      </p:sp>
      <p:sp>
        <p:nvSpPr>
          <p:cNvPr id="4" name="TextBox 3"/>
          <p:cNvSpPr txBox="1"/>
          <p:nvPr/>
        </p:nvSpPr>
        <p:spPr bwMode="auto">
          <a:xfrm rot="16200000">
            <a:off x="4457700" y="3420561"/>
            <a:ext cx="2590800" cy="169277"/>
          </a:xfrm>
          <a:prstGeom prst="rect">
            <a:avLst/>
          </a:prstGeom>
          <a:noFill/>
          <a:ln w="9525">
            <a:noFill/>
            <a:miter lim="800000"/>
            <a:headEnd/>
            <a:tailEnd/>
          </a:ln>
        </p:spPr>
        <p:txBody>
          <a:bodyPr wrap="square" rtlCol="0">
            <a:spAutoFit/>
          </a:bodyPr>
          <a:lstStyle/>
          <a:p>
            <a:r>
              <a:rPr lang="en-US" sz="500" dirty="0" err="1" smtClean="0"/>
              <a:t>Shutterstock</a:t>
            </a:r>
            <a:r>
              <a:rPr lang="en-US" sz="500" dirty="0" smtClean="0"/>
              <a:t>/Martin </a:t>
            </a:r>
            <a:r>
              <a:rPr lang="en-US" sz="500" dirty="0" err="1" smtClean="0"/>
              <a:t>Allinger</a:t>
            </a:r>
            <a:endParaRPr lang="en-US" sz="500" dirty="0">
              <a:solidFill>
                <a:schemeClr val="bg1">
                  <a:lumMod val="65000"/>
                </a:schemeClr>
              </a:solidFill>
            </a:endParaRPr>
          </a:p>
        </p:txBody>
      </p:sp>
      <p:pic>
        <p:nvPicPr>
          <p:cNvPr id="5" name="Picture 4" descr="angry shutterstock_Martin Allinger.jpg"/>
          <p:cNvPicPr>
            <a:picLocks noChangeAspect="1"/>
          </p:cNvPicPr>
          <p:nvPr/>
        </p:nvPicPr>
        <p:blipFill>
          <a:blip r:embed="rId3" cstate="print"/>
          <a:srcRect t="18348"/>
          <a:stretch>
            <a:fillRect/>
          </a:stretch>
        </p:blipFill>
        <p:spPr>
          <a:xfrm>
            <a:off x="2590800" y="803576"/>
            <a:ext cx="3124200" cy="43018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Grace offers us a parent-child relationship with God.</a:t>
            </a:r>
            <a:endParaRPr lang="en-US" dirty="0" smtClean="0">
              <a:latin typeface="Arial" charset="0"/>
              <a:cs typeface="Arial" charset="0"/>
            </a:endParaRPr>
          </a:p>
        </p:txBody>
      </p:sp>
      <p:pic>
        <p:nvPicPr>
          <p:cNvPr id="4" name="Picture 3" descr="teach-wikimedia.jpg"/>
          <p:cNvPicPr>
            <a:picLocks noChangeAspect="1"/>
          </p:cNvPicPr>
          <p:nvPr/>
        </p:nvPicPr>
        <p:blipFill>
          <a:blip r:embed="rId3" cstate="print"/>
          <a:stretch>
            <a:fillRect/>
          </a:stretch>
        </p:blipFill>
        <p:spPr>
          <a:xfrm>
            <a:off x="2590800" y="1828800"/>
            <a:ext cx="3182845" cy="4754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rot="16200000">
            <a:off x="4608576" y="441116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Grace offers us a parent-child relationship with God.</a:t>
            </a:r>
            <a:endParaRPr lang="en-US" dirty="0" smtClean="0">
              <a:latin typeface="Arial" charset="0"/>
              <a:cs typeface="Arial" charset="0"/>
            </a:endParaRPr>
          </a:p>
        </p:txBody>
      </p:sp>
      <p:pic>
        <p:nvPicPr>
          <p:cNvPr id="4" name="Content Placeholder 3" descr="25A.jpg"/>
          <p:cNvPicPr>
            <a:picLocks noGrp="1" noChangeAspect="1"/>
          </p:cNvPicPr>
          <p:nvPr>
            <p:ph idx="1"/>
          </p:nvPr>
        </p:nvPicPr>
        <p:blipFill>
          <a:blip r:embed="rId3" cstate="print"/>
          <a:stretch>
            <a:fillRect/>
          </a:stretch>
        </p:blipFill>
        <p:spPr>
          <a:xfrm>
            <a:off x="1377950" y="1786731"/>
            <a:ext cx="6464300" cy="4305300"/>
          </a:xfrm>
          <a:prstGeom prst="rect">
            <a:avLst/>
          </a:prstGeom>
          <a:ln>
            <a:noFill/>
          </a:ln>
          <a:effectLst>
            <a:outerShdw blurRad="190500" algn="tl" rotWithShape="0">
              <a:srgbClr val="000000">
                <a:alpha val="70000"/>
              </a:srgbClr>
            </a:outerShdw>
          </a:effectLst>
        </p:spPr>
      </p:pic>
      <p:sp>
        <p:nvSpPr>
          <p:cNvPr id="6" name="Rectangle 5"/>
          <p:cNvSpPr/>
          <p:nvPr/>
        </p:nvSpPr>
        <p:spPr>
          <a:xfrm>
            <a:off x="1371600" y="6079123"/>
            <a:ext cx="1053494" cy="169277"/>
          </a:xfrm>
          <a:prstGeom prst="rect">
            <a:avLst/>
          </a:prstGeom>
        </p:spPr>
        <p:txBody>
          <a:bodyPr wrap="none">
            <a:spAutoFit/>
          </a:bodyPr>
          <a:lstStyle/>
          <a:p>
            <a:r>
              <a:rPr lang="en-US" sz="500" dirty="0" smtClean="0"/>
              <a:t>© </a:t>
            </a:r>
            <a:r>
              <a:rPr lang="en-US" sz="500" dirty="0" err="1" smtClean="0"/>
              <a:t>digitalskillet</a:t>
            </a:r>
            <a:r>
              <a:rPr lang="en-US" sz="500" dirty="0" smtClean="0"/>
              <a:t>/istockphoto.com</a:t>
            </a:r>
            <a:endParaRPr lang="en-US" sz="5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t>Grace makes us holy, healing the soul of sin.</a:t>
            </a:r>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t>Grace makes us holy, healing the soul of sin.</a:t>
            </a:r>
            <a:endParaRPr lang="en-US" dirty="0" smtClean="0">
              <a:latin typeface="Arial" charset="0"/>
              <a:cs typeface="Arial" charset="0"/>
            </a:endParaRPr>
          </a:p>
        </p:txBody>
      </p:sp>
      <p:pic>
        <p:nvPicPr>
          <p:cNvPr id="3" name="Picture 2" descr="Seedling-wikimedia.jpg"/>
          <p:cNvPicPr>
            <a:picLocks noChangeAspect="1"/>
          </p:cNvPicPr>
          <p:nvPr/>
        </p:nvPicPr>
        <p:blipFill>
          <a:blip r:embed="rId3" cstate="print"/>
          <a:srcRect t="3302" b="4002"/>
          <a:stretch>
            <a:fillRect/>
          </a:stretch>
        </p:blipFill>
        <p:spPr>
          <a:xfrm>
            <a:off x="2667000" y="1708393"/>
            <a:ext cx="3429000" cy="4997207"/>
          </a:xfrm>
          <a:prstGeom prst="rect">
            <a:avLst/>
          </a:prstGeom>
        </p:spPr>
      </p:pic>
      <p:sp>
        <p:nvSpPr>
          <p:cNvPr id="4" name="TextBox 3"/>
          <p:cNvSpPr txBox="1"/>
          <p:nvPr/>
        </p:nvSpPr>
        <p:spPr bwMode="auto">
          <a:xfrm>
            <a:off x="4495800" y="661252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t>Grace makes us holy, healing the soul of sin.</a:t>
            </a:r>
            <a:endParaRPr lang="en-US" dirty="0" smtClean="0">
              <a:latin typeface="Arial" charset="0"/>
              <a:cs typeface="Arial" charset="0"/>
            </a:endParaRPr>
          </a:p>
        </p:txBody>
      </p:sp>
      <p:pic>
        <p:nvPicPr>
          <p:cNvPr id="4" name="Picture 3" descr="chickhatch-wikimedia.jpg"/>
          <p:cNvPicPr>
            <a:picLocks noChangeAspect="1"/>
          </p:cNvPicPr>
          <p:nvPr/>
        </p:nvPicPr>
        <p:blipFill>
          <a:blip r:embed="rId3" cstate="print"/>
          <a:stretch>
            <a:fillRect/>
          </a:stretch>
        </p:blipFill>
        <p:spPr>
          <a:xfrm>
            <a:off x="961205" y="1752600"/>
            <a:ext cx="6963595"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6697161" y="403016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t>Grace makes us holy, healing the soul of sin.</a:t>
            </a:r>
            <a:endParaRPr lang="en-US" dirty="0" smtClean="0">
              <a:latin typeface="Arial" charset="0"/>
              <a:cs typeface="Arial" charset="0"/>
            </a:endParaRPr>
          </a:p>
        </p:txBody>
      </p:sp>
      <p:pic>
        <p:nvPicPr>
          <p:cNvPr id="3" name="Picture 2" descr="apple_tree_in_spring-wikimedia.JPG"/>
          <p:cNvPicPr>
            <a:picLocks noChangeAspect="1"/>
          </p:cNvPicPr>
          <p:nvPr/>
        </p:nvPicPr>
        <p:blipFill>
          <a:blip r:embed="rId3" cstate="print"/>
          <a:stretch>
            <a:fillRect/>
          </a:stretch>
        </p:blipFill>
        <p:spPr>
          <a:xfrm>
            <a:off x="1295400" y="1828800"/>
            <a:ext cx="6197600" cy="464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bwMode="auto">
          <a:xfrm>
            <a:off x="5029200" y="6612523"/>
            <a:ext cx="1143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Grace allows us to respond to God’s call to enter </a:t>
            </a:r>
            <a:br>
              <a:rPr lang="en-US" dirty="0" smtClean="0"/>
            </a:br>
            <a:r>
              <a:rPr lang="en-US" dirty="0" smtClean="0"/>
              <a:t>into eternal life.</a:t>
            </a:r>
            <a:br>
              <a:rPr lang="en-US" dirty="0" smtClean="0"/>
            </a:br>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85513"/>
            <a:ext cx="6470156" cy="4313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7890" name="Title 1"/>
          <p:cNvSpPr>
            <a:spLocks noGrp="1"/>
          </p:cNvSpPr>
          <p:nvPr>
            <p:ph type="title"/>
          </p:nvPr>
        </p:nvSpPr>
        <p:spPr/>
        <p:txBody>
          <a:bodyPr>
            <a:normAutofit fontScale="90000"/>
          </a:bodyPr>
          <a:lstStyle/>
          <a:p>
            <a:r>
              <a:rPr lang="en-US" dirty="0" smtClean="0"/>
              <a:t>Grace allows us to respond to God’s call to enter into eternal life.</a:t>
            </a:r>
            <a:br>
              <a:rPr lang="en-US" dirty="0" smtClean="0"/>
            </a:br>
            <a:endParaRPr lang="en-US" dirty="0" smtClean="0">
              <a:latin typeface="Arial" charset="0"/>
              <a:cs typeface="Arial" charset="0"/>
            </a:endParaRPr>
          </a:p>
        </p:txBody>
      </p:sp>
      <p:sp>
        <p:nvSpPr>
          <p:cNvPr id="6" name="TextBox 5"/>
          <p:cNvSpPr txBox="1"/>
          <p:nvPr/>
        </p:nvSpPr>
        <p:spPr bwMode="auto">
          <a:xfrm>
            <a:off x="6096000" y="6214311"/>
            <a:ext cx="1371600" cy="169277"/>
          </a:xfrm>
          <a:prstGeom prst="rect">
            <a:avLst/>
          </a:prstGeom>
          <a:noFill/>
          <a:ln w="9525">
            <a:noFill/>
            <a:miter lim="800000"/>
            <a:headEnd/>
            <a:tailEnd/>
          </a:ln>
        </p:spPr>
        <p:txBody>
          <a:bodyPr wrap="square" rtlCol="0">
            <a:spAutoFit/>
          </a:bodyPr>
          <a:lstStyle/>
          <a:p>
            <a:r>
              <a:rPr lang="en-US" sz="500" dirty="0" err="1" smtClean="0"/>
              <a:t>Shutterstock</a:t>
            </a:r>
            <a:r>
              <a:rPr lang="en-US" sz="500" dirty="0" smtClean="0"/>
              <a:t>/Monkey Business Images</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Grace allows us to respond to God’s call to enter into eternal life.</a:t>
            </a:r>
            <a:br>
              <a:rPr lang="en-US" dirty="0" smtClean="0"/>
            </a:br>
            <a:endParaRPr lang="en-US" dirty="0" smtClean="0">
              <a:latin typeface="Arial" charset="0"/>
              <a:cs typeface="Arial" charset="0"/>
            </a:endParaRPr>
          </a:p>
        </p:txBody>
      </p:sp>
      <p:pic>
        <p:nvPicPr>
          <p:cNvPr id="3" name="Picture 2" descr="Grape_Vines-wikimedia.jpg"/>
          <p:cNvPicPr>
            <a:picLocks noChangeAspect="1"/>
          </p:cNvPicPr>
          <p:nvPr/>
        </p:nvPicPr>
        <p:blipFill>
          <a:blip r:embed="rId3" cstate="print"/>
          <a:stretch>
            <a:fillRect/>
          </a:stretch>
        </p:blipFill>
        <p:spPr>
          <a:xfrm>
            <a:off x="2362201" y="1981200"/>
            <a:ext cx="4066205" cy="4648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bwMode="auto">
          <a:xfrm rot="16200000">
            <a:off x="5943602" y="6049461"/>
            <a:ext cx="1143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Grace allows us to respond to God’s call to enter into eternal life.</a:t>
            </a:r>
            <a:br>
              <a:rPr lang="en-US" dirty="0" smtClean="0"/>
            </a:br>
            <a:endParaRPr lang="en-US" dirty="0" smtClean="0">
              <a:latin typeface="Arial" charset="0"/>
              <a:cs typeface="Arial" charset="0"/>
            </a:endParaRPr>
          </a:p>
        </p:txBody>
      </p:sp>
      <p:pic>
        <p:nvPicPr>
          <p:cNvPr id="3" name="Picture 2" descr="kitesurf-wikimedia.JPG"/>
          <p:cNvPicPr>
            <a:picLocks noChangeAspect="1"/>
          </p:cNvPicPr>
          <p:nvPr/>
        </p:nvPicPr>
        <p:blipFill>
          <a:blip r:embed="rId3" cstate="print"/>
          <a:stretch>
            <a:fillRect/>
          </a:stretch>
        </p:blipFill>
        <p:spPr>
          <a:xfrm>
            <a:off x="1346200" y="2000250"/>
            <a:ext cx="5969000" cy="44767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bwMode="auto">
          <a:xfrm>
            <a:off x="5029200" y="6553200"/>
            <a:ext cx="1143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bwMode="auto">
          <a:xfrm>
            <a:off x="914400" y="5135562"/>
            <a:ext cx="77724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400" b="1" dirty="0" smtClean="0"/>
              <a:t>Original Sin has shattered our harmony with God,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Title 6"/>
          <p:cNvSpPr txBox="1">
            <a:spLocks/>
          </p:cNvSpPr>
          <p:nvPr/>
        </p:nvSpPr>
        <p:spPr bwMode="auto">
          <a:xfrm>
            <a:off x="1447800" y="5592762"/>
            <a:ext cx="77724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400" b="1" dirty="0" smtClean="0"/>
              <a:t>with others,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Title 6"/>
          <p:cNvSpPr txBox="1">
            <a:spLocks/>
          </p:cNvSpPr>
          <p:nvPr/>
        </p:nvSpPr>
        <p:spPr bwMode="auto">
          <a:xfrm>
            <a:off x="1447800" y="6019800"/>
            <a:ext cx="77724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400" b="1" dirty="0" smtClean="0"/>
              <a:t>and with the world we live in.</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0" name="TextBox 9"/>
          <p:cNvSpPr txBox="1"/>
          <p:nvPr/>
        </p:nvSpPr>
        <p:spPr bwMode="auto">
          <a:xfrm rot="16200000">
            <a:off x="4457700" y="3420561"/>
            <a:ext cx="2590800" cy="169277"/>
          </a:xfrm>
          <a:prstGeom prst="rect">
            <a:avLst/>
          </a:prstGeom>
          <a:noFill/>
          <a:ln w="9525">
            <a:noFill/>
            <a:miter lim="800000"/>
            <a:headEnd/>
            <a:tailEnd/>
          </a:ln>
        </p:spPr>
        <p:txBody>
          <a:bodyPr wrap="square" rtlCol="0">
            <a:spAutoFit/>
          </a:bodyPr>
          <a:lstStyle/>
          <a:p>
            <a:r>
              <a:rPr lang="en-US" sz="500" dirty="0" err="1" smtClean="0"/>
              <a:t>Shutterstock</a:t>
            </a:r>
            <a:r>
              <a:rPr lang="en-US" sz="500" dirty="0" smtClean="0"/>
              <a:t>/Martin </a:t>
            </a:r>
            <a:r>
              <a:rPr lang="en-US" sz="500" dirty="0" err="1" smtClean="0"/>
              <a:t>Allinger</a:t>
            </a:r>
            <a:endParaRPr lang="en-US" sz="500" dirty="0">
              <a:solidFill>
                <a:schemeClr val="bg1">
                  <a:lumMod val="65000"/>
                </a:schemeClr>
              </a:solidFill>
            </a:endParaRPr>
          </a:p>
        </p:txBody>
      </p:sp>
      <p:pic>
        <p:nvPicPr>
          <p:cNvPr id="11" name="Picture 10" descr="angry shutterstock_Martin Allinger.jpg"/>
          <p:cNvPicPr>
            <a:picLocks noChangeAspect="1"/>
          </p:cNvPicPr>
          <p:nvPr/>
        </p:nvPicPr>
        <p:blipFill>
          <a:blip r:embed="rId3" cstate="print"/>
          <a:srcRect t="18348"/>
          <a:stretch>
            <a:fillRect/>
          </a:stretch>
        </p:blipFill>
        <p:spPr>
          <a:xfrm>
            <a:off x="2590800" y="803576"/>
            <a:ext cx="3124200" cy="43018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352800"/>
            <a:ext cx="3657600" cy="1341438"/>
          </a:xfrm>
        </p:spPr>
        <p:txBody>
          <a:bodyPr/>
          <a:lstStyle/>
          <a:p>
            <a:r>
              <a:rPr lang="en-US" dirty="0" smtClean="0"/>
              <a:t>Original Sin has affected how we feel about ourselves.</a:t>
            </a:r>
            <a:br>
              <a:rPr lang="en-US" dirty="0" smtClean="0"/>
            </a:br>
            <a:endParaRPr lang="en-US" dirty="0"/>
          </a:p>
        </p:txBody>
      </p:sp>
      <p:pic>
        <p:nvPicPr>
          <p:cNvPr id="5" name="Picture 4" descr="shame-emotionalcompetency.com"/>
          <p:cNvPicPr>
            <a:picLocks noChangeAspect="1"/>
          </p:cNvPicPr>
          <p:nvPr/>
        </p:nvPicPr>
        <p:blipFill>
          <a:blip r:embed="rId3" cstate="print"/>
          <a:stretch>
            <a:fillRect/>
          </a:stretch>
        </p:blipFill>
        <p:spPr>
          <a:xfrm>
            <a:off x="4876800" y="1143000"/>
            <a:ext cx="3492500" cy="444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rot="16200000">
            <a:off x="7886775" y="4229025"/>
            <a:ext cx="1053494" cy="215444"/>
          </a:xfrm>
          <a:prstGeom prst="rect">
            <a:avLst/>
          </a:prstGeom>
        </p:spPr>
        <p:txBody>
          <a:bodyPr wrap="none">
            <a:spAutoFit/>
          </a:bodyPr>
          <a:lstStyle/>
          <a:p>
            <a:r>
              <a:rPr lang="en-US" sz="500" dirty="0" smtClean="0"/>
              <a:t>©</a:t>
            </a:r>
            <a:r>
              <a:rPr lang="en-US" sz="800" dirty="0" smtClean="0"/>
              <a:t> </a:t>
            </a:r>
            <a:r>
              <a:rPr lang="en-US" sz="500" dirty="0" smtClean="0"/>
              <a:t>Emotionalcompetency.com</a:t>
            </a:r>
            <a:endParaRPr lang="en-US" sz="5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24600" y="2438400"/>
            <a:ext cx="2362200" cy="2255838"/>
          </a:xfrm>
        </p:spPr>
        <p:txBody>
          <a:bodyPr/>
          <a:lstStyle/>
          <a:p>
            <a:r>
              <a:rPr lang="en-US" dirty="0" smtClean="0"/>
              <a:t>Even so, God’s grace is much stronger than humanity’s sinfulness.</a:t>
            </a:r>
            <a:endParaRPr lang="en-US" dirty="0"/>
          </a:p>
        </p:txBody>
      </p:sp>
      <p:pic>
        <p:nvPicPr>
          <p:cNvPr id="5" name="Picture 4" descr="Sunrise-wikimedia.jpg"/>
          <p:cNvPicPr>
            <a:picLocks noChangeAspect="1"/>
          </p:cNvPicPr>
          <p:nvPr/>
        </p:nvPicPr>
        <p:blipFill>
          <a:blip r:embed="rId3" cstate="print"/>
          <a:stretch>
            <a:fillRect/>
          </a:stretch>
        </p:blipFill>
        <p:spPr>
          <a:xfrm>
            <a:off x="152400" y="990600"/>
            <a:ext cx="6019800" cy="4514850"/>
          </a:xfrm>
          <a:prstGeom prst="rect">
            <a:avLst/>
          </a:prstGeom>
          <a:ln>
            <a:noFill/>
          </a:ln>
          <a:effectLst>
            <a:softEdge rad="112500"/>
          </a:effectLst>
        </p:spPr>
      </p:pic>
      <p:sp>
        <p:nvSpPr>
          <p:cNvPr id="6" name="TextBox 5"/>
          <p:cNvSpPr txBox="1"/>
          <p:nvPr/>
        </p:nvSpPr>
        <p:spPr bwMode="auto">
          <a:xfrm>
            <a:off x="457200" y="539332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ing-matsuregional.com"/>
          <p:cNvPicPr>
            <a:picLocks noChangeAspect="1"/>
          </p:cNvPicPr>
          <p:nvPr/>
        </p:nvPicPr>
        <p:blipFill>
          <a:blip r:embed="rId3" cstate="print"/>
          <a:stretch>
            <a:fillRect/>
          </a:stretch>
        </p:blipFill>
        <p:spPr>
          <a:xfrm>
            <a:off x="914400" y="1371600"/>
            <a:ext cx="7010400" cy="4644390"/>
          </a:xfrm>
          <a:prstGeom prst="rect">
            <a:avLst/>
          </a:prstGeom>
        </p:spPr>
      </p:pic>
      <p:sp>
        <p:nvSpPr>
          <p:cNvPr id="6" name="Content Placeholder 5"/>
          <p:cNvSpPr>
            <a:spLocks noGrp="1"/>
          </p:cNvSpPr>
          <p:nvPr>
            <p:ph idx="1"/>
          </p:nvPr>
        </p:nvSpPr>
        <p:spPr/>
        <p:txBody>
          <a:bodyPr/>
          <a:lstStyle/>
          <a:p>
            <a:pPr>
              <a:spcBef>
                <a:spcPct val="0"/>
              </a:spcBef>
            </a:pPr>
            <a:r>
              <a:rPr lang="en-US" dirty="0" smtClean="0">
                <a:ln>
                  <a:solidFill>
                    <a:schemeClr val="tx2">
                      <a:lumMod val="75000"/>
                    </a:schemeClr>
                  </a:solidFill>
                </a:ln>
              </a:rPr>
              <a:t>able to enter into communion with others</a:t>
            </a:r>
          </a:p>
          <a:p>
            <a:pPr>
              <a:spcBef>
                <a:spcPct val="0"/>
              </a:spcBef>
            </a:pPr>
            <a:r>
              <a:rPr lang="en-US" dirty="0" smtClean="0">
                <a:ln>
                  <a:solidFill>
                    <a:schemeClr val="tx2">
                      <a:lumMod val="75000"/>
                    </a:schemeClr>
                  </a:solidFill>
                </a:ln>
              </a:rPr>
              <a:t>united with others as caretakers of the earth</a:t>
            </a:r>
          </a:p>
          <a:p>
            <a:pPr>
              <a:spcBef>
                <a:spcPct val="0"/>
              </a:spcBef>
            </a:pPr>
            <a:r>
              <a:rPr lang="en-US" dirty="0" smtClean="0">
                <a:ln>
                  <a:solidFill>
                    <a:schemeClr val="tx2">
                      <a:lumMod val="75000"/>
                    </a:schemeClr>
                  </a:solidFill>
                </a:ln>
              </a:rPr>
              <a:t>capable of self-knowledge</a:t>
            </a:r>
          </a:p>
          <a:p>
            <a:endParaRPr lang="en-US" dirty="0"/>
          </a:p>
        </p:txBody>
      </p:sp>
      <p:sp>
        <p:nvSpPr>
          <p:cNvPr id="7" name="Title 6"/>
          <p:cNvSpPr>
            <a:spLocks noGrp="1"/>
          </p:cNvSpPr>
          <p:nvPr>
            <p:ph type="title"/>
          </p:nvPr>
        </p:nvSpPr>
        <p:spPr/>
        <p:txBody>
          <a:bodyPr/>
          <a:lstStyle/>
          <a:p>
            <a:r>
              <a:rPr lang="en-US" dirty="0" smtClean="0">
                <a:ln>
                  <a:solidFill>
                    <a:schemeClr val="accent1">
                      <a:lumMod val="75000"/>
                    </a:schemeClr>
                  </a:solidFill>
                </a:ln>
                <a:effectLst/>
              </a:rPr>
              <a:t>Humanity was created in God’s image</a:t>
            </a:r>
            <a:endParaRPr lang="en-US" dirty="0">
              <a:ln>
                <a:solidFill>
                  <a:schemeClr val="accent1">
                    <a:lumMod val="75000"/>
                  </a:schemeClr>
                </a:solidFill>
              </a:ln>
              <a:effectLst/>
            </a:endParaRPr>
          </a:p>
        </p:txBody>
      </p:sp>
      <p:sp>
        <p:nvSpPr>
          <p:cNvPr id="8" name="Rectangle 7"/>
          <p:cNvSpPr/>
          <p:nvPr/>
        </p:nvSpPr>
        <p:spPr>
          <a:xfrm>
            <a:off x="990600" y="5850523"/>
            <a:ext cx="4419600" cy="169277"/>
          </a:xfrm>
          <a:prstGeom prst="rect">
            <a:avLst/>
          </a:prstGeom>
        </p:spPr>
        <p:txBody>
          <a:bodyPr wrap="square">
            <a:spAutoFit/>
          </a:bodyPr>
          <a:lstStyle/>
          <a:p>
            <a:r>
              <a:rPr lang="en-US" sz="500" dirty="0" smtClean="0"/>
              <a:t>© matsuregional.com </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24000"/>
            <a:ext cx="3048000" cy="3657600"/>
          </a:xfrm>
        </p:spPr>
        <p:txBody>
          <a:bodyPr/>
          <a:lstStyle/>
          <a:p>
            <a:r>
              <a:rPr lang="en-US" dirty="0" smtClean="0"/>
              <a:t>God’s grace can restore that original holiness and righteousness.</a:t>
            </a:r>
            <a:br>
              <a:rPr lang="en-US" dirty="0" smtClean="0"/>
            </a:br>
            <a:endParaRPr lang="en-US" dirty="0"/>
          </a:p>
        </p:txBody>
      </p:sp>
      <p:pic>
        <p:nvPicPr>
          <p:cNvPr id="5" name="Picture 4" descr="hugs-wikimedia.jpg"/>
          <p:cNvPicPr>
            <a:picLocks noChangeAspect="1"/>
          </p:cNvPicPr>
          <p:nvPr/>
        </p:nvPicPr>
        <p:blipFill>
          <a:blip r:embed="rId3" cstate="print"/>
          <a:stretch>
            <a:fillRect/>
          </a:stretch>
        </p:blipFill>
        <p:spPr>
          <a:xfrm>
            <a:off x="3657600" y="76200"/>
            <a:ext cx="4191000" cy="6286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bwMode="auto">
          <a:xfrm rot="349060">
            <a:off x="3808092" y="618111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Arial" charset="0"/>
                <a:cs typeface="Arial" charset="0"/>
              </a:rPr>
              <a:t>What is Grace?</a:t>
            </a:r>
          </a:p>
        </p:txBody>
      </p:sp>
      <p:pic>
        <p:nvPicPr>
          <p:cNvPr id="4" name="Picture 3" descr="Mountain-wikimedia.jpg"/>
          <p:cNvPicPr>
            <a:picLocks noChangeAspect="1"/>
          </p:cNvPicPr>
          <p:nvPr/>
        </p:nvPicPr>
        <p:blipFill>
          <a:blip r:embed="rId3" cstate="print"/>
          <a:stretch>
            <a:fillRect/>
          </a:stretch>
        </p:blipFill>
        <p:spPr>
          <a:xfrm>
            <a:off x="1219200" y="1676401"/>
            <a:ext cx="6781800" cy="4518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1143000" y="623152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smtClean="0"/>
              <a:t>Grace is participation in the life of God.</a:t>
            </a:r>
          </a:p>
          <a:p>
            <a:r>
              <a:rPr lang="en-US" sz="2400" dirty="0" smtClean="0"/>
              <a:t>Grace is God’s own life infused into our human souls.</a:t>
            </a:r>
          </a:p>
          <a:p>
            <a:r>
              <a:rPr lang="en-US" sz="2400" dirty="0" smtClean="0"/>
              <a:t>Grace is the help we need to respond to God’s call to be his adopted sons and daughters.</a:t>
            </a:r>
            <a:r>
              <a:rPr lang="en-US" dirty="0" smtClean="0"/>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5875</TotalTime>
  <Words>810</Words>
  <Application>Microsoft Office PowerPoint</Application>
  <PresentationFormat>On-screen Show (4:3)</PresentationFormat>
  <Paragraphs>102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LIC Presentation template</vt:lpstr>
      <vt:lpstr>Grace</vt:lpstr>
      <vt:lpstr>The lasting effects of Original Sin are real. </vt:lpstr>
      <vt:lpstr>PowerPoint Presentation</vt:lpstr>
      <vt:lpstr>Original Sin has affected how we feel about ourselves. </vt:lpstr>
      <vt:lpstr>Even so, God’s grace is much stronger than humanity’s sinfulness.</vt:lpstr>
      <vt:lpstr>Humanity was created in God’s image</vt:lpstr>
      <vt:lpstr>God’s grace can restore that original holiness and righteousness. </vt:lpstr>
      <vt:lpstr>What is Grace?</vt:lpstr>
      <vt:lpstr>PowerPoint Presentation</vt:lpstr>
      <vt:lpstr>The Effects of Grace</vt:lpstr>
      <vt:lpstr>The Effects of Grace</vt:lpstr>
      <vt:lpstr>The Effects of Grace</vt:lpstr>
      <vt:lpstr>The Effects of Grace</vt:lpstr>
      <vt:lpstr>Grace perfects the virtues and  good qualities we develop in life. </vt:lpstr>
      <vt:lpstr>Grace perfects the virtues and  good qualities we develop in life. </vt:lpstr>
      <vt:lpstr>Grace perfects the virtues and  good qualities we develop in life. </vt:lpstr>
      <vt:lpstr>Grace perfects the virtues and  good qualities we develop in life. </vt:lpstr>
      <vt:lpstr>Grace offers us a parent-child relationship with God.</vt:lpstr>
      <vt:lpstr>Grace offers us a parent-child relationship with God.</vt:lpstr>
      <vt:lpstr>Grace offers us a parent-child relationship with God.</vt:lpstr>
      <vt:lpstr>Grace offers us a parent-child relationship with God.</vt:lpstr>
      <vt:lpstr>Grace makes us holy, healing the soul of sin.</vt:lpstr>
      <vt:lpstr>Grace makes us holy, healing the soul of sin.</vt:lpstr>
      <vt:lpstr>Grace makes us holy, healing the soul of sin.</vt:lpstr>
      <vt:lpstr>Grace makes us holy, healing the soul of sin.</vt:lpstr>
      <vt:lpstr>Grace allows us to respond to God’s call to enter  into eternal life. </vt:lpstr>
      <vt:lpstr>Grace allows us to respond to God’s call to enter into eternal life. </vt:lpstr>
      <vt:lpstr>Grace allows us to respond to God’s call to enter into eternal life. </vt:lpstr>
      <vt:lpstr>Grace allows us to respond to God’s call to enter into eternal life. </vt:lpstr>
    </vt:vector>
  </TitlesOfParts>
  <Company>Saint Mary's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pintern</cp:lastModifiedBy>
  <cp:revision>69</cp:revision>
  <dcterms:created xsi:type="dcterms:W3CDTF">2010-11-09T18:27:08Z</dcterms:created>
  <dcterms:modified xsi:type="dcterms:W3CDTF">2012-02-15T17:04:31Z</dcterms:modified>
</cp:coreProperties>
</file>