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4" autoAdjust="0"/>
    <p:restoredTop sz="76964" autoAdjust="0"/>
  </p:normalViewPr>
  <p:slideViewPr>
    <p:cSldViewPr snapToGrid="0" snapToObjects="1">
      <p:cViewPr varScale="1">
        <p:scale>
          <a:sx n="28" d="100"/>
          <a:sy n="28" d="100"/>
        </p:scale>
        <p:origin x="1092" y="96"/>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chart in article 16 of the student text. Discuss the description of the Kingdom of God that</a:t>
            </a:r>
            <a:r>
              <a:rPr lang="en-US" sz="6200" baseline="0" dirty="0" smtClean="0">
                <a:effectLst/>
                <a:latin typeface="+mn-lt"/>
                <a:ea typeface="+mn-ea"/>
                <a:cs typeface="+mn-cs"/>
                <a:sym typeface="Helvetica Neue"/>
              </a:rPr>
              <a:t> follows the chart</a:t>
            </a:r>
            <a:r>
              <a:rPr lang="en-US" sz="6200" dirty="0" smtClean="0">
                <a:effectLst/>
                <a:latin typeface="+mn-lt"/>
                <a:ea typeface="+mn-ea"/>
                <a:cs typeface="+mn-cs"/>
                <a:sym typeface="Helvetica Neue"/>
              </a:rPr>
              <a:t>: the restoration of the fullness of communion between humans and God, and among all people. Refer to the chart to illustrate with examples.</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content in article 16. </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Church encourages anyone with a serious illness to seek out the Sacrament of Anointing of the Sick, including those undergoing surgery for a dangerous illness, children who are old enough to understand the Sacrament, and elderly people who are weak.</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20.</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89776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explain the first two bullet points, as found in the section “The Baptism</a:t>
            </a:r>
            <a:r>
              <a:rPr lang="en-US" sz="6200" baseline="0" dirty="0" smtClean="0">
                <a:effectLst/>
                <a:latin typeface="+mn-lt"/>
                <a:ea typeface="+mn-ea"/>
                <a:cs typeface="+mn-cs"/>
                <a:sym typeface="Helvetica Neue"/>
              </a:rPr>
              <a:t> in the Jordan” in </a:t>
            </a:r>
            <a:r>
              <a:rPr lang="en-US" sz="6200" dirty="0" smtClean="0">
                <a:effectLst/>
                <a:latin typeface="+mn-lt"/>
                <a:ea typeface="+mn-ea"/>
                <a:cs typeface="+mn-cs"/>
                <a:sym typeface="Helvetica Neue"/>
              </a:rPr>
              <a:t>article 16 of the student text.</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16.</a:t>
            </a:r>
          </a:p>
          <a:p>
            <a:endParaRPr lang="en-US" sz="6200" dirty="0" smtClean="0">
              <a:effectLst/>
              <a:latin typeface="+mn-lt"/>
              <a:ea typeface="+mn-ea"/>
              <a:cs typeface="+mn-cs"/>
              <a:sym typeface="Helvetica Neue"/>
            </a:endParaRPr>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the account of the Transfiguration in Matthew 17:1–8. Discuss its meaning for Jesus’ Jewish followers. Point out that this event helped to strengthen their faith shortly before Jesus’ Passion.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16.</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questions that conclude article 16 of the student text:</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Which of the Luminous Mysteries most clearly reveals Jesus as “light” to you? Why?</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16.</a:t>
            </a:r>
          </a:p>
          <a:p>
            <a:endParaRPr lang="en-US" dirty="0"/>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If the students have Bibles, direct each to read one of the passages listed near the end of article 16, perhaps in groups. Ask for summaries of each story. Ask the questions that conclude article 17:</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What does it mean to trust in God and not in material comfort or security? Do you find this easy or difficult?</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17.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Read aloud Philippians 2:5–8, found in the</a:t>
            </a:r>
            <a:r>
              <a:rPr lang="en-US" sz="6200" baseline="0" dirty="0" smtClean="0">
                <a:effectLst/>
                <a:latin typeface="+mn-lt"/>
                <a:ea typeface="+mn-ea"/>
                <a:cs typeface="+mn-cs"/>
                <a:sym typeface="Helvetica Neue"/>
              </a:rPr>
              <a:t> section “Redeeming Adam’s Disobedience” in article 18 </a:t>
            </a:r>
            <a:r>
              <a:rPr lang="en-US" sz="6200" dirty="0" smtClean="0">
                <a:effectLst/>
                <a:latin typeface="+mn-lt"/>
                <a:ea typeface="+mn-ea"/>
                <a:cs typeface="+mn-cs"/>
                <a:sym typeface="Helvetica Neue"/>
              </a:rPr>
              <a:t>of the student text. Ask for examples of Jesus’ obedience, as in the section “Jesus’ Example of Obedience.” Ask for examples of obedience to God from modern life.</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18.</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how Jesus summarized the New Law (the Great Commandment, as recorded in Mark 12:29–31, quoted in the opening section of article 19 of the student text). Point out that the New Law fulfills the Old Law.</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19.</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examples of the thoughts and attitudes Jesus condemns in these statements, and how he calls us to live instead. Ask how “consciousness-raising” or “raising awareness” is similar to, and different from, the way Jesus purifies our conscience. (Both involve learning and informing our conscience; Jesus’ teaching is from God, and he offers the grace to follow it.)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19. </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illness and disability were associated with sin in the time of Jesus, as discussed in the section “Sickness and Health in Biblical Cultures” in article 20</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Direct the students to read the Pray</a:t>
            </a:r>
            <a:r>
              <a:rPr lang="en-US" sz="6200" baseline="0" dirty="0" smtClean="0">
                <a:effectLst/>
                <a:latin typeface="+mn-lt"/>
                <a:ea typeface="+mn-ea"/>
                <a:cs typeface="+mn-cs"/>
                <a:sym typeface="Helvetica Neue"/>
              </a:rPr>
              <a:t> It! </a:t>
            </a:r>
            <a:r>
              <a:rPr lang="en-US" sz="6200" dirty="0" smtClean="0">
                <a:effectLst/>
                <a:latin typeface="+mn-lt"/>
                <a:ea typeface="+mn-ea"/>
                <a:cs typeface="+mn-cs"/>
                <a:sym typeface="Helvetica Neue"/>
              </a:rPr>
              <a:t>sidebar in article 20, “Comfort the Sick,” and discuss the spiritual and mental aspects of illness that we ask Christ to heal.</a:t>
            </a:r>
            <a:br>
              <a:rPr lang="en-US" sz="6200" dirty="0" smtClean="0">
                <a:effectLst/>
                <a:latin typeface="+mn-lt"/>
                <a:ea typeface="+mn-ea"/>
                <a:cs typeface="+mn-cs"/>
                <a:sym typeface="Helvetica Neue"/>
              </a:rPr>
            </a:br>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text content in article 20.</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Redemptive Nature of Christ’s Earthly Life</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2, </a:t>
            </a:r>
            <a:r>
              <a:rPr lang="en-US" sz="5600" dirty="0" smtClean="0">
                <a:latin typeface="Arial"/>
                <a:ea typeface="Arial"/>
                <a:cs typeface="Arial"/>
                <a:sym typeface="Arial"/>
              </a:rPr>
              <a:t>Chapter </a:t>
            </a:r>
            <a:r>
              <a:rPr lang="en-US" sz="5600" dirty="0">
                <a:latin typeface="Arial"/>
                <a:ea typeface="Arial"/>
                <a:cs typeface="Arial"/>
                <a:sym typeface="Arial"/>
              </a:rPr>
              <a:t>5</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8267" y="1733973"/>
            <a:ext cx="23408642" cy="4551681"/>
          </a:xfrm>
        </p:spPr>
        <p:txBody>
          <a:bodyPr/>
          <a:lstStyle/>
          <a:p>
            <a:r>
              <a:rPr lang="en-US" dirty="0" smtClean="0"/>
              <a:t>Christ’s Healings</a:t>
            </a:r>
            <a:endParaRPr lang="en-US" dirty="0"/>
          </a:p>
        </p:txBody>
      </p:sp>
      <p:sp>
        <p:nvSpPr>
          <p:cNvPr id="3" name="Text Placeholder 2"/>
          <p:cNvSpPr>
            <a:spLocks noGrp="1"/>
          </p:cNvSpPr>
          <p:nvPr>
            <p:ph type="body" idx="1"/>
          </p:nvPr>
        </p:nvSpPr>
        <p:spPr>
          <a:xfrm>
            <a:off x="1938267" y="4787562"/>
            <a:ext cx="13385377" cy="13702020"/>
          </a:xfrm>
        </p:spPr>
        <p:txBody>
          <a:bodyPr/>
          <a:lstStyle/>
          <a:p>
            <a:r>
              <a:rPr lang="en-US" dirty="0" smtClean="0"/>
              <a:t>Jesus’ healings are a sign that the Father’s plan of salvation is being fulfilled.</a:t>
            </a:r>
          </a:p>
          <a:p>
            <a:r>
              <a:rPr lang="en-US" dirty="0" smtClean="0"/>
              <a:t>Christ restores the wholeness of body, mind, and spirit he intended us to have.</a:t>
            </a:r>
          </a:p>
          <a:p>
            <a:r>
              <a:rPr lang="en-US" dirty="0" smtClean="0"/>
              <a:t>His healings are a promise that in the Kingdom of Heaven, we will all be made whole and will experience no more suffering.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0288" y="5079917"/>
            <a:ext cx="9229976" cy="11180791"/>
          </a:xfrm>
          <a:prstGeom prst="rect">
            <a:avLst/>
          </a:prstGeom>
        </p:spPr>
      </p:pic>
      <p:sp>
        <p:nvSpPr>
          <p:cNvPr id="5" name="Rectangle 4"/>
          <p:cNvSpPr/>
          <p:nvPr/>
        </p:nvSpPr>
        <p:spPr>
          <a:xfrm>
            <a:off x="15720288" y="16371727"/>
            <a:ext cx="2284750" cy="307777"/>
          </a:xfrm>
          <a:prstGeom prst="rect">
            <a:avLst/>
          </a:prstGeom>
        </p:spPr>
        <p:txBody>
          <a:bodyPr wrap="none">
            <a:spAutoFit/>
          </a:bodyPr>
          <a:lstStyle/>
          <a:p>
            <a:r>
              <a:rPr lang="en-US" sz="1400" dirty="0">
                <a:solidFill>
                  <a:srgbClr val="A7A7A7"/>
                </a:solidFill>
              </a:rPr>
              <a:t>© iamfree007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602" y="889911"/>
            <a:ext cx="23408642" cy="4551681"/>
          </a:xfrm>
        </p:spPr>
        <p:txBody>
          <a:bodyPr/>
          <a:lstStyle/>
          <a:p>
            <a:r>
              <a:rPr lang="en-US" dirty="0" smtClean="0"/>
              <a:t>Today</a:t>
            </a:r>
            <a:endParaRPr lang="en-US" dirty="0"/>
          </a:p>
        </p:txBody>
      </p:sp>
      <p:sp>
        <p:nvSpPr>
          <p:cNvPr id="3" name="Text Placeholder 2"/>
          <p:cNvSpPr>
            <a:spLocks noGrp="1"/>
          </p:cNvSpPr>
          <p:nvPr>
            <p:ph type="body" idx="1"/>
          </p:nvPr>
        </p:nvSpPr>
        <p:spPr>
          <a:xfrm>
            <a:off x="2272602" y="4061908"/>
            <a:ext cx="22625761" cy="5882660"/>
          </a:xfrm>
        </p:spPr>
        <p:txBody>
          <a:bodyPr/>
          <a:lstStyle/>
          <a:p>
            <a:r>
              <a:rPr lang="en-US" dirty="0" smtClean="0"/>
              <a:t>The Church continues Christ’s healing ministry by:</a:t>
            </a:r>
          </a:p>
          <a:p>
            <a:pPr marL="914400" lvl="2" indent="0">
              <a:buNone/>
            </a:pPr>
            <a:r>
              <a:rPr lang="en-US" dirty="0" smtClean="0"/>
              <a:t>◦	supporting the work of medical professionals</a:t>
            </a:r>
          </a:p>
          <a:p>
            <a:pPr marL="914400" lvl="2" indent="0">
              <a:buNone/>
            </a:pPr>
            <a:r>
              <a:rPr lang="en-US" dirty="0" smtClean="0"/>
              <a:t>◦	providing chaplains at hospitals</a:t>
            </a:r>
          </a:p>
          <a:p>
            <a:pPr marL="914400" lvl="2" indent="0">
              <a:buNone/>
            </a:pPr>
            <a:r>
              <a:rPr lang="en-US" dirty="0" smtClean="0"/>
              <a:t>◦	offering the Sacrament of Anointing of the Sick</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711" t="6167"/>
          <a:stretch/>
        </p:blipFill>
        <p:spPr>
          <a:xfrm>
            <a:off x="7684758" y="9448848"/>
            <a:ext cx="11605846" cy="8219837"/>
          </a:xfrm>
          <a:prstGeom prst="rect">
            <a:avLst/>
          </a:prstGeom>
        </p:spPr>
      </p:pic>
      <p:sp>
        <p:nvSpPr>
          <p:cNvPr id="5" name="Rectangle 4"/>
          <p:cNvSpPr/>
          <p:nvPr/>
        </p:nvSpPr>
        <p:spPr>
          <a:xfrm>
            <a:off x="7684758" y="17725989"/>
            <a:ext cx="1944788" cy="307777"/>
          </a:xfrm>
          <a:prstGeom prst="rect">
            <a:avLst/>
          </a:prstGeom>
        </p:spPr>
        <p:txBody>
          <a:bodyPr wrap="none">
            <a:spAutoFit/>
          </a:bodyPr>
          <a:lstStyle/>
          <a:p>
            <a:r>
              <a:rPr lang="en-US" sz="1400" dirty="0">
                <a:solidFill>
                  <a:srgbClr val="A7A7A7"/>
                </a:solidFill>
              </a:rPr>
              <a:t>© Jodi Jacobson / </a:t>
            </a:r>
            <a:r>
              <a:rPr lang="en-US" sz="1400" dirty="0" err="1">
                <a:solidFill>
                  <a:srgbClr val="A7A7A7"/>
                </a:solidFill>
              </a:rPr>
              <a:t>istock</a:t>
            </a:r>
            <a:r>
              <a:rPr lang="en-US" sz="1400">
                <a:solidFill>
                  <a:srgbClr val="A7A7A7"/>
                </a:solidFill>
              </a:rPr>
              <a:t> </a:t>
            </a:r>
            <a:endParaRPr lang="en-US" sz="1400" dirty="0">
              <a:solidFill>
                <a:srgbClr val="A7A7A7"/>
              </a:solidFill>
            </a:endParaRPr>
          </a:p>
        </p:txBody>
      </p:sp>
    </p:spTree>
    <p:extLst>
      <p:ext uri="{BB962C8B-B14F-4D97-AF65-F5344CB8AC3E}">
        <p14:creationId xmlns:p14="http://schemas.microsoft.com/office/powerpoint/2010/main" val="17623676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419602" y="2492585"/>
            <a:ext cx="23408642" cy="1517228"/>
          </a:xfrm>
          <a:prstGeom prst="rect">
            <a:avLst/>
          </a:prstGeom>
        </p:spPr>
        <p:txBody>
          <a:bodyPr/>
          <a:lstStyle/>
          <a:p>
            <a:pPr lvl="0"/>
            <a:r>
              <a:rPr lang="en-US" dirty="0" smtClean="0"/>
              <a:t>The Luminous Mysteries</a:t>
            </a:r>
            <a:endParaRPr dirty="0"/>
          </a:p>
        </p:txBody>
      </p:sp>
      <p:sp>
        <p:nvSpPr>
          <p:cNvPr id="33" name="Shape 33"/>
          <p:cNvSpPr>
            <a:spLocks noGrp="1"/>
          </p:cNvSpPr>
          <p:nvPr>
            <p:ph type="body" idx="1"/>
          </p:nvPr>
        </p:nvSpPr>
        <p:spPr>
          <a:xfrm>
            <a:off x="2419602" y="4213534"/>
            <a:ext cx="11364784" cy="11442864"/>
          </a:xfrm>
          <a:prstGeom prst="rect">
            <a:avLst/>
          </a:prstGeom>
        </p:spPr>
        <p:txBody>
          <a:bodyPr>
            <a:normAutofit/>
          </a:bodyPr>
          <a:lstStyle/>
          <a:p>
            <a:r>
              <a:rPr lang="en-US" dirty="0" smtClean="0"/>
              <a:t>Pope Saint John Paul II recommended a new set of mysteries for the Rosary.</a:t>
            </a:r>
          </a:p>
          <a:p>
            <a:r>
              <a:rPr lang="en-US" dirty="0" smtClean="0"/>
              <a:t>Each mystery commemorates a significant moment in Jesus’ public ministry.</a:t>
            </a:r>
          </a:p>
          <a:p>
            <a:r>
              <a:rPr lang="en-US" dirty="0" smtClean="0"/>
              <a:t>Each reveals the Kingdom as it is present in Jesus.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3923" y="4560935"/>
            <a:ext cx="10796435" cy="7759937"/>
          </a:xfrm>
          <a:prstGeom prst="rect">
            <a:avLst/>
          </a:prstGeom>
        </p:spPr>
      </p:pic>
      <p:sp>
        <p:nvSpPr>
          <p:cNvPr id="5" name="Rectangle 4"/>
          <p:cNvSpPr/>
          <p:nvPr/>
        </p:nvSpPr>
        <p:spPr>
          <a:xfrm>
            <a:off x="14123923" y="12365422"/>
            <a:ext cx="217692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nadyatess</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743" y="716288"/>
            <a:ext cx="23408642" cy="4551681"/>
          </a:xfrm>
        </p:spPr>
        <p:txBody>
          <a:bodyPr/>
          <a:lstStyle/>
          <a:p>
            <a:r>
              <a:rPr lang="en-US" dirty="0" smtClean="0"/>
              <a:t>A Baptism and a Wedding</a:t>
            </a:r>
            <a:endParaRPr lang="en-US" dirty="0"/>
          </a:p>
        </p:txBody>
      </p:sp>
      <p:sp>
        <p:nvSpPr>
          <p:cNvPr id="3" name="Text Placeholder 2"/>
          <p:cNvSpPr>
            <a:spLocks noGrp="1"/>
          </p:cNvSpPr>
          <p:nvPr>
            <p:ph type="body" idx="1"/>
          </p:nvPr>
        </p:nvSpPr>
        <p:spPr>
          <a:xfrm>
            <a:off x="1932744" y="4073479"/>
            <a:ext cx="11338865" cy="13221548"/>
          </a:xfrm>
        </p:spPr>
        <p:txBody>
          <a:bodyPr/>
          <a:lstStyle/>
          <a:p>
            <a:r>
              <a:rPr lang="en-US" dirty="0" smtClean="0"/>
              <a:t>Jesus’ Baptism is an example of his perfect obedience to his heavenly Father.</a:t>
            </a:r>
          </a:p>
          <a:p>
            <a:r>
              <a:rPr lang="en-US" dirty="0" smtClean="0"/>
              <a:t>His Baptism reveals that Jesus is the Second Person of the Holy Trinity.</a:t>
            </a:r>
          </a:p>
          <a:p>
            <a:r>
              <a:rPr lang="en-US" dirty="0" smtClean="0"/>
              <a:t>The Wedding at Cana recalls the start of Christ’s public ministry.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9824" y="4507713"/>
            <a:ext cx="10757977" cy="13100623"/>
          </a:xfrm>
          <a:prstGeom prst="rect">
            <a:avLst/>
          </a:prstGeom>
        </p:spPr>
      </p:pic>
      <p:sp>
        <p:nvSpPr>
          <p:cNvPr id="5" name="Rectangle 4"/>
          <p:cNvSpPr/>
          <p:nvPr/>
        </p:nvSpPr>
        <p:spPr>
          <a:xfrm>
            <a:off x="13939824" y="17732674"/>
            <a:ext cx="151426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sedmak</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620" y="1136096"/>
            <a:ext cx="23408642" cy="4551681"/>
          </a:xfrm>
        </p:spPr>
        <p:txBody>
          <a:bodyPr/>
          <a:lstStyle/>
          <a:p>
            <a:r>
              <a:rPr lang="en-US" dirty="0" smtClean="0"/>
              <a:t>The Gospel and the Transfiguration</a:t>
            </a:r>
            <a:endParaRPr lang="en-US" dirty="0"/>
          </a:p>
        </p:txBody>
      </p:sp>
      <p:sp>
        <p:nvSpPr>
          <p:cNvPr id="3" name="Text Placeholder 2"/>
          <p:cNvSpPr>
            <a:spLocks noGrp="1"/>
          </p:cNvSpPr>
          <p:nvPr>
            <p:ph type="body" idx="1"/>
          </p:nvPr>
        </p:nvSpPr>
        <p:spPr>
          <a:xfrm>
            <a:off x="12886399" y="4477914"/>
            <a:ext cx="10385524" cy="13221548"/>
          </a:xfrm>
        </p:spPr>
        <p:txBody>
          <a:bodyPr/>
          <a:lstStyle/>
          <a:p>
            <a:r>
              <a:rPr lang="en-US" dirty="0" smtClean="0"/>
              <a:t>The Proclamation of the Gospel reveals that the Kingdom is present in Jesus.</a:t>
            </a:r>
          </a:p>
          <a:p>
            <a:r>
              <a:rPr lang="en-US" dirty="0" smtClean="0"/>
              <a:t>Wherever Jesus went, the Kingdom of God was present for those who put their faith in him.</a:t>
            </a:r>
          </a:p>
          <a:p>
            <a:r>
              <a:rPr lang="en-US" dirty="0" smtClean="0"/>
              <a:t>The Transfiguration is a sign that </a:t>
            </a:r>
            <a:r>
              <a:rPr lang="en-US" dirty="0"/>
              <a:t>J</a:t>
            </a:r>
            <a:r>
              <a:rPr lang="en-US" dirty="0" smtClean="0"/>
              <a:t>esus is the Messiah.</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026" y="4477914"/>
            <a:ext cx="9565528" cy="11640306"/>
          </a:xfrm>
          <a:prstGeom prst="rect">
            <a:avLst/>
          </a:prstGeom>
        </p:spPr>
      </p:pic>
      <p:sp>
        <p:nvSpPr>
          <p:cNvPr id="5" name="Rectangle 4"/>
          <p:cNvSpPr/>
          <p:nvPr/>
        </p:nvSpPr>
        <p:spPr>
          <a:xfrm>
            <a:off x="2600959" y="16090947"/>
            <a:ext cx="1973542"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Oldrich</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138937"/>
            <a:ext cx="23408642" cy="4551681"/>
          </a:xfrm>
        </p:spPr>
        <p:txBody>
          <a:bodyPr/>
          <a:lstStyle/>
          <a:p>
            <a:r>
              <a:rPr lang="en-US" dirty="0" smtClean="0"/>
              <a:t>The First Eucharist</a:t>
            </a:r>
            <a:endParaRPr lang="en-US" dirty="0"/>
          </a:p>
        </p:txBody>
      </p:sp>
      <p:sp>
        <p:nvSpPr>
          <p:cNvPr id="3" name="Text Placeholder 2"/>
          <p:cNvSpPr>
            <a:spLocks noGrp="1"/>
          </p:cNvSpPr>
          <p:nvPr>
            <p:ph type="body" idx="1"/>
          </p:nvPr>
        </p:nvSpPr>
        <p:spPr>
          <a:xfrm>
            <a:off x="11576602" y="4304093"/>
            <a:ext cx="11720602" cy="13221548"/>
          </a:xfrm>
        </p:spPr>
        <p:txBody>
          <a:bodyPr/>
          <a:lstStyle/>
          <a:p>
            <a:r>
              <a:rPr lang="en-US" dirty="0" smtClean="0"/>
              <a:t>Jesus turned bread and wine into his sacred Body and Blood.</a:t>
            </a:r>
          </a:p>
          <a:p>
            <a:r>
              <a:rPr lang="en-US" dirty="0" smtClean="0"/>
              <a:t>He shared these with the Apostles and told them to “do this in memory of me.”</a:t>
            </a:r>
          </a:p>
          <a:p>
            <a:r>
              <a:rPr lang="en-US" dirty="0" smtClean="0"/>
              <a:t>This mystery reveals that Jesus is the Lamb of God, who gives his life for us.</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35" b="4540"/>
          <a:stretch/>
        </p:blipFill>
        <p:spPr>
          <a:xfrm>
            <a:off x="2847217" y="4611870"/>
            <a:ext cx="7945342" cy="11113477"/>
          </a:xfrm>
          <a:prstGeom prst="rect">
            <a:avLst/>
          </a:prstGeom>
        </p:spPr>
      </p:pic>
      <p:sp>
        <p:nvSpPr>
          <p:cNvPr id="5" name="Rectangle 4"/>
          <p:cNvSpPr/>
          <p:nvPr/>
        </p:nvSpPr>
        <p:spPr>
          <a:xfrm>
            <a:off x="2847217" y="15725347"/>
            <a:ext cx="164953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redhoney</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004797"/>
            <a:ext cx="23408642" cy="4551681"/>
          </a:xfrm>
        </p:spPr>
        <p:txBody>
          <a:bodyPr/>
          <a:lstStyle/>
          <a:p>
            <a:r>
              <a:rPr lang="en-US" dirty="0" smtClean="0"/>
              <a:t>Jesus’ Humble Beginnings	</a:t>
            </a:r>
            <a:endParaRPr lang="en-US" dirty="0"/>
          </a:p>
        </p:txBody>
      </p:sp>
      <p:sp>
        <p:nvSpPr>
          <p:cNvPr id="3" name="Text Placeholder 2"/>
          <p:cNvSpPr>
            <a:spLocks noGrp="1"/>
          </p:cNvSpPr>
          <p:nvPr>
            <p:ph type="body" idx="1"/>
          </p:nvPr>
        </p:nvSpPr>
        <p:spPr>
          <a:xfrm>
            <a:off x="2600959" y="4112993"/>
            <a:ext cx="10816983" cy="13221548"/>
          </a:xfrm>
        </p:spPr>
        <p:txBody>
          <a:bodyPr>
            <a:normAutofit/>
          </a:bodyPr>
          <a:lstStyle/>
          <a:p>
            <a:r>
              <a:rPr lang="en-US" dirty="0" smtClean="0"/>
              <a:t>Jesus embraced the poverty into which he was born.</a:t>
            </a:r>
          </a:p>
          <a:p>
            <a:r>
              <a:rPr lang="en-US" dirty="0" smtClean="0"/>
              <a:t>He taught that the wealthy have a special obligation to help the poor.</a:t>
            </a:r>
          </a:p>
          <a:p>
            <a:r>
              <a:rPr lang="en-US" dirty="0" smtClean="0"/>
              <a:t>He showed that poverty of heart helps us recognize our need for God.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6522" y="4421765"/>
            <a:ext cx="9537660" cy="12041295"/>
          </a:xfrm>
          <a:prstGeom prst="rect">
            <a:avLst/>
          </a:prstGeom>
        </p:spPr>
      </p:pic>
      <p:sp>
        <p:nvSpPr>
          <p:cNvPr id="5" name="Rectangle 4"/>
          <p:cNvSpPr/>
          <p:nvPr/>
        </p:nvSpPr>
        <p:spPr>
          <a:xfrm>
            <a:off x="13726522" y="16507474"/>
            <a:ext cx="1765866"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duckycards</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009" y="1704229"/>
            <a:ext cx="23408642" cy="4551681"/>
          </a:xfrm>
        </p:spPr>
        <p:txBody>
          <a:bodyPr/>
          <a:lstStyle/>
          <a:p>
            <a:r>
              <a:rPr lang="en-US" dirty="0" smtClean="0"/>
              <a:t>Christ’s Obedience</a:t>
            </a:r>
            <a:endParaRPr lang="en-US" dirty="0"/>
          </a:p>
        </p:txBody>
      </p:sp>
      <p:sp>
        <p:nvSpPr>
          <p:cNvPr id="3" name="Text Placeholder 2"/>
          <p:cNvSpPr>
            <a:spLocks noGrp="1"/>
          </p:cNvSpPr>
          <p:nvPr>
            <p:ph type="body" idx="1"/>
          </p:nvPr>
        </p:nvSpPr>
        <p:spPr>
          <a:xfrm>
            <a:off x="3025009" y="5066414"/>
            <a:ext cx="11525805" cy="13221548"/>
          </a:xfrm>
        </p:spPr>
        <p:txBody>
          <a:bodyPr/>
          <a:lstStyle/>
          <a:p>
            <a:r>
              <a:rPr lang="en-US" dirty="0" smtClean="0"/>
              <a:t>The Son of God lived a</a:t>
            </a:r>
            <a:br>
              <a:rPr lang="en-US" dirty="0" smtClean="0"/>
            </a:br>
            <a:r>
              <a:rPr lang="en-US" dirty="0" smtClean="0"/>
              <a:t>life of perfect obedience</a:t>
            </a:r>
            <a:br>
              <a:rPr lang="en-US" dirty="0" smtClean="0"/>
            </a:br>
            <a:r>
              <a:rPr lang="en-US" dirty="0" smtClean="0"/>
              <a:t>to his Father.</a:t>
            </a:r>
          </a:p>
          <a:p>
            <a:r>
              <a:rPr lang="en-US" dirty="0" smtClean="0"/>
              <a:t>He redeemed Adam’s disobedience, and he</a:t>
            </a:r>
            <a:br>
              <a:rPr lang="en-US" dirty="0" smtClean="0"/>
            </a:br>
            <a:r>
              <a:rPr lang="en-US" dirty="0" smtClean="0"/>
              <a:t>was an example for us.</a:t>
            </a:r>
          </a:p>
          <a:p>
            <a:r>
              <a:rPr lang="en-US" dirty="0" smtClean="0"/>
              <a:t>When we are obedient</a:t>
            </a:r>
            <a:br>
              <a:rPr lang="en-US" dirty="0" smtClean="0"/>
            </a:br>
            <a:r>
              <a:rPr lang="en-US" dirty="0" smtClean="0"/>
              <a:t>to God, we grow in holiness.</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3480" y="5418104"/>
            <a:ext cx="12001289" cy="7945808"/>
          </a:xfrm>
          <a:prstGeom prst="rect">
            <a:avLst/>
          </a:prstGeom>
        </p:spPr>
      </p:pic>
      <p:sp>
        <p:nvSpPr>
          <p:cNvPr id="5" name="Rectangle 4"/>
          <p:cNvSpPr/>
          <p:nvPr/>
        </p:nvSpPr>
        <p:spPr>
          <a:xfrm>
            <a:off x="14043480" y="13561713"/>
            <a:ext cx="2408532" cy="307777"/>
          </a:xfrm>
          <a:prstGeom prst="rect">
            <a:avLst/>
          </a:prstGeom>
        </p:spPr>
        <p:txBody>
          <a:bodyPr wrap="none">
            <a:spAutoFit/>
          </a:bodyPr>
          <a:lstStyle/>
          <a:p>
            <a:r>
              <a:rPr lang="en-US" sz="1400" dirty="0">
                <a:solidFill>
                  <a:srgbClr val="A7A7A7"/>
                </a:solidFill>
              </a:rPr>
              <a:t>© Christopher </a:t>
            </a:r>
            <a:r>
              <a:rPr lang="en-US" sz="1400" dirty="0" err="1">
                <a:solidFill>
                  <a:srgbClr val="A7A7A7"/>
                </a:solidFill>
              </a:rPr>
              <a:t>Futcher</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052" y="1037166"/>
            <a:ext cx="23408642" cy="4551681"/>
          </a:xfrm>
        </p:spPr>
        <p:txBody>
          <a:bodyPr/>
          <a:lstStyle/>
          <a:p>
            <a:r>
              <a:rPr lang="en-US" dirty="0" smtClean="0"/>
              <a:t>Christ’s Moral Teaching</a:t>
            </a:r>
            <a:endParaRPr lang="en-US" dirty="0"/>
          </a:p>
        </p:txBody>
      </p:sp>
      <p:sp>
        <p:nvSpPr>
          <p:cNvPr id="3" name="Text Placeholder 2"/>
          <p:cNvSpPr>
            <a:spLocks noGrp="1"/>
          </p:cNvSpPr>
          <p:nvPr>
            <p:ph type="body" idx="1"/>
          </p:nvPr>
        </p:nvSpPr>
        <p:spPr>
          <a:xfrm>
            <a:off x="3105052" y="4161140"/>
            <a:ext cx="21570395" cy="13221548"/>
          </a:xfrm>
        </p:spPr>
        <p:txBody>
          <a:bodyPr/>
          <a:lstStyle/>
          <a:p>
            <a:r>
              <a:rPr lang="en-US" dirty="0" smtClean="0"/>
              <a:t>Jesus goes beyond the letter of the Old Law to challenge us to live the spirit of the Law.</a:t>
            </a:r>
          </a:p>
          <a:p>
            <a:r>
              <a:rPr lang="en-US" dirty="0" smtClean="0"/>
              <a:t>Living the New Law is a return to original holiness and original justice.</a:t>
            </a:r>
          </a:p>
          <a:p>
            <a:r>
              <a:rPr lang="en-US" dirty="0" smtClean="0"/>
              <a:t>We are to make choices that bring us into full communion with God and others.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5" t="19988" r="1354" b="22880"/>
          <a:stretch/>
        </p:blipFill>
        <p:spPr>
          <a:xfrm>
            <a:off x="6154056" y="10714892"/>
            <a:ext cx="14173759" cy="8245232"/>
          </a:xfrm>
          <a:prstGeom prst="rect">
            <a:avLst/>
          </a:prstGeom>
        </p:spPr>
      </p:pic>
      <p:sp>
        <p:nvSpPr>
          <p:cNvPr id="5" name="Rectangle 4"/>
          <p:cNvSpPr/>
          <p:nvPr/>
        </p:nvSpPr>
        <p:spPr>
          <a:xfrm rot="16200000">
            <a:off x="5017943" y="17711983"/>
            <a:ext cx="1838965"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lynea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758" y="1709484"/>
            <a:ext cx="23408642" cy="4551681"/>
          </a:xfrm>
        </p:spPr>
        <p:txBody>
          <a:bodyPr/>
          <a:lstStyle/>
          <a:p>
            <a:r>
              <a:rPr lang="en-US" dirty="0" smtClean="0"/>
              <a:t>The Sermon on the Mount</a:t>
            </a:r>
            <a:endParaRPr lang="en-US" dirty="0"/>
          </a:p>
        </p:txBody>
      </p:sp>
      <p:sp>
        <p:nvSpPr>
          <p:cNvPr id="3" name="Text Placeholder 2"/>
          <p:cNvSpPr>
            <a:spLocks noGrp="1"/>
          </p:cNvSpPr>
          <p:nvPr>
            <p:ph type="body" idx="1"/>
          </p:nvPr>
        </p:nvSpPr>
        <p:spPr>
          <a:xfrm>
            <a:off x="2143758" y="5222340"/>
            <a:ext cx="12975976" cy="13221548"/>
          </a:xfrm>
        </p:spPr>
        <p:txBody>
          <a:bodyPr/>
          <a:lstStyle/>
          <a:p>
            <a:r>
              <a:rPr lang="en-US" dirty="0" smtClean="0"/>
              <a:t>The “mini-Gospel” is found in Matthew, chapters 5‒7.</a:t>
            </a:r>
          </a:p>
          <a:p>
            <a:r>
              <a:rPr lang="en-US" dirty="0" smtClean="0"/>
              <a:t>It includes “You have heard it said  .  .  .” statements.</a:t>
            </a:r>
          </a:p>
          <a:p>
            <a:r>
              <a:rPr lang="en-US" dirty="0" smtClean="0"/>
              <a:t>These exemplify how Jesus purifies our conscience . . .</a:t>
            </a:r>
          </a:p>
          <a:p>
            <a:r>
              <a:rPr lang="en-US" dirty="0" smtClean="0"/>
              <a:t>. . . by teaching us the true meaning of God’s Law.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4727" y="5750973"/>
            <a:ext cx="10594873" cy="7063248"/>
          </a:xfrm>
          <a:prstGeom prst="rect">
            <a:avLst/>
          </a:prstGeom>
        </p:spPr>
      </p:pic>
      <p:sp>
        <p:nvSpPr>
          <p:cNvPr id="5" name="Rectangle 4"/>
          <p:cNvSpPr/>
          <p:nvPr/>
        </p:nvSpPr>
        <p:spPr>
          <a:xfrm>
            <a:off x="15414727" y="12862400"/>
            <a:ext cx="2333141" cy="307777"/>
          </a:xfrm>
          <a:prstGeom prst="rect">
            <a:avLst/>
          </a:prstGeom>
        </p:spPr>
        <p:txBody>
          <a:bodyPr wrap="none">
            <a:spAutoFit/>
          </a:bodyPr>
          <a:lstStyle/>
          <a:p>
            <a:r>
              <a:rPr lang="en-US" sz="1400" dirty="0">
                <a:solidFill>
                  <a:srgbClr val="A7A7A7"/>
                </a:solidFill>
              </a:rPr>
              <a:t>© Paul Keeling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4473</TotalTime>
  <Words>1005</Words>
  <Application>Microsoft Office PowerPoint</Application>
  <PresentationFormat>Custom</PresentationFormat>
  <Paragraphs>79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 Neue</vt:lpstr>
      <vt:lpstr>Default</vt:lpstr>
      <vt:lpstr>The Redemptive Nature of Christ’s Earthly Life</vt:lpstr>
      <vt:lpstr>The Luminous Mysteries</vt:lpstr>
      <vt:lpstr>A Baptism and a Wedding</vt:lpstr>
      <vt:lpstr>The Gospel and the Transfiguration</vt:lpstr>
      <vt:lpstr>The First Eucharist</vt:lpstr>
      <vt:lpstr>Jesus’ Humble Beginnings </vt:lpstr>
      <vt:lpstr>Christ’s Obedience</vt:lpstr>
      <vt:lpstr>Christ’s Moral Teaching</vt:lpstr>
      <vt:lpstr>The Sermon on the Mount</vt:lpstr>
      <vt:lpstr>Christ’s Healings</vt:lpstr>
      <vt:lpstr>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48</cp:revision>
  <dcterms:modified xsi:type="dcterms:W3CDTF">2015-10-22T22:17:19Z</dcterms:modified>
</cp:coreProperties>
</file>