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ry Ruff" initials="JR" lastIdx="2" clrIdx="0">
    <p:extLst>
      <p:ext uri="{19B8F6BF-5375-455C-9EA6-DF929625EA0E}">
        <p15:presenceInfo xmlns:p15="http://schemas.microsoft.com/office/powerpoint/2012/main" userId="S-1-5-21-636754644-196019783-934742191-65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08" autoAdjust="0"/>
    <p:restoredTop sz="88345" autoAdjust="0"/>
  </p:normalViewPr>
  <p:slideViewPr>
    <p:cSldViewPr>
      <p:cViewPr varScale="1">
        <p:scale>
          <a:sx n="64" d="100"/>
          <a:sy n="64" d="100"/>
        </p:scale>
        <p:origin x="92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A9A9C-0A9A-4A95-A367-6104B5962A67}" type="datetimeFigureOut">
              <a:rPr lang="en-US" smtClean="0"/>
              <a:t>3/5/2015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619BF-D067-4163-A3CB-7CC757B87021}" type="slidenum">
              <a:rPr lang="en-US" smtClean="0"/>
              <a:t>‹#›</a:t>
            </a:fld>
            <a:endParaRPr lang="en-US"/>
          </a:p>
        </p:txBody>
      </p:sp>
    </p:spTree>
    <p:extLst>
      <p:ext uri="{BB962C8B-B14F-4D97-AF65-F5344CB8AC3E}">
        <p14:creationId xmlns:p14="http://schemas.microsoft.com/office/powerpoint/2010/main" val="631743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Explain that since God wants us to know him, the Holy Spirit enables us to encounter God in our daily experiences. Ask what we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need to do in order to “find God in all things” (have faith, look for God’s presence, reflect on experiences).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slide corresponds to content in article 20, “Discovering God in Our Daily Lives,” in the student 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Point out that belief in the divine origin of the universe does not mean that Catholics oppose scientific inquiry. Explain that science can reveal God’s glory in new and amazing ways.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23, “Discovering God in the Natural World,”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11</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Explain that Saint Thomas Aquinas, considered to be the greatest Catholic theologian, used Aristotelian principles to explore and explain Catholic doctrine.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slide corresponds to content in article 24, “Discovering God through the Human Intellect,”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how Saint Anselm described theology, and ask what the academic discipline of theology studies.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24, “Discovering God through the Human Intellect,”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13</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Discuss some images of God found in Scripture, as in article 24 in the student book.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24, “Discovering God through the Human Intellect,”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14</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Share an example of a faith witness in your own life, and invite the students to do so as well. Ask how the faith of others can support us.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slide corresponds to content in article 21, “Discovering God in the Faith of Others,”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3</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Discuss holiness in the context of Christian community, touching on service, faithfulness to the Gospel message of love, and commitment to worship.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21, “Discovering God in the Faith of Others,” in the student 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4</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the students to identify some features of family life that they might see in a family that is committed to being the domestic church.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21, “Discovering God in the Faith of Others,” in the student 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5</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Emphasize that at Mass we gather with the entire Communion of Saints and pray for a wide range of people. Ask the students to recall the groups named in the Eucharistic prayer (the entire Church, the Pope, the local bishop, all the clergy, those who have died).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slide corresponds to content in article 21, “Discovering God in the Faith of Others,” in the student 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6</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Clarify the last bullet point, explaining that there have been many saints throughout history (and in our own time) who have not been canonized. Saint Patrick is pictured.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22, “The Saints: Our Models of Holiness,”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7</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the students about saints who are special to them. Share your own relationship with one or more saints as models and intercessors. Saint </a:t>
            </a:r>
            <a:r>
              <a:rPr lang="en-US" sz="1200" kern="1200" dirty="0" err="1" smtClean="0">
                <a:solidFill>
                  <a:schemeClr val="tx1"/>
                </a:solidFill>
                <a:effectLst/>
                <a:latin typeface="+mn-lt"/>
                <a:ea typeface="+mn-ea"/>
                <a:cs typeface="+mn-cs"/>
              </a:rPr>
              <a:t>Thérèse</a:t>
            </a:r>
            <a:r>
              <a:rPr lang="en-US" sz="1200" kern="1200" dirty="0" smtClean="0">
                <a:solidFill>
                  <a:schemeClr val="tx1"/>
                </a:solidFill>
                <a:effectLst/>
                <a:latin typeface="+mn-lt"/>
                <a:ea typeface="+mn-ea"/>
                <a:cs typeface="+mn-cs"/>
              </a:rPr>
              <a:t> of </a:t>
            </a:r>
            <a:r>
              <a:rPr lang="en-US" sz="1200" kern="1200" dirty="0" err="1" smtClean="0">
                <a:solidFill>
                  <a:schemeClr val="tx1"/>
                </a:solidFill>
                <a:effectLst/>
                <a:latin typeface="+mn-lt"/>
                <a:ea typeface="+mn-ea"/>
                <a:cs typeface="+mn-cs"/>
              </a:rPr>
              <a:t>Lisieux</a:t>
            </a:r>
            <a:r>
              <a:rPr lang="en-US" sz="1200" kern="1200" dirty="0" smtClean="0">
                <a:solidFill>
                  <a:schemeClr val="tx1"/>
                </a:solidFill>
                <a:effectLst/>
                <a:latin typeface="+mn-lt"/>
                <a:ea typeface="+mn-ea"/>
                <a:cs typeface="+mn-cs"/>
              </a:rPr>
              <a:t> is pictured.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22, “The Saints: Our Models of Holiness,”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8</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for examples of nature scenes or events that inspire praise.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23, “Discovering God in the Natural World,”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9</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Read Psalm 19:1–7, describing how the skies praise God, declaring his glory.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slide corresponds to content in article 23, “Discovering God in the Natural World,”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10</a:t>
            </a:fld>
            <a:endParaRPr lang="en-US"/>
          </a:p>
        </p:txBody>
      </p:sp>
    </p:spTree>
    <p:extLst>
      <p:ext uri="{BB962C8B-B14F-4D97-AF65-F5344CB8AC3E}">
        <p14:creationId xmlns:p14="http://schemas.microsoft.com/office/powerpoint/2010/main" val="3733783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1470025"/>
          </a:xfrm>
        </p:spPr>
        <p:txBody>
          <a:bodyPr>
            <a:normAutofit/>
          </a:bodyPr>
          <a:lstStyle>
            <a:lvl1pPr algn="ctr">
              <a:defRPr sz="4400" b="1">
                <a:solidFill>
                  <a:schemeClr val="tx1"/>
                </a:solidFill>
                <a:effectLst>
                  <a:outerShdw blurRad="50800" dist="50800" dir="5400000" algn="ctr" rotWithShape="0">
                    <a:schemeClr val="bg1">
                      <a:lumMod val="85000"/>
                    </a:schemeClr>
                  </a:outerShdw>
                </a:effectLst>
                <a:latin typeface="Arial" pitchFamily="34" charset="0"/>
                <a:cs typeface="Arial" pitchFamily="34" charset="0"/>
              </a:defRPr>
            </a:lvl1pPr>
          </a:lstStyle>
          <a:p>
            <a:r>
              <a:rPr lang="en-US" smtClean="0"/>
              <a:t>Click to edit Master title style</a:t>
            </a:r>
            <a:endParaRPr lang="en-US" dirty="0"/>
          </a:p>
        </p:txBody>
      </p:sp>
      <p:sp>
        <p:nvSpPr>
          <p:cNvPr id="9" name="Text Placeholder 8"/>
          <p:cNvSpPr>
            <a:spLocks noGrp="1"/>
          </p:cNvSpPr>
          <p:nvPr>
            <p:ph type="body" sz="quarter" idx="10" hasCustomPrompt="1"/>
          </p:nvPr>
        </p:nvSpPr>
        <p:spPr>
          <a:xfrm>
            <a:off x="7543800" y="6019800"/>
            <a:ext cx="1676400" cy="304800"/>
          </a:xfrm>
        </p:spPr>
        <p:txBody>
          <a:bodyPr lIns="0" anchor="ctr" anchorCtr="0">
            <a:normAutofit/>
          </a:bodyPr>
          <a:lstStyle>
            <a:lvl1pPr algn="l">
              <a:buNone/>
              <a:defRPr sz="800">
                <a:solidFill>
                  <a:schemeClr val="bg1">
                    <a:lumMod val="50000"/>
                  </a:schemeClr>
                </a:solidFill>
              </a:defRPr>
            </a:lvl1pPr>
          </a:lstStyle>
          <a:p>
            <a:pPr lvl="0"/>
            <a:r>
              <a:rPr lang="en-US" dirty="0" smtClean="0"/>
              <a:t>Document # TX000000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3/5/2015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ffectLst/>
              </a:rPr>
              <a:t>Discovering God </a:t>
            </a:r>
            <a:r>
              <a:rPr lang="en-US" dirty="0" smtClean="0">
                <a:effectLst/>
              </a:rPr>
              <a:t/>
            </a:r>
            <a:br>
              <a:rPr lang="en-US" dirty="0" smtClean="0">
                <a:effectLst/>
              </a:rPr>
            </a:br>
            <a:r>
              <a:rPr lang="en-US" dirty="0" smtClean="0">
                <a:effectLst/>
              </a:rPr>
              <a:t>in </a:t>
            </a:r>
            <a:r>
              <a:rPr lang="en-US" dirty="0">
                <a:effectLst/>
              </a:rPr>
              <a:t>Creation</a:t>
            </a:r>
            <a:endParaRPr lang="en-US" dirty="0"/>
          </a:p>
        </p:txBody>
      </p:sp>
      <p:sp>
        <p:nvSpPr>
          <p:cNvPr id="3" name="Subtitle 2"/>
          <p:cNvSpPr txBox="1">
            <a:spLocks/>
          </p:cNvSpPr>
          <p:nvPr/>
        </p:nvSpPr>
        <p:spPr>
          <a:xfrm>
            <a:off x="1981200" y="4876800"/>
            <a:ext cx="64008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i="1" dirty="0"/>
              <a:t>Jesus Christ: God’s Love Made Visible, Second Edition</a:t>
            </a:r>
            <a:r>
              <a:rPr lang="en-US" dirty="0" smtClean="0"/>
              <a:t> </a:t>
            </a:r>
            <a:r>
              <a:rPr lang="en-US" dirty="0"/>
              <a:t>Unit 2, Chapter 5</a:t>
            </a:r>
            <a:endParaRPr lang="en-US" sz="1200" i="1" dirty="0"/>
          </a:p>
        </p:txBody>
      </p:sp>
      <p:sp>
        <p:nvSpPr>
          <p:cNvPr id="5" name="Text Placeholder 3"/>
          <p:cNvSpPr>
            <a:spLocks noGrp="1"/>
          </p:cNvSpPr>
          <p:nvPr/>
        </p:nvSpPr>
        <p:spPr>
          <a:xfrm>
            <a:off x="7543800" y="6172200"/>
            <a:ext cx="1295400" cy="123111"/>
          </a:xfrm>
          <a:prstGeom prst="rect">
            <a:avLst/>
          </a:prstGeom>
        </p:spPr>
        <p:txBody>
          <a:bodyPr vert="horz" lIns="0" tIns="0" rIns="0" bIns="0" rtlCol="0" anchor="ctr" anchorCtr="0">
            <a:spAutoFit/>
          </a:bodyPr>
          <a:lstStyle>
            <a:lvl1pPr marL="342900" indent="-342900" algn="l" defTabSz="914400" rtl="0" eaLnBrk="1" latinLnBrk="0" hangingPunct="1">
              <a:spcBef>
                <a:spcPct val="20000"/>
              </a:spcBef>
              <a:buFont typeface="Arial" pitchFamily="34" charset="0"/>
              <a:buNone/>
              <a:defRPr sz="8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Document#: </a:t>
            </a:r>
            <a:r>
              <a:rPr lang="en-US" dirty="0"/>
              <a:t>TX004810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011" y="1871366"/>
            <a:ext cx="4202432" cy="31914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4191000" y="997178"/>
            <a:ext cx="4495799" cy="533400"/>
          </a:xfrm>
        </p:spPr>
        <p:txBody>
          <a:bodyPr>
            <a:normAutofit fontScale="90000"/>
          </a:bodyPr>
          <a:lstStyle/>
          <a:p>
            <a:r>
              <a:rPr lang="en-US" dirty="0"/>
              <a:t>Creator of the Natural World</a:t>
            </a:r>
          </a:p>
        </p:txBody>
      </p:sp>
      <p:sp>
        <p:nvSpPr>
          <p:cNvPr id="7" name="Text Placeholder 3"/>
          <p:cNvSpPr>
            <a:spLocks noGrp="1"/>
          </p:cNvSpPr>
          <p:nvPr>
            <p:ph type="body" sz="quarter" idx="4294967295"/>
          </p:nvPr>
        </p:nvSpPr>
        <p:spPr>
          <a:xfrm>
            <a:off x="4724400" y="1682978"/>
            <a:ext cx="4267200" cy="3581400"/>
          </a:xfrm>
          <a:prstGeom prst="rect">
            <a:avLst/>
          </a:prstGeom>
        </p:spPr>
        <p:txBody>
          <a:bodyPr>
            <a:normAutofit/>
          </a:bodyPr>
          <a:lstStyle/>
          <a:p>
            <a:r>
              <a:rPr lang="en-US" dirty="0"/>
              <a:t>Through nature we can know that God is the Creator of all </a:t>
            </a:r>
            <a:r>
              <a:rPr lang="en-US" dirty="0" smtClean="0"/>
              <a:t/>
            </a:r>
            <a:br>
              <a:rPr lang="en-US" dirty="0" smtClean="0"/>
            </a:br>
            <a:r>
              <a:rPr lang="en-US" dirty="0" smtClean="0"/>
              <a:t>that </a:t>
            </a:r>
            <a:r>
              <a:rPr lang="en-US" dirty="0"/>
              <a:t>is.</a:t>
            </a:r>
          </a:p>
          <a:p>
            <a:r>
              <a:rPr lang="en-US" dirty="0"/>
              <a:t>All creatures of the earth, because of their divine origin, reflect God’s glory.</a:t>
            </a:r>
          </a:p>
        </p:txBody>
      </p:sp>
      <p:sp>
        <p:nvSpPr>
          <p:cNvPr id="6" name="TextBox 5"/>
          <p:cNvSpPr txBox="1"/>
          <p:nvPr/>
        </p:nvSpPr>
        <p:spPr bwMode="auto">
          <a:xfrm>
            <a:off x="533400" y="5113559"/>
            <a:ext cx="3276516" cy="215444"/>
          </a:xfrm>
          <a:prstGeom prst="rect">
            <a:avLst/>
          </a:prstGeom>
          <a:noFill/>
          <a:ln w="9525">
            <a:noFill/>
            <a:miter lim="800000"/>
            <a:headEnd/>
            <a:tailEnd/>
          </a:ln>
        </p:spPr>
        <p:txBody>
          <a:bodyPr wrap="square" rtlCol="0">
            <a:spAutoFit/>
          </a:bodyPr>
          <a:lstStyle/>
          <a:p>
            <a:r>
              <a:rPr lang="en-US" sz="800" dirty="0">
                <a:solidFill>
                  <a:schemeClr val="bg1">
                    <a:lumMod val="50000"/>
                  </a:schemeClr>
                </a:solidFill>
              </a:rPr>
              <a:t>© Ron and Patty Thomas Photography / iStockphoto.com</a:t>
            </a:r>
          </a:p>
        </p:txBody>
      </p:sp>
    </p:spTree>
    <p:extLst>
      <p:ext uri="{BB962C8B-B14F-4D97-AF65-F5344CB8AC3E}">
        <p14:creationId xmlns:p14="http://schemas.microsoft.com/office/powerpoint/2010/main" val="1153406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966407"/>
            <a:ext cx="8458199" cy="533400"/>
          </a:xfrm>
        </p:spPr>
        <p:txBody>
          <a:bodyPr>
            <a:normAutofit/>
          </a:bodyPr>
          <a:lstStyle/>
          <a:p>
            <a:r>
              <a:rPr lang="en-US" dirty="0"/>
              <a:t>The Role of Science</a:t>
            </a:r>
          </a:p>
        </p:txBody>
      </p:sp>
      <p:sp>
        <p:nvSpPr>
          <p:cNvPr id="7" name="Text Placeholder 3"/>
          <p:cNvSpPr>
            <a:spLocks noGrp="1"/>
          </p:cNvSpPr>
          <p:nvPr>
            <p:ph type="body" sz="quarter" idx="4294967295"/>
          </p:nvPr>
        </p:nvSpPr>
        <p:spPr>
          <a:xfrm>
            <a:off x="609600" y="1676400"/>
            <a:ext cx="3810000" cy="3581400"/>
          </a:xfrm>
          <a:prstGeom prst="rect">
            <a:avLst/>
          </a:prstGeom>
        </p:spPr>
        <p:txBody>
          <a:bodyPr>
            <a:normAutofit/>
          </a:bodyPr>
          <a:lstStyle/>
          <a:p>
            <a:r>
              <a:rPr lang="en-US" dirty="0"/>
              <a:t>There is no discrepancy between faith and reason; both are gifts from God. </a:t>
            </a:r>
          </a:p>
          <a:p>
            <a:r>
              <a:rPr lang="en-US" dirty="0"/>
              <a:t>The fact that God brought the universe into being is </a:t>
            </a:r>
            <a:r>
              <a:rPr lang="en-US" dirty="0" smtClean="0"/>
              <a:t/>
            </a:r>
            <a:br>
              <a:rPr lang="en-US" dirty="0" smtClean="0"/>
            </a:br>
            <a:r>
              <a:rPr lang="en-US" dirty="0" smtClean="0"/>
              <a:t>a </a:t>
            </a:r>
            <a:r>
              <a:rPr lang="en-US" dirty="0"/>
              <a:t>key religious truth.</a:t>
            </a:r>
          </a:p>
          <a:p>
            <a:r>
              <a:rPr lang="en-US" dirty="0"/>
              <a:t>Science can inform us </a:t>
            </a:r>
            <a:r>
              <a:rPr lang="en-US" dirty="0" smtClean="0"/>
              <a:t/>
            </a:r>
            <a:br>
              <a:rPr lang="en-US" dirty="0" smtClean="0"/>
            </a:br>
            <a:r>
              <a:rPr lang="en-US" dirty="0" smtClean="0"/>
              <a:t>about </a:t>
            </a:r>
            <a:r>
              <a:rPr lang="en-US" i="1" dirty="0"/>
              <a:t>how</a:t>
            </a:r>
            <a:r>
              <a:rPr lang="en-US" dirty="0"/>
              <a:t> this may have been accomplished.</a:t>
            </a:r>
          </a:p>
        </p:txBody>
      </p:sp>
      <p:sp>
        <p:nvSpPr>
          <p:cNvPr id="6" name="TextBox 5"/>
          <p:cNvSpPr txBox="1"/>
          <p:nvPr/>
        </p:nvSpPr>
        <p:spPr bwMode="auto">
          <a:xfrm rot="405515">
            <a:off x="3963693" y="5207111"/>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fongfong</a:t>
            </a:r>
            <a:r>
              <a:rPr lang="en-US" sz="800" dirty="0">
                <a:solidFill>
                  <a:schemeClr val="bg1">
                    <a:lumMod val="65000"/>
                  </a:schemeClr>
                </a:solidFill>
              </a:rPr>
              <a:t> / Shutterstock.com</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05515">
            <a:off x="4125199" y="2115093"/>
            <a:ext cx="4572000" cy="303662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17154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8596" y="914400"/>
            <a:ext cx="4799052" cy="838200"/>
          </a:xfrm>
        </p:spPr>
        <p:txBody>
          <a:bodyPr>
            <a:normAutofit fontScale="90000"/>
          </a:bodyPr>
          <a:lstStyle/>
          <a:p>
            <a:r>
              <a:rPr lang="en-US" dirty="0"/>
              <a:t>Through the Human Intellect</a:t>
            </a:r>
          </a:p>
        </p:txBody>
      </p:sp>
      <p:sp>
        <p:nvSpPr>
          <p:cNvPr id="7" name="Text Placeholder 3"/>
          <p:cNvSpPr>
            <a:spLocks noGrp="1"/>
          </p:cNvSpPr>
          <p:nvPr>
            <p:ph type="body" sz="quarter" idx="4294967295"/>
          </p:nvPr>
        </p:nvSpPr>
        <p:spPr>
          <a:xfrm>
            <a:off x="762000" y="1752600"/>
            <a:ext cx="7772400" cy="1143000"/>
          </a:xfrm>
          <a:prstGeom prst="rect">
            <a:avLst/>
          </a:prstGeom>
        </p:spPr>
        <p:txBody>
          <a:bodyPr>
            <a:normAutofit/>
          </a:bodyPr>
          <a:lstStyle/>
          <a:p>
            <a:r>
              <a:rPr lang="en-US" dirty="0"/>
              <a:t>Our human reason and intellect can help us to know about God.</a:t>
            </a:r>
          </a:p>
        </p:txBody>
      </p:sp>
      <p:sp>
        <p:nvSpPr>
          <p:cNvPr id="6" name="TextBox 5"/>
          <p:cNvSpPr txBox="1"/>
          <p:nvPr/>
        </p:nvSpPr>
        <p:spPr bwMode="auto">
          <a:xfrm>
            <a:off x="2819400" y="6266793"/>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matspersson0 / iStockphoto.com</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0" y="2228193"/>
            <a:ext cx="4919091" cy="4038600"/>
          </a:xfrm>
          <a:prstGeom prst="rect">
            <a:avLst/>
          </a:prstGeom>
        </p:spPr>
      </p:pic>
    </p:spTree>
    <p:extLst>
      <p:ext uri="{BB962C8B-B14F-4D97-AF65-F5344CB8AC3E}">
        <p14:creationId xmlns:p14="http://schemas.microsoft.com/office/powerpoint/2010/main" val="608838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5957" y="1828800"/>
            <a:ext cx="4572000"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381000" y="762000"/>
            <a:ext cx="4191000" cy="914400"/>
          </a:xfrm>
        </p:spPr>
        <p:txBody>
          <a:bodyPr>
            <a:normAutofit/>
          </a:bodyPr>
          <a:lstStyle/>
          <a:p>
            <a:r>
              <a:rPr lang="en-US" dirty="0"/>
              <a:t>The Gift of Intellect</a:t>
            </a:r>
          </a:p>
        </p:txBody>
      </p:sp>
      <p:sp>
        <p:nvSpPr>
          <p:cNvPr id="7" name="Text Placeholder 3"/>
          <p:cNvSpPr>
            <a:spLocks noGrp="1"/>
          </p:cNvSpPr>
          <p:nvPr>
            <p:ph type="body" sz="quarter" idx="4294967295"/>
          </p:nvPr>
        </p:nvSpPr>
        <p:spPr>
          <a:xfrm>
            <a:off x="609641" y="1691390"/>
            <a:ext cx="3505159" cy="3838912"/>
          </a:xfrm>
          <a:prstGeom prst="rect">
            <a:avLst/>
          </a:prstGeom>
        </p:spPr>
        <p:txBody>
          <a:bodyPr>
            <a:normAutofit/>
          </a:bodyPr>
          <a:lstStyle/>
          <a:p>
            <a:r>
              <a:rPr lang="en-US" dirty="0"/>
              <a:t>The Church has urged us to use our minds to grow in understanding our faith.</a:t>
            </a:r>
          </a:p>
          <a:p>
            <a:r>
              <a:rPr lang="en-US" dirty="0"/>
              <a:t>God gave us the gift of human intellect to understand and know </a:t>
            </a:r>
            <a:r>
              <a:rPr lang="en-US" dirty="0" smtClean="0"/>
              <a:t/>
            </a:r>
            <a:br>
              <a:rPr lang="en-US" dirty="0" smtClean="0"/>
            </a:br>
            <a:r>
              <a:rPr lang="en-US" dirty="0" smtClean="0"/>
              <a:t>him </a:t>
            </a:r>
            <a:r>
              <a:rPr lang="en-US" dirty="0"/>
              <a:t>more fully.</a:t>
            </a:r>
          </a:p>
        </p:txBody>
      </p:sp>
      <p:sp>
        <p:nvSpPr>
          <p:cNvPr id="6" name="TextBox 5"/>
          <p:cNvSpPr txBox="1"/>
          <p:nvPr/>
        </p:nvSpPr>
        <p:spPr bwMode="auto">
          <a:xfrm>
            <a:off x="4548266" y="5257800"/>
            <a:ext cx="3276516" cy="215444"/>
          </a:xfrm>
          <a:prstGeom prst="rect">
            <a:avLst/>
          </a:prstGeom>
          <a:noFill/>
          <a:ln w="9525">
            <a:noFill/>
            <a:miter lim="800000"/>
            <a:headEnd/>
            <a:tailEnd/>
          </a:ln>
        </p:spPr>
        <p:txBody>
          <a:bodyPr wrap="square" rtlCol="0">
            <a:spAutoFit/>
          </a:bodyPr>
          <a:lstStyle/>
          <a:p>
            <a:r>
              <a:rPr lang="en-US" sz="800" dirty="0">
                <a:solidFill>
                  <a:schemeClr val="bg1">
                    <a:lumMod val="50000"/>
                  </a:schemeClr>
                </a:solidFill>
              </a:rPr>
              <a:t>© kickstand / iStockphoto.com</a:t>
            </a:r>
          </a:p>
        </p:txBody>
      </p:sp>
    </p:spTree>
    <p:extLst>
      <p:ext uri="{BB962C8B-B14F-4D97-AF65-F5344CB8AC3E}">
        <p14:creationId xmlns:p14="http://schemas.microsoft.com/office/powerpoint/2010/main" val="3092132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17" y="990600"/>
            <a:ext cx="6858000" cy="533400"/>
          </a:xfrm>
        </p:spPr>
        <p:txBody>
          <a:bodyPr>
            <a:normAutofit/>
          </a:bodyPr>
          <a:lstStyle/>
          <a:p>
            <a:r>
              <a:rPr lang="en-US" dirty="0"/>
              <a:t>Speaking about God</a:t>
            </a:r>
          </a:p>
        </p:txBody>
      </p:sp>
      <p:sp>
        <p:nvSpPr>
          <p:cNvPr id="7" name="Text Placeholder 3"/>
          <p:cNvSpPr>
            <a:spLocks noGrp="1"/>
          </p:cNvSpPr>
          <p:nvPr>
            <p:ph type="body" sz="quarter" idx="4294967295"/>
          </p:nvPr>
        </p:nvSpPr>
        <p:spPr>
          <a:xfrm>
            <a:off x="990600" y="1676400"/>
            <a:ext cx="2667000" cy="4343400"/>
          </a:xfrm>
          <a:prstGeom prst="rect">
            <a:avLst/>
          </a:prstGeom>
        </p:spPr>
        <p:txBody>
          <a:bodyPr>
            <a:normAutofit/>
          </a:bodyPr>
          <a:lstStyle/>
          <a:p>
            <a:r>
              <a:rPr lang="en-US" dirty="0"/>
              <a:t>The language we use to express our knowledge of God can never fully capture the Divine Mystery.</a:t>
            </a:r>
          </a:p>
          <a:p>
            <a:r>
              <a:rPr lang="en-US" dirty="0"/>
              <a:t>This is why there </a:t>
            </a:r>
            <a:r>
              <a:rPr lang="en-US" dirty="0" smtClean="0"/>
              <a:t>is a </a:t>
            </a:r>
            <a:r>
              <a:rPr lang="en-US" dirty="0"/>
              <a:t>great diversity of representations of God in Sacred Scripture. </a:t>
            </a:r>
          </a:p>
        </p:txBody>
      </p:sp>
      <p:sp>
        <p:nvSpPr>
          <p:cNvPr id="6" name="TextBox 5"/>
          <p:cNvSpPr txBox="1"/>
          <p:nvPr/>
        </p:nvSpPr>
        <p:spPr bwMode="auto">
          <a:xfrm>
            <a:off x="5408391" y="5181074"/>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kozak_kadr</a:t>
            </a:r>
            <a:r>
              <a:rPr lang="en-US" sz="800" dirty="0">
                <a:solidFill>
                  <a:schemeClr val="bg1">
                    <a:lumMod val="65000"/>
                  </a:schemeClr>
                </a:solidFill>
              </a:rPr>
              <a:t> / iStockphoto.com</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8986" y="1905000"/>
            <a:ext cx="4915921" cy="32760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44395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0" y="1905000"/>
            <a:ext cx="5143710" cy="34278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533400" y="1110790"/>
            <a:ext cx="8001000" cy="533400"/>
          </a:xfrm>
        </p:spPr>
        <p:txBody>
          <a:bodyPr>
            <a:normAutofit/>
          </a:bodyPr>
          <a:lstStyle/>
          <a:p>
            <a:r>
              <a:rPr lang="en-US" dirty="0"/>
              <a:t>“Find God in </a:t>
            </a:r>
            <a:r>
              <a:rPr lang="en-US" dirty="0" smtClean="0"/>
              <a:t>All </a:t>
            </a:r>
            <a:r>
              <a:rPr lang="en-US" dirty="0"/>
              <a:t>Things”</a:t>
            </a:r>
          </a:p>
        </p:txBody>
      </p:sp>
      <p:sp>
        <p:nvSpPr>
          <p:cNvPr id="7" name="Text Placeholder 3"/>
          <p:cNvSpPr>
            <a:spLocks noGrp="1"/>
          </p:cNvSpPr>
          <p:nvPr>
            <p:ph type="body" sz="quarter" idx="4294967295"/>
          </p:nvPr>
        </p:nvSpPr>
        <p:spPr>
          <a:xfrm>
            <a:off x="533400" y="1879304"/>
            <a:ext cx="3124200" cy="4064295"/>
          </a:xfrm>
          <a:prstGeom prst="rect">
            <a:avLst/>
          </a:prstGeom>
        </p:spPr>
        <p:txBody>
          <a:bodyPr>
            <a:normAutofit/>
          </a:bodyPr>
          <a:lstStyle/>
          <a:p>
            <a:r>
              <a:rPr lang="en-US" dirty="0"/>
              <a:t>Every experience of our lives can make us aware of God’s presence.</a:t>
            </a:r>
          </a:p>
          <a:p>
            <a:r>
              <a:rPr lang="en-US" dirty="0"/>
              <a:t>All experiences—good and bad—can lead us into closer communion with God.</a:t>
            </a:r>
          </a:p>
        </p:txBody>
      </p:sp>
      <p:sp>
        <p:nvSpPr>
          <p:cNvPr id="6" name="TextBox 5"/>
          <p:cNvSpPr txBox="1"/>
          <p:nvPr/>
        </p:nvSpPr>
        <p:spPr bwMode="auto">
          <a:xfrm>
            <a:off x="3962400" y="5358574"/>
            <a:ext cx="3304451" cy="215444"/>
          </a:xfrm>
          <a:prstGeom prst="rect">
            <a:avLst/>
          </a:prstGeom>
          <a:noFill/>
          <a:ln w="9525">
            <a:noFill/>
            <a:miter lim="800000"/>
            <a:headEnd/>
            <a:tailEnd/>
          </a:ln>
        </p:spPr>
        <p:txBody>
          <a:bodyPr wrap="square" rtlCol="0">
            <a:spAutoFit/>
          </a:bodyPr>
          <a:lstStyle/>
          <a:p>
            <a:r>
              <a:rPr lang="en-US" sz="800" dirty="0">
                <a:solidFill>
                  <a:schemeClr val="bg1">
                    <a:lumMod val="50000"/>
                  </a:schemeClr>
                </a:solidFill>
              </a:rPr>
              <a:t>© Steve </a:t>
            </a:r>
            <a:r>
              <a:rPr lang="en-US" sz="800" dirty="0" err="1">
                <a:solidFill>
                  <a:schemeClr val="bg1">
                    <a:lumMod val="50000"/>
                  </a:schemeClr>
                </a:solidFill>
              </a:rPr>
              <a:t>Debenport</a:t>
            </a:r>
            <a:r>
              <a:rPr lang="en-US" sz="800" dirty="0">
                <a:solidFill>
                  <a:schemeClr val="bg1">
                    <a:lumMod val="50000"/>
                  </a:schemeClr>
                </a:solidFill>
              </a:rPr>
              <a:t> / iStockphoto.com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7700" y="813841"/>
            <a:ext cx="4038600" cy="838200"/>
          </a:xfrm>
        </p:spPr>
        <p:txBody>
          <a:bodyPr>
            <a:normAutofit/>
          </a:bodyPr>
          <a:lstStyle/>
          <a:p>
            <a:r>
              <a:rPr lang="en-US" dirty="0"/>
              <a:t>The Faith of Others</a:t>
            </a:r>
          </a:p>
        </p:txBody>
      </p:sp>
      <p:sp>
        <p:nvSpPr>
          <p:cNvPr id="7" name="Text Placeholder 3"/>
          <p:cNvSpPr>
            <a:spLocks noGrp="1"/>
          </p:cNvSpPr>
          <p:nvPr>
            <p:ph type="body" sz="quarter" idx="4294967295"/>
          </p:nvPr>
        </p:nvSpPr>
        <p:spPr>
          <a:xfrm>
            <a:off x="895350" y="1652041"/>
            <a:ext cx="7581900" cy="4070122"/>
          </a:xfrm>
          <a:prstGeom prst="rect">
            <a:avLst/>
          </a:prstGeom>
        </p:spPr>
        <p:txBody>
          <a:bodyPr>
            <a:normAutofit/>
          </a:bodyPr>
          <a:lstStyle/>
          <a:p>
            <a:r>
              <a:rPr lang="en-US" dirty="0"/>
              <a:t>The faith of other believers is a powerful witness and </a:t>
            </a:r>
            <a:r>
              <a:rPr lang="en-US" dirty="0" smtClean="0"/>
              <a:t/>
            </a:r>
            <a:br>
              <a:rPr lang="en-US" dirty="0" smtClean="0"/>
            </a:br>
            <a:r>
              <a:rPr lang="en-US" dirty="0" smtClean="0"/>
              <a:t>support </a:t>
            </a:r>
            <a:r>
              <a:rPr lang="en-US" dirty="0"/>
              <a:t>for us.</a:t>
            </a:r>
          </a:p>
        </p:txBody>
      </p:sp>
      <p:sp>
        <p:nvSpPr>
          <p:cNvPr id="6" name="TextBox 5"/>
          <p:cNvSpPr txBox="1"/>
          <p:nvPr/>
        </p:nvSpPr>
        <p:spPr bwMode="auto">
          <a:xfrm rot="21243977">
            <a:off x="2634927" y="6088837"/>
            <a:ext cx="2438400"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 </a:t>
            </a:r>
            <a:r>
              <a:rPr lang="en-US" sz="800" dirty="0" err="1">
                <a:solidFill>
                  <a:schemeClr val="bg1">
                    <a:lumMod val="65000"/>
                  </a:schemeClr>
                </a:solidFill>
              </a:rPr>
              <a:t>bubbalove</a:t>
            </a:r>
            <a:r>
              <a:rPr lang="en-US" sz="800" dirty="0">
                <a:solidFill>
                  <a:schemeClr val="bg1">
                    <a:lumMod val="65000"/>
                  </a:schemeClr>
                </a:solidFill>
              </a:rPr>
              <a:t> / iStockphoto.com</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r="13435"/>
          <a:stretch/>
        </p:blipFill>
        <p:spPr>
          <a:xfrm>
            <a:off x="2438400" y="2455004"/>
            <a:ext cx="4495800" cy="34611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50104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6600" y="914400"/>
            <a:ext cx="5638799" cy="838200"/>
          </a:xfrm>
        </p:spPr>
        <p:txBody>
          <a:bodyPr>
            <a:normAutofit fontScale="90000"/>
          </a:bodyPr>
          <a:lstStyle/>
          <a:p>
            <a:r>
              <a:rPr lang="en-US" dirty="0"/>
              <a:t>The Example of the Early Church</a:t>
            </a:r>
          </a:p>
        </p:txBody>
      </p:sp>
      <p:sp>
        <p:nvSpPr>
          <p:cNvPr id="7" name="Text Placeholder 3"/>
          <p:cNvSpPr>
            <a:spLocks noGrp="1"/>
          </p:cNvSpPr>
          <p:nvPr>
            <p:ph type="body" sz="quarter" idx="4294967295"/>
          </p:nvPr>
        </p:nvSpPr>
        <p:spPr>
          <a:xfrm>
            <a:off x="5410200" y="1752600"/>
            <a:ext cx="3200400" cy="3962400"/>
          </a:xfrm>
          <a:prstGeom prst="rect">
            <a:avLst/>
          </a:prstGeom>
        </p:spPr>
        <p:txBody>
          <a:bodyPr>
            <a:normAutofit/>
          </a:bodyPr>
          <a:lstStyle/>
          <a:p>
            <a:r>
              <a:rPr lang="en-US" dirty="0"/>
              <a:t>Jesus wanted his followers to live and work as a dedicated community.</a:t>
            </a:r>
          </a:p>
          <a:p>
            <a:r>
              <a:rPr lang="en-US" dirty="0"/>
              <a:t>They were to demonstrate Christian fellowship and service.</a:t>
            </a:r>
          </a:p>
          <a:p>
            <a:r>
              <a:rPr lang="en-US" dirty="0"/>
              <a:t>Their shared life of faith enabled them to persevere in holiness.</a:t>
            </a:r>
          </a:p>
        </p:txBody>
      </p:sp>
      <p:sp>
        <p:nvSpPr>
          <p:cNvPr id="6" name="TextBox 5"/>
          <p:cNvSpPr txBox="1"/>
          <p:nvPr/>
        </p:nvSpPr>
        <p:spPr bwMode="auto">
          <a:xfrm>
            <a:off x="462197" y="5191221"/>
            <a:ext cx="2522483"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deanmillar</a:t>
            </a:r>
            <a:r>
              <a:rPr lang="en-US" sz="800" dirty="0">
                <a:solidFill>
                  <a:schemeClr val="bg1">
                    <a:lumMod val="65000"/>
                  </a:schemeClr>
                </a:solidFill>
              </a:rPr>
              <a:t> / iStockphoto.com</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981200"/>
            <a:ext cx="4808085" cy="31968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83477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0572" y="990600"/>
            <a:ext cx="5980228" cy="533400"/>
          </a:xfrm>
        </p:spPr>
        <p:txBody>
          <a:bodyPr/>
          <a:lstStyle/>
          <a:p>
            <a:r>
              <a:rPr lang="en-US" dirty="0"/>
              <a:t> Family</a:t>
            </a:r>
          </a:p>
        </p:txBody>
      </p:sp>
      <p:sp>
        <p:nvSpPr>
          <p:cNvPr id="7" name="Text Placeholder 3"/>
          <p:cNvSpPr>
            <a:spLocks noGrp="1"/>
          </p:cNvSpPr>
          <p:nvPr>
            <p:ph type="body" sz="quarter" idx="4294967295"/>
          </p:nvPr>
        </p:nvSpPr>
        <p:spPr>
          <a:xfrm>
            <a:off x="649172" y="1676400"/>
            <a:ext cx="7809028" cy="3962400"/>
          </a:xfrm>
          <a:prstGeom prst="rect">
            <a:avLst/>
          </a:prstGeom>
        </p:spPr>
        <p:txBody>
          <a:bodyPr>
            <a:normAutofit/>
          </a:bodyPr>
          <a:lstStyle/>
          <a:p>
            <a:r>
              <a:rPr lang="en-US" dirty="0"/>
              <a:t>The family is the domestic church, the foundation of the Christian life. </a:t>
            </a:r>
          </a:p>
          <a:p>
            <a:r>
              <a:rPr lang="en-US" dirty="0"/>
              <a:t>It is where we first learn </a:t>
            </a:r>
            <a:r>
              <a:rPr lang="en-US" dirty="0" smtClean="0"/>
              <a:t/>
            </a:r>
            <a:br>
              <a:rPr lang="en-US" dirty="0" smtClean="0"/>
            </a:br>
            <a:r>
              <a:rPr lang="en-US" dirty="0" smtClean="0"/>
              <a:t>about </a:t>
            </a:r>
            <a:r>
              <a:rPr lang="en-US" dirty="0"/>
              <a:t>our faith.</a:t>
            </a:r>
          </a:p>
          <a:p>
            <a:r>
              <a:rPr lang="en-US" dirty="0"/>
              <a:t>Family members can </a:t>
            </a:r>
            <a:r>
              <a:rPr lang="en-US" dirty="0" smtClean="0"/>
              <a:t/>
            </a:r>
            <a:br>
              <a:rPr lang="en-US" dirty="0" smtClean="0"/>
            </a:br>
            <a:r>
              <a:rPr lang="en-US" dirty="0" smtClean="0"/>
              <a:t>encourage </a:t>
            </a:r>
            <a:r>
              <a:rPr lang="en-US" dirty="0"/>
              <a:t>our growth </a:t>
            </a:r>
            <a:r>
              <a:rPr lang="en-US" dirty="0" smtClean="0"/>
              <a:t/>
            </a:r>
            <a:br>
              <a:rPr lang="en-US" dirty="0" smtClean="0"/>
            </a:br>
            <a:r>
              <a:rPr lang="en-US" dirty="0" smtClean="0"/>
              <a:t>in </a:t>
            </a:r>
            <a:r>
              <a:rPr lang="en-US" dirty="0"/>
              <a:t>faith.</a:t>
            </a:r>
          </a:p>
          <a:p>
            <a:r>
              <a:rPr lang="en-US" dirty="0"/>
              <a:t>They can stand by us </a:t>
            </a:r>
            <a:r>
              <a:rPr lang="en-US" dirty="0" smtClean="0"/>
              <a:t/>
            </a:r>
            <a:br>
              <a:rPr lang="en-US" dirty="0" smtClean="0"/>
            </a:br>
            <a:r>
              <a:rPr lang="en-US" dirty="0" smtClean="0"/>
              <a:t>during </a:t>
            </a:r>
            <a:r>
              <a:rPr lang="en-US" dirty="0"/>
              <a:t>times of doubt.</a:t>
            </a:r>
          </a:p>
        </p:txBody>
      </p:sp>
      <p:sp>
        <p:nvSpPr>
          <p:cNvPr id="6" name="TextBox 5"/>
          <p:cNvSpPr txBox="1"/>
          <p:nvPr/>
        </p:nvSpPr>
        <p:spPr bwMode="auto">
          <a:xfrm>
            <a:off x="4044569" y="5638800"/>
            <a:ext cx="2133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monkeybusinessimages</a:t>
            </a:r>
            <a:r>
              <a:rPr lang="en-US" sz="800" dirty="0">
                <a:solidFill>
                  <a:schemeClr val="bg1">
                    <a:lumMod val="65000"/>
                  </a:schemeClr>
                </a:solidFill>
              </a:rPr>
              <a:t> / iStockphoto.com</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5590" y="2438400"/>
            <a:ext cx="4686342" cy="31230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21529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867" y="798518"/>
            <a:ext cx="7717277" cy="533400"/>
          </a:xfrm>
        </p:spPr>
        <p:txBody>
          <a:bodyPr>
            <a:normAutofit/>
          </a:bodyPr>
          <a:lstStyle/>
          <a:p>
            <a:r>
              <a:rPr lang="en-US" dirty="0"/>
              <a:t>Communal Prayer</a:t>
            </a:r>
          </a:p>
        </p:txBody>
      </p:sp>
      <p:sp>
        <p:nvSpPr>
          <p:cNvPr id="7" name="Text Placeholder 3"/>
          <p:cNvSpPr>
            <a:spLocks noGrp="1"/>
          </p:cNvSpPr>
          <p:nvPr>
            <p:ph type="body" sz="quarter" idx="4294967295"/>
          </p:nvPr>
        </p:nvSpPr>
        <p:spPr>
          <a:xfrm>
            <a:off x="1219200" y="1398919"/>
            <a:ext cx="6477000" cy="3907762"/>
          </a:xfrm>
          <a:prstGeom prst="rect">
            <a:avLst/>
          </a:prstGeom>
        </p:spPr>
        <p:txBody>
          <a:bodyPr>
            <a:normAutofit/>
          </a:bodyPr>
          <a:lstStyle/>
          <a:p>
            <a:r>
              <a:rPr lang="en-US" dirty="0"/>
              <a:t>Communal prayer is central to our Catholic identity.</a:t>
            </a:r>
          </a:p>
          <a:p>
            <a:r>
              <a:rPr lang="en-US" dirty="0"/>
              <a:t>Celebrating the Eucharist tells us that we are the Body of Christ.</a:t>
            </a:r>
          </a:p>
          <a:p>
            <a:r>
              <a:rPr lang="en-US" dirty="0"/>
              <a:t>United by our Baptism, strengthened by the Eucharist, we are to be the light of the world.</a:t>
            </a:r>
          </a:p>
        </p:txBody>
      </p:sp>
      <p:sp>
        <p:nvSpPr>
          <p:cNvPr id="6" name="TextBox 5"/>
          <p:cNvSpPr txBox="1"/>
          <p:nvPr/>
        </p:nvSpPr>
        <p:spPr bwMode="auto">
          <a:xfrm>
            <a:off x="2743200" y="6400800"/>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rui_noronha</a:t>
            </a:r>
            <a:r>
              <a:rPr lang="en-US" sz="800" dirty="0">
                <a:solidFill>
                  <a:schemeClr val="bg1">
                    <a:lumMod val="65000"/>
                  </a:schemeClr>
                </a:solidFill>
              </a:rPr>
              <a:t> / iStockphoto.com</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0730" y="3352800"/>
            <a:ext cx="4429954" cy="2940278"/>
          </a:xfrm>
          <a:prstGeom prst="round2DiagRect">
            <a:avLst>
              <a:gd name="adj1" fmla="val 16667"/>
              <a:gd name="adj2" fmla="val 10734"/>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46627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5334000" cy="1066800"/>
          </a:xfrm>
        </p:spPr>
        <p:txBody>
          <a:bodyPr>
            <a:normAutofit/>
          </a:bodyPr>
          <a:lstStyle/>
          <a:p>
            <a:r>
              <a:rPr lang="en-US" dirty="0"/>
              <a:t>The Saints: </a:t>
            </a:r>
            <a:r>
              <a:rPr lang="en-US" dirty="0" smtClean="0"/>
              <a:t>Models</a:t>
            </a:r>
            <a:br>
              <a:rPr lang="en-US" dirty="0" smtClean="0"/>
            </a:br>
            <a:r>
              <a:rPr lang="en-US" dirty="0" smtClean="0"/>
              <a:t> </a:t>
            </a:r>
            <a:r>
              <a:rPr lang="en-US" dirty="0"/>
              <a:t>of Holiness</a:t>
            </a:r>
          </a:p>
        </p:txBody>
      </p:sp>
      <p:sp>
        <p:nvSpPr>
          <p:cNvPr id="7" name="Text Placeholder 3"/>
          <p:cNvSpPr>
            <a:spLocks noGrp="1"/>
          </p:cNvSpPr>
          <p:nvPr>
            <p:ph type="body" sz="quarter" idx="4294967295"/>
          </p:nvPr>
        </p:nvSpPr>
        <p:spPr>
          <a:xfrm>
            <a:off x="533400" y="1981200"/>
            <a:ext cx="3429000" cy="3581400"/>
          </a:xfrm>
          <a:prstGeom prst="rect">
            <a:avLst/>
          </a:prstGeom>
        </p:spPr>
        <p:txBody>
          <a:bodyPr>
            <a:normAutofit/>
          </a:bodyPr>
          <a:lstStyle/>
          <a:p>
            <a:r>
              <a:rPr lang="en-US" dirty="0"/>
              <a:t>We can especially perceive God at work in the lives of the saints.</a:t>
            </a:r>
          </a:p>
          <a:p>
            <a:r>
              <a:rPr lang="en-US" dirty="0"/>
              <a:t>These are the holy men and women who have lived in every time and place.</a:t>
            </a:r>
          </a:p>
          <a:p>
            <a:r>
              <a:rPr lang="en-US" dirty="0"/>
              <a:t>The Church has officially canonized some of them as saints. </a:t>
            </a:r>
          </a:p>
        </p:txBody>
      </p:sp>
      <p:sp>
        <p:nvSpPr>
          <p:cNvPr id="6" name="TextBox 5"/>
          <p:cNvSpPr txBox="1"/>
          <p:nvPr/>
        </p:nvSpPr>
        <p:spPr bwMode="auto">
          <a:xfrm>
            <a:off x="4094743" y="5562600"/>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JayKay57 / iStockphoto.com</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r="5464"/>
          <a:stretch/>
        </p:blipFill>
        <p:spPr>
          <a:xfrm>
            <a:off x="4094743" y="1143000"/>
            <a:ext cx="4592057" cy="4419600"/>
          </a:xfrm>
          <a:prstGeom prst="rect">
            <a:avLst/>
          </a:prstGeom>
        </p:spPr>
      </p:pic>
    </p:spTree>
    <p:extLst>
      <p:ext uri="{BB962C8B-B14F-4D97-AF65-F5344CB8AC3E}">
        <p14:creationId xmlns:p14="http://schemas.microsoft.com/office/powerpoint/2010/main" val="3909769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4419600" cy="762000"/>
          </a:xfrm>
        </p:spPr>
        <p:txBody>
          <a:bodyPr>
            <a:normAutofit/>
          </a:bodyPr>
          <a:lstStyle/>
          <a:p>
            <a:r>
              <a:rPr lang="en-US" dirty="0"/>
              <a:t>The Saints: Intercessors </a:t>
            </a:r>
          </a:p>
        </p:txBody>
      </p:sp>
      <p:sp>
        <p:nvSpPr>
          <p:cNvPr id="7" name="Text Placeholder 3"/>
          <p:cNvSpPr>
            <a:spLocks noGrp="1"/>
          </p:cNvSpPr>
          <p:nvPr>
            <p:ph type="body" sz="quarter" idx="4294967295"/>
          </p:nvPr>
        </p:nvSpPr>
        <p:spPr>
          <a:xfrm>
            <a:off x="952458" y="1676400"/>
            <a:ext cx="4152942" cy="2971800"/>
          </a:xfrm>
          <a:prstGeom prst="rect">
            <a:avLst/>
          </a:prstGeom>
        </p:spPr>
        <p:txBody>
          <a:bodyPr>
            <a:normAutofit/>
          </a:bodyPr>
          <a:lstStyle/>
          <a:p>
            <a:r>
              <a:rPr lang="en-US" dirty="0"/>
              <a:t>We often seek the help of the saints and ask for their prayers. </a:t>
            </a:r>
          </a:p>
          <a:p>
            <a:r>
              <a:rPr lang="en-US" dirty="0"/>
              <a:t>Catholics do not worship the saints. </a:t>
            </a:r>
          </a:p>
          <a:p>
            <a:r>
              <a:rPr lang="en-US" dirty="0"/>
              <a:t>The saints have been friends of God, and by their witness they invite us to befriend God.</a:t>
            </a:r>
          </a:p>
        </p:txBody>
      </p:sp>
      <p:sp>
        <p:nvSpPr>
          <p:cNvPr id="6" name="TextBox 5"/>
          <p:cNvSpPr txBox="1"/>
          <p:nvPr/>
        </p:nvSpPr>
        <p:spPr bwMode="auto">
          <a:xfrm>
            <a:off x="5334000" y="5943600"/>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Whiteway</a:t>
            </a:r>
            <a:r>
              <a:rPr lang="en-US" sz="800" dirty="0">
                <a:solidFill>
                  <a:schemeClr val="bg1">
                    <a:lumMod val="65000"/>
                  </a:schemeClr>
                </a:solidFill>
              </a:rPr>
              <a:t> / iStockphoto.com</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9489" y="1129844"/>
            <a:ext cx="3101654" cy="4648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08707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930639"/>
            <a:ext cx="4495800" cy="1066800"/>
          </a:xfrm>
        </p:spPr>
        <p:txBody>
          <a:bodyPr>
            <a:normAutofit/>
          </a:bodyPr>
          <a:lstStyle/>
          <a:p>
            <a:r>
              <a:rPr lang="en-US" dirty="0"/>
              <a:t>God in the Natural World</a:t>
            </a:r>
          </a:p>
        </p:txBody>
      </p:sp>
      <p:sp>
        <p:nvSpPr>
          <p:cNvPr id="7" name="Text Placeholder 3"/>
          <p:cNvSpPr>
            <a:spLocks noGrp="1"/>
          </p:cNvSpPr>
          <p:nvPr>
            <p:ph type="body" sz="quarter" idx="4294967295"/>
          </p:nvPr>
        </p:nvSpPr>
        <p:spPr>
          <a:xfrm>
            <a:off x="723900" y="1779457"/>
            <a:ext cx="3771900" cy="3733800"/>
          </a:xfrm>
          <a:prstGeom prst="rect">
            <a:avLst/>
          </a:prstGeom>
        </p:spPr>
        <p:txBody>
          <a:bodyPr>
            <a:normAutofit/>
          </a:bodyPr>
          <a:lstStyle/>
          <a:p>
            <a:r>
              <a:rPr lang="en-US" dirty="0"/>
              <a:t>Even small things can reveal the wonder of nature and can move us to prayer and </a:t>
            </a:r>
            <a:r>
              <a:rPr lang="en-US" dirty="0" smtClean="0"/>
              <a:t>to praise.</a:t>
            </a:r>
            <a:endParaRPr lang="en-US" dirty="0"/>
          </a:p>
          <a:p>
            <a:r>
              <a:rPr lang="en-US" dirty="0" smtClean="0"/>
              <a:t>An attentive eye and ear may prompt us to praise a </a:t>
            </a:r>
            <a:r>
              <a:rPr lang="en-US" dirty="0"/>
              <a:t>plant growing on a window </a:t>
            </a:r>
            <a:r>
              <a:rPr lang="en-US" dirty="0" smtClean="0"/>
              <a:t>ledge,</a:t>
            </a:r>
            <a:r>
              <a:rPr lang="en-US" dirty="0"/>
              <a:t> </a:t>
            </a:r>
            <a:r>
              <a:rPr lang="en-US" dirty="0" smtClean="0"/>
              <a:t>a </a:t>
            </a:r>
            <a:r>
              <a:rPr lang="en-US" dirty="0"/>
              <a:t>bird chirping a morning </a:t>
            </a:r>
            <a:r>
              <a:rPr lang="en-US" dirty="0" smtClean="0"/>
              <a:t>song, or a </a:t>
            </a:r>
            <a:r>
              <a:rPr lang="en-US" dirty="0"/>
              <a:t>dog wagging its </a:t>
            </a:r>
            <a:r>
              <a:rPr lang="en-US" dirty="0" smtClean="0"/>
              <a:t>tail.</a:t>
            </a:r>
            <a:endParaRPr lang="en-US" dirty="0"/>
          </a:p>
        </p:txBody>
      </p:sp>
      <p:sp>
        <p:nvSpPr>
          <p:cNvPr id="6" name="TextBox 5"/>
          <p:cNvSpPr txBox="1"/>
          <p:nvPr/>
        </p:nvSpPr>
        <p:spPr bwMode="auto">
          <a:xfrm>
            <a:off x="4666509" y="5257800"/>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Andrew_Howe</a:t>
            </a:r>
            <a:r>
              <a:rPr lang="en-US" sz="800" dirty="0">
                <a:solidFill>
                  <a:schemeClr val="bg1">
                    <a:lumMod val="65000"/>
                  </a:schemeClr>
                </a:solidFill>
              </a:rPr>
              <a:t> / iStockphoto.com</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2399806"/>
            <a:ext cx="4286991" cy="28579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29837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692</TotalTime>
  <Words>1006</Words>
  <Application>Microsoft Office PowerPoint</Application>
  <PresentationFormat>On-screen Show (4:3)</PresentationFormat>
  <Paragraphs>112</Paragraphs>
  <Slides>14</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LIC Presentation template</vt:lpstr>
      <vt:lpstr>Discovering God  in Creation</vt:lpstr>
      <vt:lpstr>“Find God in All Things”</vt:lpstr>
      <vt:lpstr>The Faith of Others</vt:lpstr>
      <vt:lpstr>The Example of the Early Church</vt:lpstr>
      <vt:lpstr> Family</vt:lpstr>
      <vt:lpstr>Communal Prayer</vt:lpstr>
      <vt:lpstr>The Saints: Models  of Holiness</vt:lpstr>
      <vt:lpstr>The Saints: Intercessors </vt:lpstr>
      <vt:lpstr>God in the Natural World</vt:lpstr>
      <vt:lpstr>Creator of the Natural World</vt:lpstr>
      <vt:lpstr>The Role of Science</vt:lpstr>
      <vt:lpstr>Through the Human Intellect</vt:lpstr>
      <vt:lpstr>The Gift of Intellect</vt:lpstr>
      <vt:lpstr>Speaking about God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Caren Yang</cp:lastModifiedBy>
  <cp:revision>81</cp:revision>
  <dcterms:created xsi:type="dcterms:W3CDTF">2011-01-10T17:35:40Z</dcterms:created>
  <dcterms:modified xsi:type="dcterms:W3CDTF">2015-03-05T14:25:45Z</dcterms:modified>
</cp:coreProperties>
</file>