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14"/>
  </p:notesMasterIdLst>
  <p:sldIdLst>
    <p:sldId id="310" r:id="rId2"/>
    <p:sldId id="325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 Karr" initials="JK" lastIdx="4" clrIdx="0"/>
  <p:cmAuthor id="1" name="Susanna Seibert" initials="SS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8D34"/>
    <a:srgbClr val="0A5598"/>
    <a:srgbClr val="C30027"/>
    <a:srgbClr val="008000"/>
    <a:srgbClr val="314BCD"/>
    <a:srgbClr val="D60005"/>
    <a:srgbClr val="FF0000"/>
    <a:srgbClr val="3539C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9" autoAdjust="0"/>
    <p:restoredTop sz="86425" autoAdjust="0"/>
  </p:normalViewPr>
  <p:slideViewPr>
    <p:cSldViewPr snapToGrid="0" snapToObjects="1">
      <p:cViewPr varScale="1">
        <p:scale>
          <a:sx n="91" d="100"/>
          <a:sy n="91" d="100"/>
        </p:scale>
        <p:origin x="12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DC5929-8357-4C99-A218-FA02D61B50BC}" type="datetimeFigureOut">
              <a:rPr lang="en-US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835CB9-1183-4972-9987-AD6871187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4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6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8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2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6" y="4732998"/>
            <a:ext cx="1652629" cy="197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5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700" b="1" dirty="0" smtClean="0">
                <a:solidFill>
                  <a:srgbClr val="178D34"/>
                </a:solidFill>
                <a:latin typeface="Arial"/>
                <a:cs typeface="Arial"/>
              </a:rPr>
              <a:t>“Meals </a:t>
            </a:r>
            <a:r>
              <a:rPr lang="en-US" sz="4700" b="1" dirty="0" smtClean="0">
                <a:solidFill>
                  <a:srgbClr val="178D34"/>
                </a:solidFill>
                <a:latin typeface="Arial"/>
                <a:cs typeface="Arial"/>
              </a:rPr>
              <a:t>with a </a:t>
            </a:r>
            <a:r>
              <a:rPr lang="en-US" sz="4700" b="1" dirty="0" smtClean="0">
                <a:solidFill>
                  <a:srgbClr val="178D34"/>
                </a:solidFill>
                <a:latin typeface="Arial"/>
                <a:cs typeface="Arial"/>
              </a:rPr>
              <a:t>Message” </a:t>
            </a:r>
            <a:r>
              <a:rPr lang="en-US" b="1" dirty="0" smtClean="0">
                <a:solidFill>
                  <a:srgbClr val="008000"/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rgbClr val="008000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(John 2:1–12, 14:1–17)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9502" y="1426519"/>
            <a:ext cx="5174103" cy="4525963"/>
          </a:xfrm>
        </p:spPr>
        <p:txBody>
          <a:bodyPr>
            <a:normAutofit/>
          </a:bodyPr>
          <a:lstStyle/>
          <a:p>
            <a:pPr lvl="0"/>
            <a:r>
              <a:rPr lang="en-US" sz="2200" dirty="0">
                <a:latin typeface="Arial"/>
                <a:cs typeface="Arial"/>
              </a:rPr>
              <a:t>Jesus emphasizes that </a:t>
            </a:r>
            <a:r>
              <a:rPr lang="en-US" sz="2200" dirty="0" smtClean="0">
                <a:latin typeface="Arial"/>
                <a:cs typeface="Arial"/>
              </a:rPr>
              <a:t>by </a:t>
            </a:r>
            <a:r>
              <a:rPr lang="en-US" sz="2200" dirty="0">
                <a:latin typeface="Arial"/>
                <a:cs typeface="Arial"/>
              </a:rPr>
              <a:t>knowing him, we know </a:t>
            </a:r>
            <a:r>
              <a:rPr lang="en-US" sz="2200" dirty="0" smtClean="0">
                <a:latin typeface="Arial"/>
                <a:cs typeface="Arial"/>
              </a:rPr>
              <a:t>his </a:t>
            </a:r>
            <a:r>
              <a:rPr lang="en-US" sz="2200" dirty="0">
                <a:latin typeface="Arial"/>
                <a:cs typeface="Arial"/>
              </a:rPr>
              <a:t>Father.</a:t>
            </a:r>
          </a:p>
          <a:p>
            <a:pPr lvl="0"/>
            <a:r>
              <a:rPr lang="en-US" sz="2200" dirty="0">
                <a:latin typeface="Arial"/>
                <a:cs typeface="Arial"/>
              </a:rPr>
              <a:t>Jesus is the way, the truth </a:t>
            </a:r>
            <a:r>
              <a:rPr lang="en-US" sz="2200" dirty="0" smtClean="0">
                <a:latin typeface="Arial"/>
                <a:cs typeface="Arial"/>
              </a:rPr>
              <a:t>and </a:t>
            </a:r>
            <a:r>
              <a:rPr lang="en-US" sz="2200" dirty="0">
                <a:latin typeface="Arial"/>
                <a:cs typeface="Arial"/>
              </a:rPr>
              <a:t>the life. He is how we know </a:t>
            </a:r>
            <a:r>
              <a:rPr lang="en-US" sz="2200" dirty="0" smtClean="0">
                <a:latin typeface="Arial"/>
                <a:cs typeface="Arial"/>
              </a:rPr>
              <a:t>the </a:t>
            </a:r>
            <a:r>
              <a:rPr lang="en-US" sz="2200" dirty="0">
                <a:latin typeface="Arial"/>
                <a:cs typeface="Arial"/>
              </a:rPr>
              <a:t>Father, and no one goes to </a:t>
            </a:r>
            <a:r>
              <a:rPr lang="en-US" sz="2200" dirty="0" smtClean="0">
                <a:latin typeface="Arial"/>
                <a:cs typeface="Arial"/>
              </a:rPr>
              <a:t>the </a:t>
            </a:r>
            <a:r>
              <a:rPr lang="en-US" sz="2200" dirty="0">
                <a:latin typeface="Arial"/>
                <a:cs typeface="Arial"/>
              </a:rPr>
              <a:t>Father except through </a:t>
            </a:r>
            <a:r>
              <a:rPr lang="en-US" sz="2200" dirty="0" smtClean="0">
                <a:latin typeface="Arial"/>
                <a:cs typeface="Arial"/>
              </a:rPr>
              <a:t>him.</a:t>
            </a:r>
          </a:p>
          <a:p>
            <a:pPr marL="0" lvl="0" indent="0">
              <a:buNone/>
            </a:pPr>
            <a:endParaRPr lang="en-US" sz="2200" dirty="0" smtClean="0">
              <a:latin typeface="Arial"/>
              <a:cs typeface="Arial"/>
            </a:endParaRPr>
          </a:p>
          <a:p>
            <a:pPr marL="0" lvl="0" indent="0">
              <a:buNone/>
            </a:pPr>
            <a:r>
              <a:rPr lang="en-US" sz="2200" dirty="0" smtClean="0">
                <a:solidFill>
                  <a:srgbClr val="008000"/>
                </a:solidFill>
                <a:latin typeface="Arial"/>
                <a:cs typeface="Arial"/>
              </a:rPr>
              <a:t>Discussion Question</a:t>
            </a:r>
          </a:p>
          <a:p>
            <a:pPr lvl="0"/>
            <a:r>
              <a:rPr lang="en-US" sz="2200" dirty="0" smtClean="0">
                <a:latin typeface="Arial"/>
                <a:cs typeface="Arial"/>
              </a:rPr>
              <a:t>How can Mary be seen as an example of what it looks like to know and follow Jesus? </a:t>
            </a:r>
            <a:endParaRPr lang="en-US" sz="2200" dirty="0">
              <a:latin typeface="Arial"/>
              <a:cs typeface="Arial"/>
            </a:endParaRPr>
          </a:p>
          <a:p>
            <a:endParaRPr lang="en-US" sz="2200" dirty="0"/>
          </a:p>
        </p:txBody>
      </p:sp>
      <p:pic>
        <p:nvPicPr>
          <p:cNvPr id="5" name="Picture 4" descr="S10-shutterstock_11703457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6" y="1426519"/>
            <a:ext cx="2571084" cy="3428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050" y="4824307"/>
            <a:ext cx="22458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©Vladimir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Koletic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/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www.shutterstock.com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1862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489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700" b="1" dirty="0" smtClean="0">
                <a:solidFill>
                  <a:srgbClr val="C30027"/>
                </a:solidFill>
                <a:latin typeface="Arial"/>
                <a:cs typeface="Arial"/>
              </a:rPr>
              <a:t>“Get </a:t>
            </a:r>
            <a:r>
              <a:rPr lang="en-US" sz="4700" b="1" dirty="0">
                <a:solidFill>
                  <a:srgbClr val="C30027"/>
                </a:solidFill>
                <a:latin typeface="Arial"/>
                <a:cs typeface="Arial"/>
              </a:rPr>
              <a:t>on Your </a:t>
            </a:r>
            <a:r>
              <a:rPr lang="en-US" sz="4700" b="1" dirty="0" smtClean="0">
                <a:solidFill>
                  <a:srgbClr val="C30027"/>
                </a:solidFill>
                <a:latin typeface="Arial"/>
                <a:cs typeface="Arial"/>
              </a:rPr>
              <a:t>Feet”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John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13:1–15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20:1–10)</a:t>
            </a:r>
            <a:r>
              <a:rPr lang="en-US" sz="3100" b="1" dirty="0">
                <a:latin typeface="Arial"/>
                <a:cs typeface="Arial"/>
              </a:rPr>
              <a:t/>
            </a:r>
            <a:br>
              <a:rPr lang="en-US" sz="3100" b="1" dirty="0">
                <a:latin typeface="Arial"/>
                <a:cs typeface="Arial"/>
              </a:rPr>
            </a:br>
            <a:endParaRPr lang="en-US" sz="31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1481" y="1545649"/>
            <a:ext cx="4716337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</a:rPr>
              <a:t>John’s </a:t>
            </a:r>
            <a:r>
              <a:rPr lang="en-US" sz="2000" dirty="0">
                <a:latin typeface="Arial"/>
                <a:cs typeface="Arial"/>
              </a:rPr>
              <a:t>story of </a:t>
            </a:r>
            <a:r>
              <a:rPr lang="en-US" sz="2000" dirty="0" smtClean="0">
                <a:latin typeface="Arial"/>
                <a:cs typeface="Arial"/>
              </a:rPr>
              <a:t>Jesus’ Passion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smtClean="0">
                <a:latin typeface="Arial"/>
                <a:cs typeface="Arial"/>
              </a:rPr>
              <a:t>death, and Resurrection calls </a:t>
            </a:r>
            <a:r>
              <a:rPr lang="en-US" sz="2000" dirty="0">
                <a:latin typeface="Arial"/>
                <a:cs typeface="Arial"/>
              </a:rPr>
              <a:t>each of us </a:t>
            </a:r>
            <a:r>
              <a:rPr lang="en-US" sz="2000" dirty="0" smtClean="0">
                <a:latin typeface="Arial"/>
                <a:cs typeface="Arial"/>
              </a:rPr>
              <a:t>as beloved </a:t>
            </a:r>
            <a:r>
              <a:rPr lang="en-US" sz="2000" dirty="0">
                <a:latin typeface="Arial"/>
                <a:cs typeface="Arial"/>
              </a:rPr>
              <a:t>disciples to take </a:t>
            </a:r>
            <a:r>
              <a:rPr lang="en-US" sz="2000" dirty="0" smtClean="0">
                <a:latin typeface="Arial"/>
                <a:cs typeface="Arial"/>
              </a:rPr>
              <a:t>action and </a:t>
            </a:r>
            <a:r>
              <a:rPr lang="en-US" sz="2000" dirty="0">
                <a:latin typeface="Arial"/>
                <a:cs typeface="Arial"/>
              </a:rPr>
              <a:t>spread the Good News. </a:t>
            </a:r>
          </a:p>
          <a:p>
            <a:pPr lvl="0"/>
            <a:r>
              <a:rPr lang="en-US" sz="2000" dirty="0">
                <a:latin typeface="Arial"/>
                <a:cs typeface="Arial"/>
              </a:rPr>
              <a:t>John’s stories from </a:t>
            </a:r>
            <a:r>
              <a:rPr lang="en-US" sz="2000" dirty="0" smtClean="0">
                <a:latin typeface="Arial"/>
                <a:cs typeface="Arial"/>
              </a:rPr>
              <a:t>Jesus’ Passion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smtClean="0">
                <a:latin typeface="Arial"/>
                <a:cs typeface="Arial"/>
              </a:rPr>
              <a:t>death, </a:t>
            </a:r>
            <a:r>
              <a:rPr lang="en-US" sz="2000" dirty="0">
                <a:latin typeface="Arial"/>
                <a:cs typeface="Arial"/>
              </a:rPr>
              <a:t>and </a:t>
            </a:r>
            <a:r>
              <a:rPr lang="en-US" sz="2000" dirty="0" smtClean="0">
                <a:latin typeface="Arial"/>
                <a:cs typeface="Arial"/>
              </a:rPr>
              <a:t>Resurrection contain </a:t>
            </a:r>
            <a:r>
              <a:rPr lang="en-US" sz="2000" dirty="0">
                <a:latin typeface="Arial"/>
                <a:cs typeface="Arial"/>
              </a:rPr>
              <a:t>meaning for </a:t>
            </a:r>
            <a:r>
              <a:rPr lang="en-US" sz="2000" dirty="0" smtClean="0">
                <a:latin typeface="Arial"/>
                <a:cs typeface="Arial"/>
              </a:rPr>
              <a:t>today’s disciples</a:t>
            </a:r>
            <a:r>
              <a:rPr lang="en-US" sz="2000" dirty="0">
                <a:latin typeface="Arial"/>
                <a:cs typeface="Arial"/>
              </a:rPr>
              <a:t>.</a:t>
            </a:r>
          </a:p>
          <a:p>
            <a:pPr lvl="0"/>
            <a:r>
              <a:rPr lang="en-US" sz="2000" dirty="0">
                <a:latin typeface="Arial"/>
                <a:cs typeface="Arial"/>
              </a:rPr>
              <a:t>In John’s Resurrection story, </a:t>
            </a:r>
            <a:r>
              <a:rPr lang="en-US" sz="2000" dirty="0" smtClean="0">
                <a:latin typeface="Arial"/>
                <a:cs typeface="Arial"/>
              </a:rPr>
              <a:t>the Beloved Disciple </a:t>
            </a:r>
            <a:r>
              <a:rPr lang="en-US" sz="2000" dirty="0">
                <a:latin typeface="Arial"/>
                <a:cs typeface="Arial"/>
              </a:rPr>
              <a:t>is the first to </a:t>
            </a:r>
            <a:r>
              <a:rPr lang="en-US" sz="2000" dirty="0" smtClean="0">
                <a:latin typeface="Arial"/>
                <a:cs typeface="Arial"/>
              </a:rPr>
              <a:t>believe </a:t>
            </a:r>
            <a:r>
              <a:rPr lang="en-US" sz="2000" dirty="0">
                <a:latin typeface="Arial"/>
                <a:cs typeface="Arial"/>
              </a:rPr>
              <a:t>the Good News that Jesus is risen.</a:t>
            </a:r>
          </a:p>
          <a:p>
            <a:endParaRPr lang="en-US" sz="2000" dirty="0"/>
          </a:p>
        </p:txBody>
      </p:sp>
      <p:pic>
        <p:nvPicPr>
          <p:cNvPr id="5" name="Picture 4" descr="S11-shutterstock_8134128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0159"/>
            <a:ext cx="3921532" cy="26143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744" y="4243529"/>
            <a:ext cx="24781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©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Mordechai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Meiri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/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www.shutterstock.com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22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700" b="1" dirty="0" smtClean="0">
                <a:solidFill>
                  <a:srgbClr val="C30027"/>
                </a:solidFill>
                <a:latin typeface="Arial"/>
                <a:cs typeface="Arial"/>
              </a:rPr>
              <a:t>“Get </a:t>
            </a:r>
            <a:r>
              <a:rPr lang="en-US" sz="4700" b="1" dirty="0" smtClean="0">
                <a:solidFill>
                  <a:srgbClr val="C30027"/>
                </a:solidFill>
                <a:latin typeface="Arial"/>
                <a:cs typeface="Arial"/>
              </a:rPr>
              <a:t>on Your </a:t>
            </a:r>
            <a:r>
              <a:rPr lang="en-US" sz="4700" b="1" dirty="0" smtClean="0">
                <a:solidFill>
                  <a:srgbClr val="C30027"/>
                </a:solidFill>
                <a:latin typeface="Arial"/>
                <a:cs typeface="Arial"/>
              </a:rPr>
              <a:t>Feet”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(John 13:1–15, 20:1–10) </a:t>
            </a:r>
            <a:r>
              <a:rPr lang="en-US" sz="3100" b="1" dirty="0">
                <a:latin typeface="Arial"/>
                <a:cs typeface="Arial"/>
              </a:rPr>
              <a:t/>
            </a:r>
            <a:br>
              <a:rPr lang="en-US" sz="3100" b="1" dirty="0">
                <a:latin typeface="Arial"/>
                <a:cs typeface="Arial"/>
              </a:rPr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320" y="1363430"/>
            <a:ext cx="8229600" cy="4657162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Arial"/>
                <a:cs typeface="Arial"/>
              </a:rPr>
              <a:t>John’s use of an unnamed character suggests that those who seek to love Jesus, including us, can be quick to realize the Good News.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C30027"/>
                </a:solidFill>
                <a:latin typeface="Arial"/>
                <a:cs typeface="Arial"/>
              </a:rPr>
              <a:t>Discussion Questions</a:t>
            </a:r>
          </a:p>
          <a:p>
            <a:pPr lvl="0"/>
            <a:r>
              <a:rPr lang="en-US" dirty="0" smtClean="0">
                <a:latin typeface="Arial"/>
                <a:cs typeface="Arial"/>
              </a:rPr>
              <a:t>Have </a:t>
            </a:r>
            <a:r>
              <a:rPr lang="en-US" dirty="0">
                <a:latin typeface="Arial"/>
                <a:cs typeface="Arial"/>
              </a:rPr>
              <a:t>you ever had </a:t>
            </a:r>
            <a:r>
              <a:rPr lang="en-US" dirty="0" smtClean="0">
                <a:latin typeface="Arial"/>
                <a:cs typeface="Arial"/>
              </a:rPr>
              <a:t>your</a:t>
            </a:r>
          </a:p>
          <a:p>
            <a:pPr marL="0" lvl="0" indent="0">
              <a:buNone/>
              <a:tabLst>
                <a:tab pos="341313" algn="l"/>
              </a:tabLst>
            </a:pPr>
            <a:r>
              <a:rPr lang="en-US" dirty="0" smtClean="0">
                <a:latin typeface="Arial"/>
                <a:cs typeface="Arial"/>
              </a:rPr>
              <a:t> 	feet </a:t>
            </a:r>
            <a:r>
              <a:rPr lang="en-US" dirty="0">
                <a:latin typeface="Arial"/>
                <a:cs typeface="Arial"/>
              </a:rPr>
              <a:t>washed at Mass </a:t>
            </a:r>
            <a:r>
              <a:rPr lang="en-US" dirty="0" smtClean="0">
                <a:latin typeface="Arial"/>
                <a:cs typeface="Arial"/>
              </a:rPr>
              <a:t>on</a:t>
            </a:r>
          </a:p>
          <a:p>
            <a:pPr marL="0" lvl="0" indent="0">
              <a:buNone/>
              <a:tabLst>
                <a:tab pos="341313" algn="l"/>
              </a:tabLst>
            </a:pPr>
            <a:r>
              <a:rPr lang="en-US" dirty="0" smtClean="0">
                <a:latin typeface="Arial"/>
                <a:cs typeface="Arial"/>
              </a:rPr>
              <a:t> 	Holy </a:t>
            </a:r>
            <a:r>
              <a:rPr lang="en-US" dirty="0">
                <a:latin typeface="Arial"/>
                <a:cs typeface="Arial"/>
              </a:rPr>
              <a:t>Thursday or </a:t>
            </a:r>
            <a:r>
              <a:rPr lang="en-US" dirty="0" smtClean="0">
                <a:latin typeface="Arial"/>
                <a:cs typeface="Arial"/>
              </a:rPr>
              <a:t>watched</a:t>
            </a:r>
          </a:p>
          <a:p>
            <a:pPr marL="0" lvl="0" indent="0">
              <a:buNone/>
              <a:tabLst>
                <a:tab pos="341313" algn="l"/>
              </a:tabLst>
            </a:pPr>
            <a:r>
              <a:rPr lang="en-US" dirty="0" smtClean="0">
                <a:latin typeface="Arial"/>
                <a:cs typeface="Arial"/>
              </a:rPr>
              <a:t> 	this </a:t>
            </a:r>
            <a:r>
              <a:rPr lang="en-US" dirty="0">
                <a:latin typeface="Arial"/>
                <a:cs typeface="Arial"/>
              </a:rPr>
              <a:t>ritual? What was </a:t>
            </a:r>
            <a:r>
              <a:rPr lang="en-US" dirty="0" smtClean="0">
                <a:latin typeface="Arial"/>
                <a:cs typeface="Arial"/>
              </a:rPr>
              <a:t>that</a:t>
            </a:r>
          </a:p>
          <a:p>
            <a:pPr marL="0" lvl="0" indent="0">
              <a:buNone/>
              <a:tabLst>
                <a:tab pos="341313" algn="l"/>
              </a:tabLst>
            </a:pPr>
            <a:r>
              <a:rPr lang="en-US" dirty="0" smtClean="0">
                <a:latin typeface="Arial"/>
                <a:cs typeface="Arial"/>
              </a:rPr>
              <a:t> 	like</a:t>
            </a:r>
            <a:r>
              <a:rPr lang="en-US" dirty="0">
                <a:latin typeface="Arial"/>
                <a:cs typeface="Arial"/>
              </a:rPr>
              <a:t>?</a:t>
            </a:r>
          </a:p>
          <a:p>
            <a:pPr lvl="0"/>
            <a:r>
              <a:rPr lang="en-US" dirty="0" smtClean="0">
                <a:latin typeface="Arial"/>
                <a:cs typeface="Arial"/>
              </a:rPr>
              <a:t>What </a:t>
            </a:r>
            <a:r>
              <a:rPr lang="en-US" dirty="0">
                <a:latin typeface="Arial"/>
                <a:cs typeface="Arial"/>
              </a:rPr>
              <a:t>are some types </a:t>
            </a:r>
            <a:r>
              <a:rPr lang="en-US" dirty="0" smtClean="0">
                <a:latin typeface="Arial"/>
                <a:cs typeface="Arial"/>
              </a:rPr>
              <a:t>of</a:t>
            </a:r>
          </a:p>
          <a:p>
            <a:pPr marL="0" lvl="0" indent="0">
              <a:buNone/>
              <a:tabLst>
                <a:tab pos="341313" algn="l"/>
              </a:tabLst>
            </a:pPr>
            <a:r>
              <a:rPr lang="en-US" dirty="0" smtClean="0">
                <a:latin typeface="Arial"/>
                <a:cs typeface="Arial"/>
              </a:rPr>
              <a:t> 	service </a:t>
            </a:r>
            <a:r>
              <a:rPr lang="en-US" dirty="0">
                <a:latin typeface="Arial"/>
                <a:cs typeface="Arial"/>
              </a:rPr>
              <a:t>work that you </a:t>
            </a:r>
            <a:r>
              <a:rPr lang="en-US" dirty="0" smtClean="0">
                <a:latin typeface="Arial"/>
                <a:cs typeface="Arial"/>
              </a:rPr>
              <a:t>have</a:t>
            </a:r>
          </a:p>
          <a:p>
            <a:pPr marL="0" lvl="0" indent="0">
              <a:buNone/>
              <a:tabLst>
                <a:tab pos="341313" algn="l"/>
              </a:tabLst>
            </a:pPr>
            <a:r>
              <a:rPr lang="en-US" dirty="0" smtClean="0">
                <a:latin typeface="Arial"/>
                <a:cs typeface="Arial"/>
              </a:rPr>
              <a:t> 	done</a:t>
            </a:r>
            <a:r>
              <a:rPr lang="en-US" dirty="0">
                <a:latin typeface="Arial"/>
                <a:cs typeface="Arial"/>
              </a:rPr>
              <a:t>, or of which you are </a:t>
            </a:r>
            <a:r>
              <a:rPr lang="en-US" dirty="0" smtClean="0">
                <a:latin typeface="Arial"/>
                <a:cs typeface="Arial"/>
              </a:rPr>
              <a:t>aware,</a:t>
            </a:r>
          </a:p>
          <a:p>
            <a:pPr marL="0" lvl="0" indent="0">
              <a:buNone/>
              <a:tabLst>
                <a:tab pos="341313" algn="l"/>
              </a:tabLst>
            </a:pPr>
            <a:r>
              <a:rPr lang="en-US" dirty="0" smtClean="0">
                <a:latin typeface="Arial"/>
                <a:cs typeface="Arial"/>
              </a:rPr>
              <a:t>	 </a:t>
            </a:r>
            <a:r>
              <a:rPr lang="en-US" dirty="0">
                <a:latin typeface="Arial"/>
                <a:cs typeface="Arial"/>
              </a:rPr>
              <a:t>that can be dirty and messy?  </a:t>
            </a:r>
          </a:p>
        </p:txBody>
      </p:sp>
      <p:pic>
        <p:nvPicPr>
          <p:cNvPr id="5" name="Picture 4" descr="S12-16040172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632" y="2237930"/>
            <a:ext cx="4296112" cy="2859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5365" y="5074123"/>
            <a:ext cx="20909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©R. Gino Santa Maria/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www.shutterstock.com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7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3314" y="619496"/>
            <a:ext cx="7513867" cy="1197594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sz="6600" b="1" dirty="0" smtClean="0">
                <a:solidFill>
                  <a:srgbClr val="314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Testament</a:t>
            </a:r>
            <a:r>
              <a:rPr lang="en-US" sz="6600" b="1" dirty="0" smtClean="0">
                <a:solidFill>
                  <a:srgbClr val="314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5506" y="1386838"/>
            <a:ext cx="4865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80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endParaRPr lang="en-US" sz="8000" b="1" dirty="0">
              <a:solidFill>
                <a:srgbClr val="C3002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8051" y="3935752"/>
            <a:ext cx="734292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B</a:t>
            </a:r>
          </a:p>
          <a:p>
            <a:pPr algn="ctr"/>
            <a:r>
              <a:rPr lang="en-US" sz="2800" dirty="0" smtClean="0">
                <a:solidFill>
                  <a:srgbClr val="008000"/>
                </a:solidFill>
                <a:latin typeface="Arial"/>
                <a:cs typeface="Arial"/>
              </a:rPr>
              <a:t>The Bible: The Gospel of John</a:t>
            </a:r>
          </a:p>
          <a:p>
            <a:pPr algn="ctr"/>
            <a:r>
              <a:rPr lang="en-US" sz="3600" dirty="0" smtClean="0">
                <a:solidFill>
                  <a:srgbClr val="008000"/>
                </a:solidFill>
                <a:latin typeface="Arial"/>
                <a:cs typeface="Arial"/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099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b="1" dirty="0">
                <a:latin typeface="Arial"/>
                <a:cs typeface="Arial"/>
              </a:rPr>
              <a:t>Chapter </a:t>
            </a:r>
            <a:r>
              <a:rPr lang="en-US" sz="3800" b="1" dirty="0" smtClean="0">
                <a:latin typeface="Arial"/>
                <a:cs typeface="Arial"/>
              </a:rPr>
              <a:t>Summary</a:t>
            </a:r>
            <a:r>
              <a:rPr lang="en-US" sz="4200" b="1" dirty="0" smtClean="0">
                <a:latin typeface="Arial"/>
                <a:cs typeface="Arial"/>
              </a:rPr>
              <a:t/>
            </a:r>
            <a:br>
              <a:rPr lang="en-US" sz="4200" b="1" dirty="0" smtClean="0">
                <a:latin typeface="Arial"/>
                <a:cs typeface="Arial"/>
              </a:rPr>
            </a:br>
            <a:r>
              <a:rPr lang="en-US" sz="2800" b="1" dirty="0" smtClean="0">
                <a:latin typeface="Arial"/>
                <a:cs typeface="Arial"/>
              </a:rPr>
              <a:t>The Bible: The Gospel of John</a:t>
            </a:r>
            <a:r>
              <a:rPr lang="en-US" sz="2800" b="1" dirty="0">
                <a:latin typeface="Arial"/>
                <a:cs typeface="Arial"/>
              </a:rPr>
              <a:t/>
            </a:r>
            <a:br>
              <a:rPr lang="en-US" sz="2800" b="1" dirty="0">
                <a:latin typeface="Arial"/>
                <a:cs typeface="Arial"/>
              </a:rPr>
            </a:br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3253"/>
            <a:ext cx="8229600" cy="385739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This chapter will </a:t>
            </a:r>
            <a:r>
              <a:rPr lang="en-US" sz="2400" dirty="0">
                <a:latin typeface="Arial"/>
                <a:cs typeface="Arial"/>
              </a:rPr>
              <a:t>explore the unique Gospel of John. 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It will also explore the </a:t>
            </a:r>
            <a:r>
              <a:rPr lang="en-US" sz="2400" dirty="0">
                <a:latin typeface="Arial"/>
                <a:cs typeface="Arial"/>
              </a:rPr>
              <a:t>Gospel’s passion to show the Risen Christ to people needing to see him. 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You will experience Jesus </a:t>
            </a:r>
            <a:r>
              <a:rPr lang="en-US" sz="2400" dirty="0">
                <a:latin typeface="Arial"/>
                <a:cs typeface="Arial"/>
              </a:rPr>
              <a:t>in many relationships and encounters, including those with the woman at the well, Nicodemus, his </a:t>
            </a:r>
            <a:r>
              <a:rPr lang="en-US" sz="2400" dirty="0" smtClean="0">
                <a:latin typeface="Arial"/>
                <a:cs typeface="Arial"/>
              </a:rPr>
              <a:t>Beloved Disciple</a:t>
            </a:r>
            <a:r>
              <a:rPr lang="en-US" sz="2400" dirty="0">
                <a:latin typeface="Arial"/>
                <a:cs typeface="Arial"/>
              </a:rPr>
              <a:t>, and his mother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  <a:p>
            <a:r>
              <a:rPr lang="en-US" sz="2400" dirty="0" smtClean="0">
                <a:latin typeface="Arial"/>
                <a:cs typeface="Arial"/>
              </a:rPr>
              <a:t>Through </a:t>
            </a:r>
            <a:r>
              <a:rPr lang="en-US" sz="2400" dirty="0">
                <a:latin typeface="Arial"/>
                <a:cs typeface="Arial"/>
              </a:rPr>
              <a:t>symbolic </a:t>
            </a:r>
            <a:r>
              <a:rPr lang="en-US" sz="2400" dirty="0" smtClean="0">
                <a:latin typeface="Arial"/>
                <a:cs typeface="Arial"/>
              </a:rPr>
              <a:t>language, </a:t>
            </a:r>
            <a:r>
              <a:rPr lang="en-US" sz="2400" dirty="0">
                <a:latin typeface="Arial"/>
                <a:cs typeface="Arial"/>
              </a:rPr>
              <a:t>the Gospel of John portrays Jesus as he reveals ways to understand God’s Kingdom and God’s great love for us</a:t>
            </a:r>
            <a:r>
              <a:rPr lang="en-US" sz="2400" dirty="0" smtClean="0"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7004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700" b="1" dirty="0" smtClean="0">
                <a:solidFill>
                  <a:srgbClr val="C30027"/>
                </a:solidFill>
                <a:latin typeface="Arial"/>
                <a:cs typeface="Arial"/>
              </a:rPr>
              <a:t>“New Beginnings” </a:t>
            </a:r>
            <a:r>
              <a:rPr lang="en-US" b="1" dirty="0" smtClean="0">
                <a:latin typeface="Arial"/>
                <a:cs typeface="Arial"/>
              </a:rPr>
              <a:t/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John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1:1–14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3:1–16) 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581" y="1755313"/>
            <a:ext cx="494081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Arial"/>
                <a:cs typeface="Arial"/>
              </a:rPr>
              <a:t>John’s </a:t>
            </a:r>
            <a:r>
              <a:rPr lang="en-US" sz="2200" dirty="0">
                <a:latin typeface="Arial"/>
                <a:cs typeface="Arial"/>
              </a:rPr>
              <a:t>Gospel helps its </a:t>
            </a:r>
            <a:r>
              <a:rPr lang="en-US" sz="2200" dirty="0" smtClean="0">
                <a:latin typeface="Arial"/>
                <a:cs typeface="Arial"/>
              </a:rPr>
              <a:t>readers </a:t>
            </a:r>
            <a:r>
              <a:rPr lang="en-US" sz="2200" dirty="0">
                <a:latin typeface="Arial"/>
                <a:cs typeface="Arial"/>
              </a:rPr>
              <a:t>see that the Risen </a:t>
            </a:r>
            <a:r>
              <a:rPr lang="en-US" sz="2200" dirty="0" smtClean="0">
                <a:latin typeface="Arial"/>
                <a:cs typeface="Arial"/>
              </a:rPr>
              <a:t>Christ </a:t>
            </a:r>
            <a:r>
              <a:rPr lang="en-US" sz="2200" dirty="0">
                <a:latin typeface="Arial"/>
                <a:cs typeface="Arial"/>
              </a:rPr>
              <a:t>is present in their </a:t>
            </a:r>
            <a:r>
              <a:rPr lang="en-US" sz="2200" dirty="0" smtClean="0">
                <a:latin typeface="Arial"/>
                <a:cs typeface="Arial"/>
              </a:rPr>
              <a:t>lives. Its </a:t>
            </a:r>
            <a:r>
              <a:rPr lang="en-US" sz="2200" dirty="0">
                <a:latin typeface="Arial"/>
                <a:cs typeface="Arial"/>
              </a:rPr>
              <a:t>use of symbolic </a:t>
            </a:r>
            <a:r>
              <a:rPr lang="en-US" sz="2200" dirty="0" smtClean="0">
                <a:latin typeface="Arial"/>
                <a:cs typeface="Arial"/>
              </a:rPr>
              <a:t>language leads </a:t>
            </a:r>
            <a:r>
              <a:rPr lang="en-US" sz="2200" dirty="0">
                <a:latin typeface="Arial"/>
                <a:cs typeface="Arial"/>
              </a:rPr>
              <a:t>us to </a:t>
            </a:r>
            <a:r>
              <a:rPr lang="en-US" sz="2200" dirty="0" smtClean="0">
                <a:latin typeface="Arial"/>
                <a:cs typeface="Arial"/>
              </a:rPr>
              <a:t>deeper understanding </a:t>
            </a:r>
            <a:r>
              <a:rPr lang="en-US" sz="2200" dirty="0">
                <a:latin typeface="Arial"/>
                <a:cs typeface="Arial"/>
              </a:rPr>
              <a:t>of God’s love</a:t>
            </a:r>
            <a:r>
              <a:rPr lang="en-US" sz="22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n-US" sz="2200" dirty="0" smtClean="0">
                <a:latin typeface="Arial"/>
                <a:cs typeface="Arial"/>
              </a:rPr>
              <a:t> </a:t>
            </a:r>
          </a:p>
          <a:p>
            <a:pPr lvl="0"/>
            <a:r>
              <a:rPr lang="en-US" sz="2200" dirty="0">
                <a:latin typeface="Arial"/>
                <a:cs typeface="Arial"/>
              </a:rPr>
              <a:t>John’s Gospel offers signs </a:t>
            </a:r>
            <a:r>
              <a:rPr lang="en-US" sz="2200" dirty="0" smtClean="0">
                <a:latin typeface="Arial"/>
                <a:cs typeface="Arial"/>
              </a:rPr>
              <a:t>of</a:t>
            </a:r>
          </a:p>
          <a:p>
            <a:pPr marL="0" lvl="0" indent="0">
              <a:buNone/>
              <a:tabLst>
                <a:tab pos="341313" algn="l"/>
              </a:tabLst>
            </a:pPr>
            <a:r>
              <a:rPr lang="en-US" sz="2200" dirty="0" smtClean="0">
                <a:latin typeface="Arial"/>
                <a:cs typeface="Arial"/>
              </a:rPr>
              <a:t> 	hope </a:t>
            </a:r>
            <a:r>
              <a:rPr lang="en-US" sz="2200" dirty="0">
                <a:latin typeface="Arial"/>
                <a:cs typeface="Arial"/>
              </a:rPr>
              <a:t>for people eager to see </a:t>
            </a:r>
            <a:r>
              <a:rPr lang="en-US" sz="2200" dirty="0" smtClean="0">
                <a:latin typeface="Arial"/>
                <a:cs typeface="Arial"/>
              </a:rPr>
              <a:t>the</a:t>
            </a:r>
          </a:p>
          <a:p>
            <a:pPr marL="0" lvl="0" indent="0">
              <a:buNone/>
              <a:tabLst>
                <a:tab pos="341313" algn="l"/>
              </a:tabLst>
            </a:pPr>
            <a:r>
              <a:rPr lang="en-US" sz="2200" dirty="0" smtClean="0">
                <a:latin typeface="Arial"/>
                <a:cs typeface="Arial"/>
              </a:rPr>
              <a:t> 	Risen </a:t>
            </a:r>
            <a:r>
              <a:rPr lang="en-US" sz="2200" dirty="0">
                <a:latin typeface="Arial"/>
                <a:cs typeface="Arial"/>
              </a:rPr>
              <a:t>Christ</a:t>
            </a:r>
            <a:r>
              <a:rPr lang="en-US" sz="2200" dirty="0" smtClean="0">
                <a:latin typeface="Arial"/>
                <a:cs typeface="Arial"/>
              </a:rPr>
              <a:t>.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3232" y="4527638"/>
            <a:ext cx="1749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 Bernie Meyers/www.istockphoto.com</a:t>
            </a:r>
          </a:p>
        </p:txBody>
      </p:sp>
      <p:pic>
        <p:nvPicPr>
          <p:cNvPr id="4" name="Picture 3" descr="S4-iStock_000035592808_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0179"/>
            <a:ext cx="3299391" cy="233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4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68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700" b="1" dirty="0" smtClean="0">
                <a:solidFill>
                  <a:srgbClr val="C30027"/>
                </a:solidFill>
                <a:latin typeface="Arial"/>
                <a:cs typeface="Arial"/>
              </a:rPr>
              <a:t>“New Beginnings” </a:t>
            </a:r>
            <a:r>
              <a:rPr lang="en-US" b="1" dirty="0">
                <a:latin typeface="Arial"/>
                <a:cs typeface="Arial"/>
              </a:rPr>
              <a:t/>
            </a:r>
            <a:br>
              <a:rPr lang="en-US" b="1" dirty="0">
                <a:latin typeface="Arial"/>
                <a:cs typeface="Arial"/>
              </a:rPr>
            </a:b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(John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1:1–14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3:1–16) 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9256" y="1934660"/>
            <a:ext cx="4979539" cy="3300677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>
                <a:latin typeface="Arial"/>
                <a:cs typeface="Arial"/>
              </a:rPr>
              <a:t>John’s use of </a:t>
            </a:r>
            <a:r>
              <a:rPr lang="en-US" sz="2400" dirty="0" smtClean="0">
                <a:latin typeface="Arial"/>
                <a:cs typeface="Arial"/>
              </a:rPr>
              <a:t>symbolic language </a:t>
            </a:r>
            <a:r>
              <a:rPr lang="en-US" sz="2400" dirty="0">
                <a:latin typeface="Arial"/>
                <a:cs typeface="Arial"/>
              </a:rPr>
              <a:t>connects us </a:t>
            </a:r>
            <a:r>
              <a:rPr lang="en-US" sz="2400" dirty="0" smtClean="0">
                <a:latin typeface="Arial"/>
                <a:cs typeface="Arial"/>
              </a:rPr>
              <a:t>to deeper realities. For example, Jesus </a:t>
            </a:r>
            <a:r>
              <a:rPr lang="en-US" sz="2400" dirty="0">
                <a:latin typeface="Arial"/>
                <a:cs typeface="Arial"/>
              </a:rPr>
              <a:t>is the Word of God, </a:t>
            </a:r>
            <a:r>
              <a:rPr lang="en-US" sz="2400" dirty="0" smtClean="0">
                <a:latin typeface="Arial"/>
                <a:cs typeface="Arial"/>
              </a:rPr>
              <a:t>making </a:t>
            </a:r>
            <a:r>
              <a:rPr lang="en-US" sz="2400" dirty="0">
                <a:latin typeface="Arial"/>
                <a:cs typeface="Arial"/>
              </a:rPr>
              <a:t>him </a:t>
            </a:r>
            <a:r>
              <a:rPr lang="en-US" sz="2400" dirty="0" smtClean="0">
                <a:latin typeface="Arial"/>
                <a:cs typeface="Arial"/>
              </a:rPr>
              <a:t>the source </a:t>
            </a:r>
            <a:r>
              <a:rPr lang="en-US" sz="2400" dirty="0">
                <a:latin typeface="Arial"/>
                <a:cs typeface="Arial"/>
              </a:rPr>
              <a:t>of </a:t>
            </a:r>
            <a:r>
              <a:rPr lang="en-US" sz="2400" dirty="0" smtClean="0">
                <a:latin typeface="Arial"/>
                <a:cs typeface="Arial"/>
              </a:rPr>
              <a:t>life and </a:t>
            </a:r>
            <a:r>
              <a:rPr lang="en-US" sz="2400" dirty="0">
                <a:latin typeface="Arial"/>
                <a:cs typeface="Arial"/>
              </a:rPr>
              <a:t>creation.</a:t>
            </a:r>
          </a:p>
          <a:p>
            <a:pPr lvl="0"/>
            <a:r>
              <a:rPr lang="en-US" sz="2400" dirty="0">
                <a:latin typeface="Arial"/>
                <a:cs typeface="Arial"/>
              </a:rPr>
              <a:t>John shows us that </a:t>
            </a:r>
            <a:r>
              <a:rPr lang="en-US" sz="2400" dirty="0" smtClean="0">
                <a:latin typeface="Arial"/>
                <a:cs typeface="Arial"/>
              </a:rPr>
              <a:t>Jesus existed </a:t>
            </a:r>
            <a:r>
              <a:rPr lang="en-US" sz="2400" dirty="0">
                <a:latin typeface="Arial"/>
                <a:cs typeface="Arial"/>
              </a:rPr>
              <a:t>before creation, </a:t>
            </a:r>
            <a:r>
              <a:rPr lang="en-US" sz="2400" dirty="0" smtClean="0">
                <a:latin typeface="Arial"/>
                <a:cs typeface="Arial"/>
              </a:rPr>
              <a:t>is present </a:t>
            </a:r>
            <a:r>
              <a:rPr lang="en-US" sz="2400" dirty="0">
                <a:latin typeface="Arial"/>
                <a:cs typeface="Arial"/>
              </a:rPr>
              <a:t>among us today, </a:t>
            </a:r>
            <a:r>
              <a:rPr lang="en-US" sz="2400" dirty="0" smtClean="0">
                <a:latin typeface="Arial"/>
                <a:cs typeface="Arial"/>
              </a:rPr>
              <a:t>and is eternal</a:t>
            </a:r>
            <a:r>
              <a:rPr lang="en-US" sz="2400" dirty="0">
                <a:latin typeface="Arial"/>
                <a:cs typeface="Arial"/>
              </a:rPr>
              <a:t>. He is timeless</a:t>
            </a:r>
            <a:r>
              <a:rPr lang="en-US" sz="2400" dirty="0" smtClean="0"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09495"/>
            <a:ext cx="15824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 RapidEye/www.istockphoto.com</a:t>
            </a:r>
          </a:p>
        </p:txBody>
      </p:sp>
      <p:pic>
        <p:nvPicPr>
          <p:cNvPr id="6" name="Picture 5" descr="S5-iStock_000003805282_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278"/>
            <a:ext cx="3195942" cy="338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7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3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700" b="1" dirty="0" smtClean="0">
                <a:solidFill>
                  <a:srgbClr val="C30027"/>
                </a:solidFill>
                <a:latin typeface="Arial"/>
                <a:cs typeface="Arial"/>
              </a:rPr>
              <a:t>“New Beginnings” </a:t>
            </a:r>
            <a:r>
              <a:rPr lang="en-US" b="1" dirty="0">
                <a:latin typeface="Arial"/>
                <a:cs typeface="Arial"/>
              </a:rPr>
              <a:t/>
            </a:r>
            <a:br>
              <a:rPr lang="en-US" b="1" dirty="0">
                <a:latin typeface="Arial"/>
                <a:cs typeface="Arial"/>
              </a:rPr>
            </a:b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(John 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1:1–14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3:1–16) </a:t>
            </a:r>
            <a:endParaRPr lang="en-US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15" y="852189"/>
            <a:ext cx="8715175" cy="496946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800" dirty="0" smtClean="0">
                <a:solidFill>
                  <a:srgbClr val="C30027"/>
                </a:solidFill>
                <a:latin typeface="Arial"/>
                <a:cs typeface="Arial"/>
              </a:rPr>
              <a:t>Activity</a:t>
            </a:r>
          </a:p>
          <a:p>
            <a:pPr marL="0" indent="0">
              <a:buNone/>
            </a:pPr>
            <a:r>
              <a:rPr lang="en-US" sz="3800" dirty="0" smtClean="0">
                <a:latin typeface="Arial"/>
                <a:cs typeface="Arial"/>
              </a:rPr>
              <a:t>Read Genesis 1:1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3800" dirty="0" smtClean="0">
                <a:latin typeface="Arial"/>
                <a:cs typeface="Arial"/>
              </a:rPr>
              <a:t>10.</a:t>
            </a:r>
          </a:p>
          <a:p>
            <a:r>
              <a:rPr lang="en-US" sz="3800" dirty="0" smtClean="0">
                <a:latin typeface="Arial"/>
                <a:cs typeface="Arial"/>
              </a:rPr>
              <a:t>When does creation begin? </a:t>
            </a:r>
          </a:p>
          <a:p>
            <a:r>
              <a:rPr lang="en-US" sz="3800" dirty="0" smtClean="0">
                <a:latin typeface="Arial"/>
                <a:cs typeface="Arial"/>
              </a:rPr>
              <a:t>How </a:t>
            </a:r>
            <a:r>
              <a:rPr lang="en-US" sz="3800" dirty="0">
                <a:latin typeface="Arial"/>
                <a:cs typeface="Arial"/>
              </a:rPr>
              <a:t>does God create things </a:t>
            </a:r>
            <a:r>
              <a:rPr lang="en-US" sz="3800" dirty="0" smtClean="0">
                <a:latin typeface="Arial"/>
                <a:cs typeface="Arial"/>
              </a:rPr>
              <a:t>such</a:t>
            </a:r>
            <a:br>
              <a:rPr lang="en-US" sz="3800" dirty="0" smtClean="0">
                <a:latin typeface="Arial"/>
                <a:cs typeface="Arial"/>
              </a:rPr>
            </a:br>
            <a:r>
              <a:rPr lang="en-US" sz="3800" dirty="0" smtClean="0">
                <a:latin typeface="Arial"/>
                <a:cs typeface="Arial"/>
              </a:rPr>
              <a:t>as </a:t>
            </a:r>
            <a:r>
              <a:rPr lang="en-US" sz="3800" dirty="0">
                <a:latin typeface="Arial"/>
                <a:cs typeface="Arial"/>
              </a:rPr>
              <a:t>light, the sky, the earth, the </a:t>
            </a:r>
            <a:r>
              <a:rPr lang="en-US" sz="3800" dirty="0" smtClean="0">
                <a:latin typeface="Arial"/>
                <a:cs typeface="Arial"/>
              </a:rPr>
              <a:t>sea? </a:t>
            </a:r>
          </a:p>
          <a:p>
            <a:r>
              <a:rPr lang="en-US" sz="3800" dirty="0" smtClean="0">
                <a:latin typeface="Arial"/>
                <a:cs typeface="Arial"/>
              </a:rPr>
              <a:t>Does </a:t>
            </a:r>
            <a:r>
              <a:rPr lang="en-US" sz="3800" dirty="0">
                <a:latin typeface="Arial"/>
                <a:cs typeface="Arial"/>
              </a:rPr>
              <a:t>God exist before </a:t>
            </a:r>
            <a:r>
              <a:rPr lang="en-US" sz="3800" dirty="0" smtClean="0">
                <a:latin typeface="Arial"/>
                <a:cs typeface="Arial"/>
              </a:rPr>
              <a:t>creation</a:t>
            </a:r>
            <a:br>
              <a:rPr lang="en-US" sz="3800" dirty="0" smtClean="0">
                <a:latin typeface="Arial"/>
                <a:cs typeface="Arial"/>
              </a:rPr>
            </a:br>
            <a:r>
              <a:rPr lang="en-US" sz="3800" dirty="0" smtClean="0">
                <a:latin typeface="Arial"/>
                <a:cs typeface="Arial"/>
              </a:rPr>
              <a:t>begins</a:t>
            </a:r>
            <a:r>
              <a:rPr lang="en-US" sz="3800" dirty="0">
                <a:latin typeface="Arial"/>
                <a:cs typeface="Arial"/>
              </a:rPr>
              <a:t>? </a:t>
            </a:r>
          </a:p>
          <a:p>
            <a:pPr lvl="0"/>
            <a:r>
              <a:rPr lang="en-US" sz="3800" dirty="0">
                <a:latin typeface="Arial"/>
                <a:cs typeface="Arial"/>
              </a:rPr>
              <a:t>Does the Holy Spirit exist </a:t>
            </a:r>
            <a:r>
              <a:rPr lang="en-US" sz="3800" dirty="0" smtClean="0">
                <a:latin typeface="Arial"/>
                <a:cs typeface="Arial"/>
              </a:rPr>
              <a:t>before</a:t>
            </a:r>
            <a:br>
              <a:rPr lang="en-US" sz="3800" dirty="0" smtClean="0">
                <a:latin typeface="Arial"/>
                <a:cs typeface="Arial"/>
              </a:rPr>
            </a:br>
            <a:r>
              <a:rPr lang="en-US" sz="3800" dirty="0" smtClean="0">
                <a:latin typeface="Arial"/>
                <a:cs typeface="Arial"/>
              </a:rPr>
              <a:t>creation </a:t>
            </a:r>
            <a:r>
              <a:rPr lang="en-US" sz="3800" dirty="0">
                <a:latin typeface="Arial"/>
                <a:cs typeface="Arial"/>
              </a:rPr>
              <a:t>begins? </a:t>
            </a:r>
            <a:endParaRPr lang="en-US" sz="3800" dirty="0" smtClean="0">
              <a:latin typeface="Arial"/>
              <a:cs typeface="Arial"/>
            </a:endParaRPr>
          </a:p>
          <a:p>
            <a:pPr lvl="0"/>
            <a:r>
              <a:rPr lang="en-US" sz="3800" dirty="0" smtClean="0">
                <a:latin typeface="Arial"/>
                <a:cs typeface="Arial"/>
              </a:rPr>
              <a:t>Does </a:t>
            </a:r>
            <a:r>
              <a:rPr lang="en-US" sz="3800" dirty="0">
                <a:latin typeface="Arial"/>
                <a:cs typeface="Arial"/>
              </a:rPr>
              <a:t>Jesus exist before creation begins</a:t>
            </a:r>
            <a:r>
              <a:rPr lang="en-US" sz="3800" dirty="0" smtClean="0">
                <a:latin typeface="Arial"/>
                <a:cs typeface="Arial"/>
              </a:rPr>
              <a:t>?</a:t>
            </a:r>
            <a:br>
              <a:rPr lang="en-US" sz="3800" dirty="0" smtClean="0">
                <a:latin typeface="Arial"/>
                <a:cs typeface="Arial"/>
              </a:rPr>
            </a:br>
            <a:r>
              <a:rPr lang="en-US" sz="3800" dirty="0" smtClean="0">
                <a:latin typeface="Arial"/>
                <a:cs typeface="Arial"/>
              </a:rPr>
              <a:t>Where </a:t>
            </a:r>
            <a:r>
              <a:rPr lang="en-US" sz="3800" dirty="0">
                <a:latin typeface="Arial"/>
                <a:cs typeface="Arial"/>
              </a:rPr>
              <a:t>is he? </a:t>
            </a:r>
            <a:endParaRPr lang="en-US" sz="3800" dirty="0" smtClean="0"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3800" dirty="0" smtClean="0">
              <a:latin typeface="Arial"/>
              <a:cs typeface="Arial"/>
            </a:endParaRPr>
          </a:p>
          <a:p>
            <a:pPr marL="0" lvl="0" indent="0">
              <a:buNone/>
            </a:pPr>
            <a:r>
              <a:rPr lang="en-US" sz="3800" dirty="0" smtClean="0">
                <a:latin typeface="Arial"/>
                <a:cs typeface="Arial"/>
              </a:rPr>
              <a:t>Read John 1: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1–14.</a:t>
            </a:r>
            <a:r>
              <a:rPr lang="en-US" sz="3800" dirty="0" smtClean="0">
                <a:latin typeface="Arial"/>
                <a:cs typeface="Arial"/>
              </a:rPr>
              <a:t> </a:t>
            </a:r>
          </a:p>
          <a:p>
            <a:r>
              <a:rPr lang="en-US" sz="3800" dirty="0" smtClean="0">
                <a:latin typeface="Arial"/>
                <a:cs typeface="Arial"/>
              </a:rPr>
              <a:t>Who </a:t>
            </a:r>
            <a:r>
              <a:rPr lang="en-US" sz="3800" dirty="0">
                <a:latin typeface="Arial"/>
                <a:cs typeface="Arial"/>
              </a:rPr>
              <a:t>is the Word? </a:t>
            </a:r>
            <a:endParaRPr lang="en-US" sz="3800" dirty="0" smtClean="0">
              <a:latin typeface="Arial"/>
              <a:cs typeface="Arial"/>
            </a:endParaRPr>
          </a:p>
          <a:p>
            <a:r>
              <a:rPr lang="en-US" sz="3800" dirty="0" smtClean="0">
                <a:latin typeface="Arial"/>
                <a:cs typeface="Arial"/>
              </a:rPr>
              <a:t>If </a:t>
            </a:r>
            <a:r>
              <a:rPr lang="en-US" sz="3800" dirty="0">
                <a:latin typeface="Arial"/>
                <a:cs typeface="Arial"/>
              </a:rPr>
              <a:t>Jesus is the Word, was Jesus with God from the very beginning? </a:t>
            </a:r>
          </a:p>
          <a:p>
            <a:pPr lvl="0"/>
            <a:r>
              <a:rPr lang="en-US" sz="3800" dirty="0">
                <a:latin typeface="Arial"/>
                <a:cs typeface="Arial"/>
              </a:rPr>
              <a:t>What was the Word’s role in creation? </a:t>
            </a:r>
            <a:endParaRPr lang="en-US" sz="3800" dirty="0" smtClean="0">
              <a:latin typeface="Arial"/>
              <a:cs typeface="Arial"/>
            </a:endParaRPr>
          </a:p>
          <a:p>
            <a:pPr lvl="0"/>
            <a:r>
              <a:rPr lang="en-US" sz="3800" dirty="0" smtClean="0">
                <a:latin typeface="Arial"/>
                <a:cs typeface="Arial"/>
              </a:rPr>
              <a:t>Remembering </a:t>
            </a:r>
            <a:r>
              <a:rPr lang="en-US" sz="3800" dirty="0">
                <a:latin typeface="Arial"/>
                <a:cs typeface="Arial"/>
              </a:rPr>
              <a:t>back to Genesis, how did God create </a:t>
            </a:r>
            <a:r>
              <a:rPr lang="en-US" sz="3800" dirty="0" smtClean="0">
                <a:latin typeface="Arial"/>
                <a:cs typeface="Arial"/>
              </a:rPr>
              <a:t>things?</a:t>
            </a:r>
          </a:p>
          <a:p>
            <a:pPr lvl="0"/>
            <a:r>
              <a:rPr lang="en-US" sz="3800" dirty="0" smtClean="0">
                <a:latin typeface="Arial"/>
                <a:cs typeface="Arial"/>
              </a:rPr>
              <a:t>According </a:t>
            </a:r>
            <a:r>
              <a:rPr lang="en-US" sz="3800" dirty="0">
                <a:latin typeface="Arial"/>
                <a:cs typeface="Arial"/>
              </a:rPr>
              <a:t>to Genesis 1:9, does the Word, or light, still exist? </a:t>
            </a:r>
          </a:p>
          <a:p>
            <a:endParaRPr lang="en-US" dirty="0"/>
          </a:p>
        </p:txBody>
      </p:sp>
      <p:pic>
        <p:nvPicPr>
          <p:cNvPr id="5" name="Picture 4" descr="S6-shutterstock_15432012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711" y="1269964"/>
            <a:ext cx="3815033" cy="21140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80341" y="3353014"/>
            <a:ext cx="14636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romrf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/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www.shutterstock.com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73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277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700" b="1" dirty="0" smtClean="0">
                <a:solidFill>
                  <a:srgbClr val="0A5598"/>
                </a:solidFill>
                <a:latin typeface="Arial"/>
                <a:cs typeface="Arial"/>
              </a:rPr>
              <a:t>“We </a:t>
            </a:r>
            <a:r>
              <a:rPr lang="en-US" sz="4700" b="1" dirty="0">
                <a:solidFill>
                  <a:srgbClr val="0A5598"/>
                </a:solidFill>
                <a:latin typeface="Arial"/>
                <a:cs typeface="Arial"/>
              </a:rPr>
              <a:t>Come to Know </a:t>
            </a:r>
            <a:r>
              <a:rPr lang="en-US" sz="4700" b="1" dirty="0" smtClean="0">
                <a:solidFill>
                  <a:srgbClr val="0A5598"/>
                </a:solidFill>
                <a:latin typeface="Arial"/>
                <a:cs typeface="Arial"/>
              </a:rPr>
              <a:t>Jesus” </a:t>
            </a:r>
            <a:r>
              <a:rPr lang="en-US" b="1" dirty="0" smtClean="0">
                <a:latin typeface="Arial"/>
                <a:cs typeface="Arial"/>
              </a:rPr>
              <a:t/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John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4:1–30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11:1–44)</a:t>
            </a:r>
            <a:r>
              <a:rPr lang="en-US" b="1" dirty="0">
                <a:latin typeface="Arial"/>
                <a:cs typeface="Arial"/>
              </a:rPr>
              <a:t/>
            </a:r>
            <a:br>
              <a:rPr lang="en-US" b="1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714" y="1612375"/>
            <a:ext cx="5266076" cy="3568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John’s </a:t>
            </a:r>
            <a:r>
              <a:rPr lang="en-US" sz="2400" dirty="0">
                <a:latin typeface="Arial"/>
                <a:cs typeface="Arial"/>
              </a:rPr>
              <a:t>Gospel </a:t>
            </a:r>
            <a:r>
              <a:rPr lang="en-US" sz="2400" dirty="0" smtClean="0">
                <a:latin typeface="Arial"/>
                <a:cs typeface="Arial"/>
              </a:rPr>
              <a:t>emphasizes how Jesus’ encounters and relationships </a:t>
            </a:r>
            <a:r>
              <a:rPr lang="en-US" sz="2400" dirty="0">
                <a:latin typeface="Arial"/>
                <a:cs typeface="Arial"/>
              </a:rPr>
              <a:t>with people </a:t>
            </a:r>
            <a:r>
              <a:rPr lang="en-US" sz="2400" dirty="0" smtClean="0">
                <a:latin typeface="Arial"/>
                <a:cs typeface="Arial"/>
              </a:rPr>
              <a:t>help them </a:t>
            </a:r>
            <a:r>
              <a:rPr lang="en-US" sz="2400" dirty="0">
                <a:latin typeface="Arial"/>
                <a:cs typeface="Arial"/>
              </a:rPr>
              <a:t>come to know him as </a:t>
            </a:r>
            <a:r>
              <a:rPr lang="en-US" sz="2400" dirty="0" smtClean="0">
                <a:latin typeface="Arial"/>
                <a:cs typeface="Arial"/>
              </a:rPr>
              <a:t>the Messiah </a:t>
            </a:r>
            <a:r>
              <a:rPr lang="en-US" sz="2400" dirty="0">
                <a:latin typeface="Arial"/>
                <a:cs typeface="Arial"/>
              </a:rPr>
              <a:t>and know eternal life. </a:t>
            </a:r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pPr lvl="0"/>
            <a:r>
              <a:rPr lang="en-US" sz="2400" dirty="0">
                <a:latin typeface="Arial"/>
                <a:cs typeface="Arial"/>
              </a:rPr>
              <a:t>Jesus’ encounters with </a:t>
            </a:r>
            <a:r>
              <a:rPr lang="en-US" sz="2400" dirty="0" smtClean="0">
                <a:latin typeface="Arial"/>
                <a:cs typeface="Arial"/>
              </a:rPr>
              <a:t>people </a:t>
            </a:r>
            <a:r>
              <a:rPr lang="en-US" sz="2400" dirty="0">
                <a:latin typeface="Arial"/>
                <a:cs typeface="Arial"/>
              </a:rPr>
              <a:t>in John’s </a:t>
            </a:r>
            <a:r>
              <a:rPr lang="en-US" sz="2400" dirty="0" smtClean="0">
                <a:latin typeface="Arial"/>
                <a:cs typeface="Arial"/>
              </a:rPr>
              <a:t>Gospel </a:t>
            </a:r>
            <a:r>
              <a:rPr lang="en-US" sz="2400" dirty="0">
                <a:latin typeface="Arial"/>
                <a:cs typeface="Arial"/>
              </a:rPr>
              <a:t>have </a:t>
            </a:r>
            <a:r>
              <a:rPr lang="en-US" sz="2400" dirty="0" smtClean="0">
                <a:latin typeface="Arial"/>
                <a:cs typeface="Arial"/>
              </a:rPr>
              <a:t>deep </a:t>
            </a:r>
            <a:r>
              <a:rPr lang="en-US" sz="2400" dirty="0">
                <a:latin typeface="Arial"/>
                <a:cs typeface="Arial"/>
              </a:rPr>
              <a:t>meaning and the power </a:t>
            </a:r>
            <a:r>
              <a:rPr lang="en-US" sz="2400" dirty="0" smtClean="0">
                <a:latin typeface="Arial"/>
                <a:cs typeface="Arial"/>
              </a:rPr>
              <a:t>to transform</a:t>
            </a:r>
            <a:r>
              <a:rPr lang="en-US" sz="2400" dirty="0">
                <a:latin typeface="Arial"/>
                <a:cs typeface="Arial"/>
              </a:rPr>
              <a:t>.</a:t>
            </a:r>
          </a:p>
          <a:p>
            <a:endParaRPr lang="en-US" sz="2400" dirty="0"/>
          </a:p>
        </p:txBody>
      </p:sp>
      <p:pic>
        <p:nvPicPr>
          <p:cNvPr id="5" name="Picture 4" descr="S7-shutterstock_720738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509"/>
            <a:ext cx="3291588" cy="3880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79" y="5096623"/>
            <a:ext cx="19515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©Anna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Yefimenko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/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www.shutterstock.com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44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6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700" b="1" dirty="0" smtClean="0">
                <a:solidFill>
                  <a:srgbClr val="0A5598"/>
                </a:solidFill>
                <a:latin typeface="Arial"/>
                <a:cs typeface="Arial"/>
              </a:rPr>
              <a:t>“We </a:t>
            </a:r>
            <a:r>
              <a:rPr lang="en-US" sz="4700" b="1" dirty="0" smtClean="0">
                <a:solidFill>
                  <a:srgbClr val="0A5598"/>
                </a:solidFill>
                <a:latin typeface="Arial"/>
                <a:cs typeface="Arial"/>
              </a:rPr>
              <a:t>Come to Know </a:t>
            </a:r>
            <a:r>
              <a:rPr lang="en-US" sz="4700" b="1" dirty="0" smtClean="0">
                <a:solidFill>
                  <a:srgbClr val="0A5598"/>
                </a:solidFill>
                <a:latin typeface="Arial"/>
                <a:cs typeface="Arial"/>
              </a:rPr>
              <a:t>Jesus” </a:t>
            </a:r>
            <a:r>
              <a:rPr lang="en-US" b="1" dirty="0" smtClean="0">
                <a:latin typeface="Arial"/>
                <a:cs typeface="Arial"/>
              </a:rPr>
              <a:t/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(John 4:1–30, 11:1–44)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478" y="1391993"/>
            <a:ext cx="4592039" cy="4525963"/>
          </a:xfrm>
        </p:spPr>
        <p:txBody>
          <a:bodyPr>
            <a:noAutofit/>
          </a:bodyPr>
          <a:lstStyle/>
          <a:p>
            <a:pPr lvl="0"/>
            <a:r>
              <a:rPr lang="en-US" sz="1900" dirty="0">
                <a:latin typeface="Arial"/>
                <a:cs typeface="Arial"/>
              </a:rPr>
              <a:t>Jesus offers living </a:t>
            </a:r>
            <a:r>
              <a:rPr lang="en-US" sz="1900" dirty="0" smtClean="0">
                <a:latin typeface="Arial"/>
                <a:cs typeface="Arial"/>
              </a:rPr>
              <a:t>water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—</a:t>
            </a:r>
            <a:r>
              <a:rPr lang="en-US" sz="1900" dirty="0" smtClean="0">
                <a:latin typeface="Arial"/>
                <a:cs typeface="Arial"/>
              </a:rPr>
              <a:t>the </a:t>
            </a:r>
            <a:r>
              <a:rPr lang="en-US" sz="1900" dirty="0">
                <a:latin typeface="Arial"/>
                <a:cs typeface="Arial"/>
              </a:rPr>
              <a:t>promise of eternal </a:t>
            </a:r>
            <a:r>
              <a:rPr lang="en-US" sz="1900" dirty="0" smtClean="0">
                <a:latin typeface="Arial"/>
                <a:cs typeface="Arial"/>
              </a:rPr>
              <a:t>life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—</a:t>
            </a:r>
            <a:r>
              <a:rPr lang="en-US" sz="1900" dirty="0" smtClean="0">
                <a:latin typeface="Arial"/>
                <a:cs typeface="Arial"/>
              </a:rPr>
              <a:t>to </a:t>
            </a:r>
            <a:r>
              <a:rPr lang="en-US" sz="1900" dirty="0">
                <a:latin typeface="Arial"/>
                <a:cs typeface="Arial"/>
              </a:rPr>
              <a:t>the woman at the well. </a:t>
            </a:r>
          </a:p>
          <a:p>
            <a:pPr lvl="0"/>
            <a:r>
              <a:rPr lang="en-US" sz="1900" dirty="0">
                <a:latin typeface="Arial"/>
                <a:cs typeface="Arial"/>
              </a:rPr>
              <a:t>Jesus is the source of </a:t>
            </a:r>
            <a:r>
              <a:rPr lang="en-US" sz="1900" dirty="0" smtClean="0">
                <a:latin typeface="Arial"/>
                <a:cs typeface="Arial"/>
              </a:rPr>
              <a:t>eternal life </a:t>
            </a:r>
            <a:r>
              <a:rPr lang="en-US" sz="1900" dirty="0">
                <a:latin typeface="Arial"/>
                <a:cs typeface="Arial"/>
              </a:rPr>
              <a:t>to all who believe in him</a:t>
            </a:r>
            <a:r>
              <a:rPr lang="en-US" sz="1900" dirty="0" smtClean="0">
                <a:latin typeface="Arial"/>
                <a:cs typeface="Arial"/>
              </a:rPr>
              <a:t>.</a:t>
            </a:r>
          </a:p>
          <a:p>
            <a:pPr marL="0" lvl="0" indent="0">
              <a:buNone/>
            </a:pPr>
            <a:endParaRPr lang="en-US" sz="1900" dirty="0" smtClean="0">
              <a:latin typeface="Arial"/>
              <a:cs typeface="Arial"/>
            </a:endParaRPr>
          </a:p>
          <a:p>
            <a:pPr marL="0" lvl="0" indent="0">
              <a:buNone/>
            </a:pPr>
            <a:r>
              <a:rPr lang="en-US" sz="1900" dirty="0" smtClean="0">
                <a:solidFill>
                  <a:srgbClr val="0A5598"/>
                </a:solidFill>
                <a:latin typeface="Arial"/>
                <a:cs typeface="Arial"/>
              </a:rPr>
              <a:t>Discussion Questions</a:t>
            </a:r>
          </a:p>
          <a:p>
            <a:r>
              <a:rPr lang="en-US" sz="1900" dirty="0" smtClean="0">
                <a:latin typeface="Arial"/>
                <a:cs typeface="Arial"/>
              </a:rPr>
              <a:t>Are you afraid or nervous about interacting with people who are different than you and your friends? </a:t>
            </a:r>
          </a:p>
          <a:p>
            <a:r>
              <a:rPr lang="en-US" sz="1900" dirty="0" smtClean="0">
                <a:latin typeface="Arial"/>
                <a:cs typeface="Arial"/>
              </a:rPr>
              <a:t>How can you make an effort to reach out to those who are different, like Jesus did? </a:t>
            </a:r>
            <a:endParaRPr lang="en-US" sz="1900" dirty="0">
              <a:latin typeface="Arial"/>
              <a:cs typeface="Arial"/>
            </a:endParaRPr>
          </a:p>
          <a:p>
            <a:endParaRPr lang="en-US" sz="1900" dirty="0"/>
          </a:p>
        </p:txBody>
      </p:sp>
      <p:pic>
        <p:nvPicPr>
          <p:cNvPr id="5" name="Picture 4" descr="S8-shutterstock_22638468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43" y="1193062"/>
            <a:ext cx="2835961" cy="4010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54409" y="5087596"/>
            <a:ext cx="13242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©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askib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/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www.shutterstock.com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06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038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700" b="1" dirty="0" smtClean="0">
                <a:solidFill>
                  <a:srgbClr val="178D34"/>
                </a:solidFill>
                <a:latin typeface="Arial"/>
                <a:cs typeface="Arial"/>
              </a:rPr>
              <a:t>“Meals </a:t>
            </a:r>
            <a:r>
              <a:rPr lang="en-US" sz="4700" b="1" dirty="0">
                <a:solidFill>
                  <a:srgbClr val="178D34"/>
                </a:solidFill>
                <a:latin typeface="Arial"/>
                <a:cs typeface="Arial"/>
              </a:rPr>
              <a:t>with a </a:t>
            </a:r>
            <a:r>
              <a:rPr lang="en-US" sz="4700" b="1" dirty="0" smtClean="0">
                <a:solidFill>
                  <a:srgbClr val="178D34"/>
                </a:solidFill>
                <a:latin typeface="Arial"/>
                <a:cs typeface="Arial"/>
              </a:rPr>
              <a:t>Message” </a:t>
            </a:r>
            <a:r>
              <a:rPr lang="en-US" b="1" dirty="0" smtClean="0">
                <a:solidFill>
                  <a:srgbClr val="008000"/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rgbClr val="008000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John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2:1–12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14:1–17) 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519" y="1600200"/>
            <a:ext cx="527648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In </a:t>
            </a:r>
            <a:r>
              <a:rPr lang="en-US" sz="2400" dirty="0">
                <a:latin typeface="Arial"/>
                <a:cs typeface="Arial"/>
              </a:rPr>
              <a:t>John’s Gospel, </a:t>
            </a:r>
            <a:r>
              <a:rPr lang="en-US" sz="2400" dirty="0" smtClean="0">
                <a:latin typeface="Arial"/>
                <a:cs typeface="Arial"/>
              </a:rPr>
              <a:t>there are </a:t>
            </a:r>
            <a:r>
              <a:rPr lang="en-US" sz="2400" dirty="0">
                <a:latin typeface="Arial"/>
                <a:cs typeface="Arial"/>
              </a:rPr>
              <a:t>two special </a:t>
            </a:r>
            <a:r>
              <a:rPr lang="en-US" sz="2400" dirty="0" smtClean="0">
                <a:latin typeface="Arial"/>
                <a:cs typeface="Arial"/>
              </a:rPr>
              <a:t>moments centered </a:t>
            </a:r>
            <a:r>
              <a:rPr lang="en-US" sz="2400" dirty="0">
                <a:latin typeface="Arial"/>
                <a:cs typeface="Arial"/>
              </a:rPr>
              <a:t>around meals </a:t>
            </a:r>
            <a:r>
              <a:rPr lang="en-US" sz="2400" dirty="0" smtClean="0">
                <a:latin typeface="Arial"/>
                <a:cs typeface="Arial"/>
              </a:rPr>
              <a:t>that teach </a:t>
            </a:r>
            <a:r>
              <a:rPr lang="en-US" sz="2400" dirty="0">
                <a:latin typeface="Arial"/>
                <a:cs typeface="Arial"/>
              </a:rPr>
              <a:t>us about Jesus </a:t>
            </a:r>
            <a:r>
              <a:rPr lang="en-US" sz="2400" dirty="0" smtClean="0">
                <a:latin typeface="Arial"/>
                <a:cs typeface="Arial"/>
              </a:rPr>
              <a:t>and his </a:t>
            </a:r>
            <a:r>
              <a:rPr lang="en-US" sz="2400" dirty="0">
                <a:latin typeface="Arial"/>
                <a:cs typeface="Arial"/>
              </a:rPr>
              <a:t>mission. </a:t>
            </a:r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pPr lvl="0"/>
            <a:r>
              <a:rPr lang="en-US" sz="2400" dirty="0">
                <a:latin typeface="Arial"/>
                <a:cs typeface="Arial"/>
              </a:rPr>
              <a:t>In John’s Gospel, </a:t>
            </a:r>
            <a:r>
              <a:rPr lang="en-US" sz="2400" dirty="0" smtClean="0">
                <a:latin typeface="Arial"/>
                <a:cs typeface="Arial"/>
              </a:rPr>
              <a:t>Jesus gives </a:t>
            </a:r>
            <a:r>
              <a:rPr lang="en-US" sz="2400" dirty="0">
                <a:latin typeface="Arial"/>
                <a:cs typeface="Arial"/>
              </a:rPr>
              <a:t>discourses to help </a:t>
            </a:r>
            <a:r>
              <a:rPr lang="en-US" sz="2400" dirty="0" smtClean="0">
                <a:latin typeface="Arial"/>
                <a:cs typeface="Arial"/>
              </a:rPr>
              <a:t>us understand </a:t>
            </a:r>
            <a:r>
              <a:rPr lang="en-US" sz="2400" dirty="0">
                <a:latin typeface="Arial"/>
                <a:cs typeface="Arial"/>
              </a:rPr>
              <a:t>what we need </a:t>
            </a:r>
            <a:r>
              <a:rPr lang="en-US" sz="2400" dirty="0" smtClean="0">
                <a:latin typeface="Arial"/>
                <a:cs typeface="Arial"/>
              </a:rPr>
              <a:t>to know </a:t>
            </a:r>
            <a:r>
              <a:rPr lang="en-US" sz="2400" dirty="0">
                <a:latin typeface="Arial"/>
                <a:cs typeface="Arial"/>
              </a:rPr>
              <a:t>about God’s </a:t>
            </a:r>
            <a:r>
              <a:rPr lang="en-US" sz="2400" dirty="0" smtClean="0">
                <a:latin typeface="Arial"/>
                <a:cs typeface="Arial"/>
              </a:rPr>
              <a:t>Kingdom. In </a:t>
            </a:r>
            <a:r>
              <a:rPr lang="en-US" sz="2400" dirty="0">
                <a:latin typeface="Arial"/>
                <a:cs typeface="Arial"/>
              </a:rPr>
              <a:t>other Gospels, Jesus </a:t>
            </a:r>
            <a:r>
              <a:rPr lang="en-US" sz="2400" dirty="0" smtClean="0">
                <a:latin typeface="Arial"/>
                <a:cs typeface="Arial"/>
              </a:rPr>
              <a:t>often taught </a:t>
            </a:r>
            <a:r>
              <a:rPr lang="en-US" sz="2400" dirty="0">
                <a:latin typeface="Arial"/>
                <a:cs typeface="Arial"/>
              </a:rPr>
              <a:t>in parables.</a:t>
            </a:r>
          </a:p>
          <a:p>
            <a:endParaRPr lang="en-US" sz="2400" dirty="0"/>
          </a:p>
        </p:txBody>
      </p:sp>
      <p:pic>
        <p:nvPicPr>
          <p:cNvPr id="5" name="Picture 4" descr="S9-shutterstock_11560239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20" y="2214693"/>
            <a:ext cx="3634768" cy="2192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10" y="4406993"/>
            <a:ext cx="17656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zzveillust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/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www.shutterstock.com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64695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Jeopard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$100 Question from H1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$100 Answer from H1&amp;quot;&quot;/&gt;&lt;property id=&quot;20307&quot; value=&quot;283&quot;/&gt;&lt;/object&gt;&lt;object type=&quot;3&quot; unique_id=&quot;10007&quot;&gt;&lt;property id=&quot;20148&quot; value=&quot;5&quot;/&gt;&lt;property id=&quot;20300&quot; value=&quot;Slide 4 - &amp;quot;$200 Question from H1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$200 Answer from H1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$300 Question from H1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$300 Answer from H1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$400 Question from H1&amp;quot;&quot;/&gt;&lt;property id=&quot;20307&quot; value=&quot;260&quot;/&gt;&lt;/object&gt;&lt;object type=&quot;3&quot; unique_id=&quot;10012&quot;&gt;&lt;property id=&quot;20148&quot; value=&quot;5&quot;/&gt;&lt;property id=&quot;20300&quot; value=&quot;Slide 9 - &amp;quot;$400 Answer from H1&amp;quot;&quot;/&gt;&lt;property id=&quot;20307&quot; value=&quot;286&quot;/&gt;&lt;/object&gt;&lt;object type=&quot;3&quot; unique_id=&quot;10013&quot;&gt;&lt;property id=&quot;20148&quot; value=&quot;5&quot;/&gt;&lt;property id=&quot;20300&quot; value=&quot;Slide 10 - &amp;quot;$500 Question from H1&amp;quot;&quot;/&gt;&lt;property id=&quot;20307&quot; value=&quot;261&quot;/&gt;&lt;/object&gt;&lt;object type=&quot;3&quot; unique_id=&quot;10014&quot;&gt;&lt;property id=&quot;20148&quot; value=&quot;5&quot;/&gt;&lt;property id=&quot;20300&quot; value=&quot;Slide 11 - &amp;quot;$500 Answer from H1&amp;quot;&quot;/&gt;&lt;property id=&quot;20307&quot; value=&quot;287&quot;/&gt;&lt;/object&gt;&lt;object type=&quot;3&quot; unique_id=&quot;10015&quot;&gt;&lt;property id=&quot;20148&quot; value=&quot;5&quot;/&gt;&lt;property id=&quot;20300&quot; value=&quot;Slide 12 - &amp;quot;$100 Question from H2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$100 Answer from H2&amp;quot;&quot;/&gt;&lt;property id=&quot;20307&quot; value=&quot;288&quot;/&gt;&lt;/object&gt;&lt;object type=&quot;3&quot; unique_id=&quot;10017&quot;&gt;&lt;property id=&quot;20148&quot; value=&quot;5&quot;/&gt;&lt;property id=&quot;20300&quot; value=&quot;Slide 14 - &amp;quot;$200 Question from H2&amp;quot;&quot;/&gt;&lt;property id=&quot;20307&quot; value=&quot;263&quot;/&gt;&lt;/object&gt;&lt;object type=&quot;3&quot; unique_id=&quot;10018&quot;&gt;&lt;property id=&quot;20148&quot; value=&quot;5&quot;/&gt;&lt;property id=&quot;20300&quot; value=&quot;Slide 15 - &amp;quot;$200 Answer from H2&amp;quot;&quot;/&gt;&lt;property id=&quot;20307&quot; value=&quot;289&quot;/&gt;&lt;/object&gt;&lt;object type=&quot;3&quot; unique_id=&quot;10019&quot;&gt;&lt;property id=&quot;20148&quot; value=&quot;5&quot;/&gt;&lt;property id=&quot;20300&quot; value=&quot;Slide 16 - &amp;quot;$300 Question from H2&amp;quot;&quot;/&gt;&lt;property id=&quot;20307&quot; value=&quot;264&quot;/&gt;&lt;/object&gt;&lt;object type=&quot;3&quot; unique_id=&quot;10020&quot;&gt;&lt;property id=&quot;20148&quot; value=&quot;5&quot;/&gt;&lt;property id=&quot;20300&quot; value=&quot;Slide 17 - &amp;quot;$300 Answer from H2&amp;quot;&quot;/&gt;&lt;property id=&quot;20307&quot; value=&quot;290&quot;/&gt;&lt;/object&gt;&lt;object type=&quot;3&quot; unique_id=&quot;10021&quot;&gt;&lt;property id=&quot;20148&quot; value=&quot;5&quot;/&gt;&lt;property id=&quot;20300&quot; value=&quot;Slide 18 - &amp;quot;$400 Question from H2&amp;quot;&quot;/&gt;&lt;property id=&quot;20307&quot; value=&quot;265&quot;/&gt;&lt;/object&gt;&lt;object type=&quot;3&quot; unique_id=&quot;10022&quot;&gt;&lt;property id=&quot;20148&quot; value=&quot;5&quot;/&gt;&lt;property id=&quot;20300&quot; value=&quot;Slide 19 - &amp;quot;$400 Answer from H2&amp;quot;&quot;/&gt;&lt;property id=&quot;20307&quot; value=&quot;291&quot;/&gt;&lt;/object&gt;&lt;object type=&quot;3&quot; unique_id=&quot;10023&quot;&gt;&lt;property id=&quot;20148&quot; value=&quot;5&quot;/&gt;&lt;property id=&quot;20300&quot; value=&quot;Slide 20 - &amp;quot;$500 Question from H2&amp;quot;&quot;/&gt;&lt;property id=&quot;20307&quot; value=&quot;266&quot;/&gt;&lt;/object&gt;&lt;object type=&quot;3&quot; unique_id=&quot;10024&quot;&gt;&lt;property id=&quot;20148&quot; value=&quot;5&quot;/&gt;&lt;property id=&quot;20300&quot; value=&quot;Slide 21 - &amp;quot;$500 Answer from H2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$100 Question from H3&amp;quot;&quot;/&gt;&lt;property id=&quot;20307&quot; value=&quot;267&quot;/&gt;&lt;/object&gt;&lt;object type=&quot;3&quot; unique_id=&quot;10026&quot;&gt;&lt;property id=&quot;20148&quot; value=&quot;5&quot;/&gt;&lt;property id=&quot;20300&quot; value=&quot;Slide 23 - &amp;quot;$100 Answer from H3&amp;quot;&quot;/&gt;&lt;property id=&quot;20307&quot; value=&quot;293&quot;/&gt;&lt;/object&gt;&lt;object type=&quot;3&quot; unique_id=&quot;10027&quot;&gt;&lt;property id=&quot;20148&quot; value=&quot;5&quot;/&gt;&lt;property id=&quot;20300&quot; value=&quot;Slide 24 - &amp;quot;$200 Question from H3&amp;quot;&quot;/&gt;&lt;property id=&quot;20307&quot; value=&quot;268&quot;/&gt;&lt;/object&gt;&lt;object type=&quot;3&quot; unique_id=&quot;10028&quot;&gt;&lt;property id=&quot;20148&quot; value=&quot;5&quot;/&gt;&lt;property id=&quot;20300&quot; value=&quot;Slide 25 - &amp;quot;$200 Answer from H3&amp;quot;&quot;/&gt;&lt;property id=&quot;20307&quot; value=&quot;294&quot;/&gt;&lt;/object&gt;&lt;object type=&quot;3&quot; unique_id=&quot;10029&quot;&gt;&lt;property id=&quot;20148&quot; value=&quot;5&quot;/&gt;&lt;property id=&quot;20300&quot; value=&quot;Slide 26 - &amp;quot;$300 Question from H3&amp;quot;&quot;/&gt;&lt;property id=&quot;20307&quot; value=&quot;269&quot;/&gt;&lt;/object&gt;&lt;object type=&quot;3&quot; unique_id=&quot;10030&quot;&gt;&lt;property id=&quot;20148&quot; value=&quot;5&quot;/&gt;&lt;property id=&quot;20300&quot; value=&quot;Slide 27 - &amp;quot;$300 Answer from H3&amp;quot;&quot;/&gt;&lt;property id=&quot;20307&quot; value=&quot;295&quot;/&gt;&lt;/object&gt;&lt;object type=&quot;3&quot; unique_id=&quot;10031&quot;&gt;&lt;property id=&quot;20148&quot; value=&quot;5&quot;/&gt;&lt;property id=&quot;20300&quot; value=&quot;Slide 28 - &amp;quot;$400 Question from H3&amp;quot;&quot;/&gt;&lt;property id=&quot;20307&quot; value=&quot;270&quot;/&gt;&lt;/object&gt;&lt;object type=&quot;3&quot; unique_id=&quot;10032&quot;&gt;&lt;property id=&quot;20148&quot; value=&quot;5&quot;/&gt;&lt;property id=&quot;20300&quot; value=&quot;Slide 29 - &amp;quot;$400 Answer from H3&amp;quot;&quot;/&gt;&lt;property id=&quot;20307&quot; value=&quot;296&quot;/&gt;&lt;/object&gt;&lt;object type=&quot;3&quot; unique_id=&quot;10033&quot;&gt;&lt;property id=&quot;20148&quot; value=&quot;5&quot;/&gt;&lt;property id=&quot;20300&quot; value=&quot;Slide 30 - &amp;quot;$500 Question from H3&amp;quot;&quot;/&gt;&lt;property id=&quot;20307&quot; value=&quot;271&quot;/&gt;&lt;/object&gt;&lt;object type=&quot;3&quot; unique_id=&quot;10034&quot;&gt;&lt;property id=&quot;20148&quot; value=&quot;5&quot;/&gt;&lt;property id=&quot;20300&quot; value=&quot;Slide 31 - &amp;quot;$500 Answer from H3&amp;quot;&quot;/&gt;&lt;property id=&quot;20307&quot; value=&quot;297&quot;/&gt;&lt;/object&gt;&lt;object type=&quot;3&quot; unique_id=&quot;10035&quot;&gt;&lt;property id=&quot;20148&quot; value=&quot;5&quot;/&gt;&lt;property id=&quot;20300&quot; value=&quot;Slide 32 - &amp;quot;$100 Question from H4&amp;quot;&quot;/&gt;&lt;property id=&quot;20307&quot; value=&quot;272&quot;/&gt;&lt;/object&gt;&lt;object type=&quot;3&quot; unique_id=&quot;10036&quot;&gt;&lt;property id=&quot;20148&quot; value=&quot;5&quot;/&gt;&lt;property id=&quot;20300&quot; value=&quot;Slide 33 - &amp;quot;$100 Answer from H4&amp;quot;&quot;/&gt;&lt;property id=&quot;20307&quot; value=&quot;298&quot;/&gt;&lt;/object&gt;&lt;object type=&quot;3&quot; unique_id=&quot;10037&quot;&gt;&lt;property id=&quot;20148&quot; value=&quot;5&quot;/&gt;&lt;property id=&quot;20300&quot; value=&quot;Slide 34 - &amp;quot;$200 Question from H4&amp;quot;&quot;/&gt;&lt;property id=&quot;20307&quot; value=&quot;273&quot;/&gt;&lt;/object&gt;&lt;object type=&quot;3&quot; unique_id=&quot;10038&quot;&gt;&lt;property id=&quot;20148&quot; value=&quot;5&quot;/&gt;&lt;property id=&quot;20300&quot; value=&quot;Slide 35 - &amp;quot;$200 Answer from H4&amp;quot;&quot;/&gt;&lt;property id=&quot;20307&quot; value=&quot;300&quot;/&gt;&lt;/object&gt;&lt;object type=&quot;3&quot; unique_id=&quot;10039&quot;&gt;&lt;property id=&quot;20148&quot; value=&quot;5&quot;/&gt;&lt;property id=&quot;20300&quot; value=&quot;Slide 36 - &amp;quot;$300 Question from H4&amp;quot;&quot;/&gt;&lt;property id=&quot;20307&quot; value=&quot;274&quot;/&gt;&lt;/object&gt;&lt;object type=&quot;3&quot; unique_id=&quot;10040&quot;&gt;&lt;property id=&quot;20148&quot; value=&quot;5&quot;/&gt;&lt;property id=&quot;20300&quot; value=&quot;Slide 37 - &amp;quot;$300 Answer from H4&amp;quot;&quot;/&gt;&lt;property id=&quot;20307&quot; value=&quot;301&quot;/&gt;&lt;/object&gt;&lt;object type=&quot;3&quot; unique_id=&quot;10041&quot;&gt;&lt;property id=&quot;20148&quot; value=&quot;5&quot;/&gt;&lt;property id=&quot;20300&quot; value=&quot;Slide 38 - &amp;quot;$400 Question from H4&amp;quot;&quot;/&gt;&lt;property id=&quot;20307&quot; value=&quot;275&quot;/&gt;&lt;/object&gt;&lt;object type=&quot;3&quot; unique_id=&quot;10042&quot;&gt;&lt;property id=&quot;20148&quot; value=&quot;5&quot;/&gt;&lt;property id=&quot;20300&quot; value=&quot;Slide 39 - &amp;quot;$400 Answer from H4&amp;quot;&quot;/&gt;&lt;property id=&quot;20307&quot; value=&quot;302&quot;/&gt;&lt;/object&gt;&lt;object type=&quot;3&quot; unique_id=&quot;10043&quot;&gt;&lt;property id=&quot;20148&quot; value=&quot;5&quot;/&gt;&lt;property id=&quot;20300&quot; value=&quot;Slide 40 - &amp;quot;$500 Question from H4&amp;quot;&quot;/&gt;&lt;property id=&quot;20307&quot; value=&quot;276&quot;/&gt;&lt;/object&gt;&lt;object type=&quot;3&quot; unique_id=&quot;10044&quot;&gt;&lt;property id=&quot;20148&quot; value=&quot;5&quot;/&gt;&lt;property id=&quot;20300&quot; value=&quot;Slide 41 - &amp;quot;$500 Answer from H4&amp;quot;&quot;/&gt;&lt;property id=&quot;20307&quot; value=&quot;303&quot;/&gt;&lt;/object&gt;&lt;object type=&quot;3&quot; unique_id=&quot;10045&quot;&gt;&lt;property id=&quot;20148&quot; value=&quot;5&quot;/&gt;&lt;property id=&quot;20300&quot; value=&quot;Slide 42 - &amp;quot;$100 Question from H5&amp;quot;&quot;/&gt;&lt;property id=&quot;20307&quot; value=&quot;277&quot;/&gt;&lt;/object&gt;&lt;object type=&quot;3&quot; unique_id=&quot;10046&quot;&gt;&lt;property id=&quot;20148&quot; value=&quot;5&quot;/&gt;&lt;property id=&quot;20300&quot; value=&quot;Slide 43 - &amp;quot;$100 Answer from H5&amp;quot;&quot;/&gt;&lt;property id=&quot;20307&quot; value=&quot;304&quot;/&gt;&lt;/object&gt;&lt;object type=&quot;3&quot; unique_id=&quot;10047&quot;&gt;&lt;property id=&quot;20148&quot; value=&quot;5&quot;/&gt;&lt;property id=&quot;20300&quot; value=&quot;Slide 44 - &amp;quot;$200 Question from H5&amp;quot;&quot;/&gt;&lt;property id=&quot;20307&quot; value=&quot;279&quot;/&gt;&lt;/object&gt;&lt;object type=&quot;3&quot; unique_id=&quot;10048&quot;&gt;&lt;property id=&quot;20148&quot; value=&quot;5&quot;/&gt;&lt;property id=&quot;20300&quot; value=&quot;Slide 45 - &amp;quot;$200 Answer from H5&amp;quot;&quot;/&gt;&lt;property id=&quot;20307&quot; value=&quot;305&quot;/&gt;&lt;/object&gt;&lt;object type=&quot;3&quot; unique_id=&quot;10049&quot;&gt;&lt;property id=&quot;20148&quot; value=&quot;5&quot;/&gt;&lt;property id=&quot;20300&quot; value=&quot;Slide 46 - &amp;quot;$300 Question from H5&amp;quot;&quot;/&gt;&lt;property id=&quot;20307&quot; value=&quot;280&quot;/&gt;&lt;/object&gt;&lt;object type=&quot;3&quot; unique_id=&quot;10050&quot;&gt;&lt;property id=&quot;20148&quot; value=&quot;5&quot;/&gt;&lt;property id=&quot;20300&quot; value=&quot;Slide 47 - &amp;quot;$300 Answer from H5&amp;quot;&quot;/&gt;&lt;property id=&quot;20307&quot; value=&quot;306&quot;/&gt;&lt;/object&gt;&lt;object type=&quot;3&quot; unique_id=&quot;10051&quot;&gt;&lt;property id=&quot;20148&quot; value=&quot;5&quot;/&gt;&lt;property id=&quot;20300&quot; value=&quot;Slide 48 - &amp;quot;$400 Question from H5&amp;quot;&quot;/&gt;&lt;property id=&quot;20307&quot; value=&quot;281&quot;/&gt;&lt;/object&gt;&lt;object type=&quot;3&quot; unique_id=&quot;10052&quot;&gt;&lt;property id=&quot;20148&quot; value=&quot;5&quot;/&gt;&lt;property id=&quot;20300&quot; value=&quot;Slide 49 - &amp;quot;$400 Answer from H5&amp;quot;&quot;/&gt;&lt;property id=&quot;20307&quot; value=&quot;307&quot;/&gt;&lt;/object&gt;&lt;object type=&quot;3&quot; unique_id=&quot;10053&quot;&gt;&lt;property id=&quot;20148&quot; value=&quot;5&quot;/&gt;&lt;property id=&quot;20300&quot; value=&quot;Slide 50 - &amp;quot;$500 Question from H5&amp;quot;&quot;/&gt;&lt;property id=&quot;20307&quot; value=&quot;282&quot;/&gt;&lt;/object&gt;&lt;object type=&quot;3&quot; unique_id=&quot;10054&quot;&gt;&lt;property id=&quot;20148&quot; value=&quot;5&quot;/&gt;&lt;property id=&quot;20300&quot; value=&quot;Slide 51 - &amp;quot;$500 Answer from H5&amp;quot;&quot;/&gt;&lt;property id=&quot;20307&quot; value=&quot;308&quot;/&gt;&lt;/object&gt;&lt;/object&gt;&lt;/object&gt;&lt;/database&gt;"/>
</p:tagLst>
</file>

<file path=ppt/theme/theme1.xml><?xml version="1.0" encoding="utf-8"?>
<a:theme xmlns:a="http://schemas.openxmlformats.org/drawingml/2006/main" name="Corp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Catholic Quiz Show-template ver 1-1</Template>
  <TotalTime>2664</TotalTime>
  <Words>607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CorpPowerpoint</vt:lpstr>
      <vt:lpstr>PowerPoint Presentation</vt:lpstr>
      <vt:lpstr>The New Testament </vt:lpstr>
      <vt:lpstr>Chapter Summary The Bible: The Gospel of John </vt:lpstr>
      <vt:lpstr>“New Beginnings”  (John 1:1–14, 3:1–16) </vt:lpstr>
      <vt:lpstr>“New Beginnings”  (John 1:1–14, 3:1–16) </vt:lpstr>
      <vt:lpstr>“New Beginnings”  (John 1:1–14, 3:1–16) </vt:lpstr>
      <vt:lpstr>“We Come to Know Jesus”  (John 4:1–30, 11:1–44) </vt:lpstr>
      <vt:lpstr>“We Come to Know Jesus”  (John 4:1–30, 11:1–44) </vt:lpstr>
      <vt:lpstr>“Meals with a Message”  (John 2:1–12, 14:1–17) </vt:lpstr>
      <vt:lpstr>“Meals with a Message”  (John 2:1–12, 14:1–17) </vt:lpstr>
      <vt:lpstr>“Get on Your Feet”  (John 13:1–15, 20:1–10) </vt:lpstr>
      <vt:lpstr>“Get on Your Feet”  (John 13:1–15, 20:1–10)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Singer-Towns</dc:creator>
  <cp:lastModifiedBy>Brooke Saron</cp:lastModifiedBy>
  <cp:revision>177</cp:revision>
  <dcterms:created xsi:type="dcterms:W3CDTF">2012-11-07T17:11:11Z</dcterms:created>
  <dcterms:modified xsi:type="dcterms:W3CDTF">2015-04-13T14:30:39Z</dcterms:modified>
</cp:coreProperties>
</file>