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4411" autoAdjust="0"/>
  </p:normalViewPr>
  <p:slideViewPr>
    <p:cSldViewPr>
      <p:cViewPr>
        <p:scale>
          <a:sx n="90" d="100"/>
          <a:sy n="90" d="100"/>
        </p:scale>
        <p:origin x="-69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40700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Bishops are called to serve the needy, as do deacons, and to serve with a collegial spirit, as do priests. Bishops are a member of the priesthood of the baptized</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 order of deacons and presbyters, and they may serve as chief pastor of a local church. Bishops are ordained into the fullness of Christ’s priestly ministry to teach, govern, and sanctify.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The symbols of the bishop’s office are his ring (fidelity to the Church), his miter (governing authority), and his crozier (pastoral responsibilities). His official church is the cathedral.</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See next slide for answers.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the end of the last Passover meal, according to the Gospel of John (13:1–17), Jesus placed a towel around his waist, and with a bowl of water began to wash his disciples’ feet. His message to the disciples was clear: They must become servants of all, just as Christ’s life was a life of service. Service is the fundamental role of the deacon.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specific role of the deacon arose in the early Church when the number of Gentile, or non-Jewish, Christians grew and these Christians complained that some of their poor were being neglected. The service of the poor not only describes the primary role of the deacon, but is also the central prophetic role of the Church—that is, to advocate for the poorest and most vulnerable members of society.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Teacher Notes:  </a:t>
            </a:r>
            <a:r>
              <a:rPr lang="en-US" dirty="0" smtClean="0"/>
              <a:t>The permanent diaconate was revived after Vatican II. Permanent deacons today most often serve as assistants to the pastor of a parish.</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The ministry of a deacon includes assisting at the Eucharist (especially reading the Gospel, preaching the homily, and distributing Holy Communion); assisting the pastor by visiting the sick, elderly, and poor; baptizing infants and witnessing marriages; and helping with religious education programs.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As the early Church grew, the bishops—the successors of the Apostles—also needed coworkers to assist them with the mission of teaching, sanctifying, and governing. The primary way in which priests fulfill this mission is through the celebration of the Sacraments—especially the Eucharist. Priests also assist bishops in their mission of teaching, governing, and sanctifying through apostolic ministry in parishes, schools, missions, and so on. A priest ordained in the Roman Catholic Church makes a promise of obedience to his bishop and of lifelong celibacy.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Priests who are ordained for and </a:t>
            </a:r>
            <a:r>
              <a:rPr lang="en-US" sz="1200" b="1" kern="1200" dirty="0" smtClean="0">
                <a:solidFill>
                  <a:schemeClr val="tx1"/>
                </a:solidFill>
                <a:latin typeface="+mn-lt"/>
                <a:ea typeface="+mn-ea"/>
                <a:cs typeface="+mn-cs"/>
              </a:rPr>
              <a:t>incardinated </a:t>
            </a:r>
            <a:r>
              <a:rPr lang="en-US" sz="1200" kern="1200" dirty="0" smtClean="0">
                <a:solidFill>
                  <a:schemeClr val="tx1"/>
                </a:solidFill>
                <a:latin typeface="+mn-lt"/>
                <a:ea typeface="+mn-ea"/>
                <a:cs typeface="+mn-cs"/>
              </a:rPr>
              <a:t>into a particular diocese under the authority of a bishop are called </a:t>
            </a:r>
            <a:r>
              <a:rPr lang="en-US" sz="1200" b="1" kern="1200" dirty="0" smtClean="0">
                <a:solidFill>
                  <a:schemeClr val="tx1"/>
                </a:solidFill>
                <a:latin typeface="+mn-lt"/>
                <a:ea typeface="+mn-ea"/>
                <a:cs typeface="+mn-cs"/>
              </a:rPr>
              <a:t>diocesan priests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Maryknoll</a:t>
            </a:r>
            <a:r>
              <a:rPr lang="en-US" sz="1200" kern="1200" dirty="0" smtClean="0">
                <a:solidFill>
                  <a:schemeClr val="tx1"/>
                </a:solidFill>
                <a:latin typeface="+mn-lt"/>
                <a:ea typeface="+mn-ea"/>
                <a:cs typeface="+mn-cs"/>
              </a:rPr>
              <a:t> priests are technically members of a society of apostolic life, not an order. The four orders are Benedictines, Dominicans, Franciscans, and Jesuits.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Three Degrees of Holy Orders: Deacons, Priests, and Bishops</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5</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Quietly Reflect on the Ministry of a Priest</a:t>
            </a:r>
            <a:endParaRPr lang="en-US" dirty="0"/>
          </a:p>
        </p:txBody>
      </p:sp>
      <p:pic>
        <p:nvPicPr>
          <p:cNvPr id="3" name="Picture 2" descr="Slide10-WYD5176d-wpwittma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047" y="1828800"/>
            <a:ext cx="6021553" cy="4191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bwMode="auto">
          <a:xfrm>
            <a:off x="1524000" y="5880556"/>
            <a:ext cx="2971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wpwittman.com</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Role of the Bishop</a:t>
            </a:r>
            <a:endParaRPr lang="en-US" dirty="0"/>
          </a:p>
        </p:txBody>
      </p:sp>
      <p:sp>
        <p:nvSpPr>
          <p:cNvPr id="4" name="Content Placeholder 3"/>
          <p:cNvSpPr>
            <a:spLocks noGrp="1"/>
          </p:cNvSpPr>
          <p:nvPr>
            <p:ph idx="1"/>
          </p:nvPr>
        </p:nvSpPr>
        <p:spPr>
          <a:xfrm>
            <a:off x="1371600" y="1752600"/>
            <a:ext cx="3962400" cy="4724400"/>
          </a:xfrm>
        </p:spPr>
        <p:txBody>
          <a:bodyPr/>
          <a:lstStyle/>
          <a:p>
            <a:pPr>
              <a:buNone/>
            </a:pPr>
            <a:r>
              <a:rPr lang="en-US" sz="2800" dirty="0" smtClean="0"/>
              <a:t>Bishops .  .  .</a:t>
            </a:r>
          </a:p>
          <a:p>
            <a:r>
              <a:rPr lang="en-US" dirty="0" smtClean="0"/>
              <a:t>are servants of the servants of God (priests, deacons, and laity)</a:t>
            </a:r>
          </a:p>
          <a:p>
            <a:r>
              <a:rPr lang="en-US" dirty="0" smtClean="0"/>
              <a:t>are ordained into the fullness of Christ’s priestly ministry to teach, govern, and sanctify</a:t>
            </a:r>
          </a:p>
          <a:p>
            <a:r>
              <a:rPr lang="en-US" dirty="0" smtClean="0"/>
              <a:t>often serve as the chief pastor of  a local church or </a:t>
            </a:r>
            <a:r>
              <a:rPr lang="en-US" b="1" dirty="0" smtClean="0">
                <a:solidFill>
                  <a:schemeClr val="accent2">
                    <a:lumMod val="75000"/>
                  </a:schemeClr>
                </a:solidFill>
              </a:rPr>
              <a:t>diocese</a:t>
            </a:r>
            <a:endParaRPr lang="en-US" dirty="0" smtClean="0">
              <a:solidFill>
                <a:schemeClr val="accent2">
                  <a:lumMod val="75000"/>
                </a:schemeClr>
              </a:solidFill>
            </a:endParaRPr>
          </a:p>
          <a:p>
            <a:endParaRPr lang="en-US" dirty="0"/>
          </a:p>
        </p:txBody>
      </p:sp>
      <p:pic>
        <p:nvPicPr>
          <p:cNvPr id="5" name="Picture 4" descr="Slide11-bishop05-diobelle-o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892300"/>
            <a:ext cx="3175000" cy="3975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bwMode="auto">
          <a:xfrm>
            <a:off x="6172200" y="5867400"/>
            <a:ext cx="24384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diobelle.org</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Special Nature of a Bishop’s Ministry</a:t>
            </a:r>
            <a:endParaRPr lang="en-US" dirty="0"/>
          </a:p>
        </p:txBody>
      </p:sp>
      <p:sp>
        <p:nvSpPr>
          <p:cNvPr id="3" name="Content Placeholder 2"/>
          <p:cNvSpPr>
            <a:spLocks noGrp="1"/>
          </p:cNvSpPr>
          <p:nvPr>
            <p:ph idx="1"/>
          </p:nvPr>
        </p:nvSpPr>
        <p:spPr/>
        <p:txBody>
          <a:bodyPr/>
          <a:lstStyle/>
          <a:p>
            <a:pPr>
              <a:buNone/>
            </a:pPr>
            <a:r>
              <a:rPr lang="en-US" sz="2800" dirty="0" smtClean="0"/>
              <a:t>The bishop  .  .  .</a:t>
            </a:r>
          </a:p>
          <a:p>
            <a:r>
              <a:rPr lang="en-US" dirty="0" smtClean="0"/>
              <a:t>is ordained in the line of Apostolic Succession that extends back to the twelve Apostles</a:t>
            </a:r>
          </a:p>
          <a:p>
            <a:r>
              <a:rPr lang="en-US" dirty="0" smtClean="0"/>
              <a:t>together with other bishops, forms what is called the </a:t>
            </a:r>
            <a:r>
              <a:rPr lang="en-US" b="1" dirty="0" smtClean="0">
                <a:solidFill>
                  <a:schemeClr val="accent2">
                    <a:lumMod val="75000"/>
                  </a:schemeClr>
                </a:solidFill>
              </a:rPr>
              <a:t>college of bishops</a:t>
            </a:r>
            <a:endParaRPr lang="en-US" dirty="0" smtClean="0">
              <a:solidFill>
                <a:schemeClr val="accent2">
                  <a:lumMod val="75000"/>
                </a:schemeClr>
              </a:solidFill>
            </a:endParaRPr>
          </a:p>
          <a:p>
            <a:r>
              <a:rPr lang="en-US" dirty="0" smtClean="0"/>
              <a:t>works in union with other bishops and the Pope to form the official teaching office of the Church: the </a:t>
            </a:r>
            <a:r>
              <a:rPr lang="en-US" b="1" dirty="0" err="1" smtClean="0">
                <a:solidFill>
                  <a:schemeClr val="accent2">
                    <a:lumMod val="75000"/>
                  </a:schemeClr>
                </a:solidFill>
              </a:rPr>
              <a:t>Magisterium</a:t>
            </a:r>
            <a:endParaRPr lang="en-US" b="1" dirty="0" smtClean="0">
              <a:solidFill>
                <a:schemeClr val="accent2">
                  <a:lumMod val="75000"/>
                </a:schemeClr>
              </a:solidFill>
            </a:endParaRP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0600" y="1828800"/>
            <a:ext cx="3505200" cy="4297363"/>
          </a:xfrm>
        </p:spPr>
        <p:txBody>
          <a:bodyPr/>
          <a:lstStyle/>
          <a:p>
            <a:r>
              <a:rPr lang="en-US" sz="2400" dirty="0" smtClean="0"/>
              <a:t>Only the Pope can call a man to become a bishop.</a:t>
            </a:r>
          </a:p>
          <a:p>
            <a:r>
              <a:rPr lang="en-US" sz="2400" dirty="0" smtClean="0"/>
              <a:t>The Pope assigns a bishop to lead a particular Church, or </a:t>
            </a:r>
            <a:r>
              <a:rPr lang="en-US" sz="2400" b="1" dirty="0" smtClean="0">
                <a:solidFill>
                  <a:schemeClr val="accent2">
                    <a:lumMod val="75000"/>
                  </a:schemeClr>
                </a:solidFill>
              </a:rPr>
              <a:t>diocese</a:t>
            </a:r>
            <a:r>
              <a:rPr lang="en-US" sz="2400" dirty="0" smtClean="0"/>
              <a:t>.</a:t>
            </a:r>
          </a:p>
          <a:p>
            <a:r>
              <a:rPr lang="en-US" sz="2400" dirty="0" smtClean="0"/>
              <a:t>The Pope is both Bishop of Rome and head of the Church.</a:t>
            </a:r>
          </a:p>
          <a:p>
            <a:endParaRPr lang="en-US" dirty="0"/>
          </a:p>
        </p:txBody>
      </p:sp>
      <p:sp>
        <p:nvSpPr>
          <p:cNvPr id="4" name="Text Placeholder 3"/>
          <p:cNvSpPr>
            <a:spLocks noGrp="1"/>
          </p:cNvSpPr>
          <p:nvPr>
            <p:ph type="body" sz="quarter" idx="12"/>
          </p:nvPr>
        </p:nvSpPr>
        <p:spPr/>
        <p:txBody>
          <a:bodyPr>
            <a:normAutofit fontScale="92500"/>
          </a:bodyPr>
          <a:lstStyle/>
          <a:p>
            <a:r>
              <a:rPr lang="en-US" dirty="0" smtClean="0"/>
              <a:t>The Bishop Is Part of the Hierarchical Church</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382" y="1828800"/>
            <a:ext cx="2818015" cy="4227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bwMode="auto">
          <a:xfrm>
            <a:off x="5257800" y="6109156"/>
            <a:ext cx="2438400" cy="215444"/>
          </a:xfrm>
          <a:prstGeom prst="rect">
            <a:avLst/>
          </a:prstGeom>
          <a:noFill/>
          <a:ln w="9525">
            <a:noFill/>
            <a:miter lim="800000"/>
            <a:headEnd/>
            <a:tailEnd/>
          </a:ln>
        </p:spPr>
        <p:txBody>
          <a:bodyPr wrap="square" rtlCol="0">
            <a:spAutoFit/>
          </a:bodyPr>
          <a:lstStyle/>
          <a:p>
            <a:pPr algn="ctr"/>
            <a:r>
              <a:rPr lang="en-US" sz="800" dirty="0" smtClean="0">
                <a:solidFill>
                  <a:schemeClr val="tx1">
                    <a:lumMod val="65000"/>
                    <a:lumOff val="35000"/>
                  </a:schemeClr>
                </a:solidFill>
              </a:rPr>
              <a:t>Franco </a:t>
            </a:r>
            <a:r>
              <a:rPr lang="en-US" sz="800" dirty="0" err="1" smtClean="0">
                <a:solidFill>
                  <a:schemeClr val="tx1">
                    <a:lumMod val="65000"/>
                    <a:lumOff val="35000"/>
                  </a:schemeClr>
                </a:solidFill>
              </a:rPr>
              <a:t>Origlia</a:t>
            </a:r>
            <a:r>
              <a:rPr lang="en-US" sz="800" dirty="0" smtClean="0">
                <a:solidFill>
                  <a:schemeClr val="tx1">
                    <a:lumMod val="65000"/>
                    <a:lumOff val="35000"/>
                  </a:schemeClr>
                </a:solidFill>
              </a:rPr>
              <a:t>/Getty Images</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33800" y="1828800"/>
            <a:ext cx="4953000" cy="4648200"/>
          </a:xfrm>
        </p:spPr>
        <p:txBody>
          <a:bodyPr>
            <a:normAutofit/>
          </a:bodyPr>
          <a:lstStyle/>
          <a:p>
            <a:pPr marL="0" indent="0">
              <a:buNone/>
            </a:pPr>
            <a:r>
              <a:rPr lang="en-US" sz="2400" dirty="0" smtClean="0"/>
              <a:t>Among other things, a bishop  .  .  .</a:t>
            </a:r>
          </a:p>
          <a:p>
            <a:r>
              <a:rPr lang="en-US" sz="2400" dirty="0" smtClean="0"/>
              <a:t>celebrates all the Sacraments; he confirms young people and ordains new priests </a:t>
            </a:r>
          </a:p>
          <a:p>
            <a:r>
              <a:rPr lang="en-US" sz="2400" dirty="0" smtClean="0"/>
              <a:t>administers the business of the diocese: assigns priests; oversees parishes, schools, and charitable organizations; and preaches and writes pastoral letters to the people</a:t>
            </a:r>
          </a:p>
          <a:p>
            <a:endParaRPr lang="en-US" sz="2400" dirty="0"/>
          </a:p>
        </p:txBody>
      </p:sp>
      <p:sp>
        <p:nvSpPr>
          <p:cNvPr id="4" name="Text Placeholder 3"/>
          <p:cNvSpPr>
            <a:spLocks noGrp="1"/>
          </p:cNvSpPr>
          <p:nvPr>
            <p:ph type="body" sz="quarter" idx="12"/>
          </p:nvPr>
        </p:nvSpPr>
        <p:spPr/>
        <p:txBody>
          <a:bodyPr/>
          <a:lstStyle/>
          <a:p>
            <a:r>
              <a:rPr lang="en-US" dirty="0" smtClean="0"/>
              <a:t>Practical Ministry of a Bishop</a:t>
            </a:r>
            <a:endParaRPr lang="en-US" dirty="0"/>
          </a:p>
        </p:txBody>
      </p:sp>
      <p:pic>
        <p:nvPicPr>
          <p:cNvPr id="5" name="Picture 4" descr="Slide14-confirmation-sthedwigbucktown-o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57400"/>
            <a:ext cx="2684323" cy="3581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rot="16200000">
            <a:off x="-76200" y="4692878"/>
            <a:ext cx="16764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sthedwigbucktown.org</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Quietly Reflect on the Ministry of a Bishop</a:t>
            </a:r>
          </a:p>
        </p:txBody>
      </p:sp>
      <p:pic>
        <p:nvPicPr>
          <p:cNvPr id="3" name="Picture 2" descr="Slide15-bishop laughing with poem-a-catholicidaho-o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136" y="2286000"/>
            <a:ext cx="5609464"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bwMode="auto">
          <a:xfrm rot="21262433">
            <a:off x="1750301" y="6077834"/>
            <a:ext cx="19812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catholicidaho.org</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Thing: Kinds of Bishops</a:t>
            </a:r>
            <a:endParaRPr lang="en-US" dirty="0"/>
          </a:p>
        </p:txBody>
      </p:sp>
      <p:sp>
        <p:nvSpPr>
          <p:cNvPr id="3" name="Content Placeholder 2"/>
          <p:cNvSpPr>
            <a:spLocks noGrp="1"/>
          </p:cNvSpPr>
          <p:nvPr>
            <p:ph idx="1"/>
          </p:nvPr>
        </p:nvSpPr>
        <p:spPr/>
        <p:txBody>
          <a:bodyPr/>
          <a:lstStyle/>
          <a:p>
            <a:pPr marL="0" indent="0"/>
            <a:r>
              <a:rPr lang="en-US" dirty="0" smtClean="0"/>
              <a:t>There are several kinds of bishops, depending on the specific role to which he is called. Can you name and describe them?</a:t>
            </a:r>
          </a:p>
          <a:p>
            <a:endParaRPr lang="en-US" dirty="0"/>
          </a:p>
        </p:txBody>
      </p:sp>
      <p:pic>
        <p:nvPicPr>
          <p:cNvPr id="4" name="Picture 3" descr="Slide16-wuerl red cardinal-bydawnnaret-blogspot-c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200400"/>
            <a:ext cx="4572000"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1905000" y="6490156"/>
            <a:ext cx="18288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bydawnnaret.blogspot.com</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Answers:</a:t>
            </a:r>
            <a:endParaRPr lang="en-US" dirty="0"/>
          </a:p>
        </p:txBody>
      </p:sp>
      <p:sp>
        <p:nvSpPr>
          <p:cNvPr id="3" name="Content Placeholder 2"/>
          <p:cNvSpPr>
            <a:spLocks noGrp="1"/>
          </p:cNvSpPr>
          <p:nvPr>
            <p:ph idx="1"/>
          </p:nvPr>
        </p:nvSpPr>
        <p:spPr/>
        <p:txBody>
          <a:bodyPr/>
          <a:lstStyle/>
          <a:p>
            <a:pPr>
              <a:buNone/>
            </a:pPr>
            <a:r>
              <a:rPr lang="en-US" dirty="0" smtClean="0"/>
              <a:t>1. </a:t>
            </a:r>
            <a:r>
              <a:rPr lang="en-US" b="1" dirty="0" smtClean="0">
                <a:solidFill>
                  <a:schemeClr val="accent2">
                    <a:lumMod val="75000"/>
                  </a:schemeClr>
                </a:solidFill>
              </a:rPr>
              <a:t>Diocesan bishop:</a:t>
            </a:r>
            <a:r>
              <a:rPr lang="en-US" dirty="0" smtClean="0">
                <a:solidFill>
                  <a:schemeClr val="accent2">
                    <a:lumMod val="75000"/>
                  </a:schemeClr>
                </a:solidFill>
              </a:rPr>
              <a:t>  </a:t>
            </a:r>
            <a:r>
              <a:rPr lang="en-US" dirty="0" smtClean="0"/>
              <a:t>The chief shepherd of a diocese.</a:t>
            </a:r>
          </a:p>
          <a:p>
            <a:pPr>
              <a:buNone/>
            </a:pPr>
            <a:r>
              <a:rPr lang="en-US" dirty="0" smtClean="0"/>
              <a:t>2. </a:t>
            </a:r>
            <a:r>
              <a:rPr lang="en-US" b="1" dirty="0" smtClean="0">
                <a:solidFill>
                  <a:schemeClr val="accent2">
                    <a:lumMod val="75000"/>
                  </a:schemeClr>
                </a:solidFill>
              </a:rPr>
              <a:t>Auxiliary bishop:</a:t>
            </a:r>
            <a:r>
              <a:rPr lang="en-US" dirty="0" smtClean="0">
                <a:solidFill>
                  <a:schemeClr val="accent2">
                    <a:lumMod val="75000"/>
                  </a:schemeClr>
                </a:solidFill>
              </a:rPr>
              <a:t>  </a:t>
            </a:r>
            <a:r>
              <a:rPr lang="en-US" dirty="0" smtClean="0"/>
              <a:t>Assists a diocesan bishop in his responsibilities.</a:t>
            </a:r>
          </a:p>
          <a:p>
            <a:pPr>
              <a:buNone/>
            </a:pPr>
            <a:r>
              <a:rPr lang="en-US" dirty="0" smtClean="0"/>
              <a:t>3. </a:t>
            </a:r>
            <a:r>
              <a:rPr lang="en-US" b="1" dirty="0" smtClean="0">
                <a:solidFill>
                  <a:schemeClr val="accent2">
                    <a:lumMod val="75000"/>
                  </a:schemeClr>
                </a:solidFill>
              </a:rPr>
              <a:t>Archbishop:</a:t>
            </a:r>
            <a:r>
              <a:rPr lang="en-US" dirty="0" smtClean="0">
                <a:solidFill>
                  <a:schemeClr val="accent2">
                    <a:lumMod val="75000"/>
                  </a:schemeClr>
                </a:solidFill>
              </a:rPr>
              <a:t>  </a:t>
            </a:r>
            <a:r>
              <a:rPr lang="en-US" dirty="0" smtClean="0"/>
              <a:t>The head of an archdiocese, who bears responsibility for the smaller neighboring dioceses within his metropolitan territory.</a:t>
            </a:r>
          </a:p>
          <a:p>
            <a:pPr>
              <a:buNone/>
            </a:pPr>
            <a:r>
              <a:rPr lang="en-US" dirty="0" smtClean="0"/>
              <a:t>4. </a:t>
            </a:r>
            <a:r>
              <a:rPr lang="en-US" b="1" dirty="0" smtClean="0">
                <a:solidFill>
                  <a:schemeClr val="accent2">
                    <a:lumMod val="75000"/>
                  </a:schemeClr>
                </a:solidFill>
              </a:rPr>
              <a:t>Cardinal:</a:t>
            </a:r>
            <a:r>
              <a:rPr lang="en-US" dirty="0" smtClean="0">
                <a:solidFill>
                  <a:schemeClr val="accent2">
                    <a:lumMod val="75000"/>
                  </a:schemeClr>
                </a:solidFill>
              </a:rPr>
              <a:t>  </a:t>
            </a:r>
            <a:r>
              <a:rPr lang="en-US" dirty="0" smtClean="0"/>
              <a:t>A member of the college responsible for electing new popes. Cardinals are appointed by the Pope.</a:t>
            </a:r>
          </a:p>
          <a:p>
            <a:pPr marL="457200" indent="-457200">
              <a:buFont typeface="+mj-lt"/>
              <a:buAutoNum type="arabicPeriod"/>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828800"/>
            <a:ext cx="3352800" cy="4297363"/>
          </a:xfrm>
        </p:spPr>
        <p:txBody>
          <a:bodyPr/>
          <a:lstStyle/>
          <a:p>
            <a:pPr>
              <a:buNone/>
            </a:pPr>
            <a:r>
              <a:rPr lang="en-US" sz="2400" dirty="0" smtClean="0"/>
              <a:t>The deacon  .  .  .</a:t>
            </a:r>
          </a:p>
          <a:p>
            <a:r>
              <a:rPr lang="en-US" sz="2400" dirty="0" smtClean="0"/>
              <a:t>is called to serve as Jesus served</a:t>
            </a:r>
          </a:p>
          <a:p>
            <a:r>
              <a:rPr lang="en-US" sz="2400" dirty="0" smtClean="0"/>
              <a:t>has a special call to minister to the poor</a:t>
            </a:r>
          </a:p>
          <a:p>
            <a:endParaRPr lang="en-US" dirty="0"/>
          </a:p>
        </p:txBody>
      </p:sp>
      <p:sp>
        <p:nvSpPr>
          <p:cNvPr id="4" name="Text Placeholder 3"/>
          <p:cNvSpPr>
            <a:spLocks noGrp="1"/>
          </p:cNvSpPr>
          <p:nvPr>
            <p:ph type="body" sz="quarter" idx="12"/>
          </p:nvPr>
        </p:nvSpPr>
        <p:spPr/>
        <p:txBody>
          <a:bodyPr/>
          <a:lstStyle/>
          <a:p>
            <a:r>
              <a:rPr lang="en-US" dirty="0" smtClean="0"/>
              <a:t>The Role of a Deacon</a:t>
            </a:r>
            <a:endParaRPr lang="en-US" dirty="0"/>
          </a:p>
        </p:txBody>
      </p:sp>
      <p:pic>
        <p:nvPicPr>
          <p:cNvPr id="5" name="Picture 4" descr="Slide2-Jesus_washing_Peter's_feet-wikimedi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752600"/>
            <a:ext cx="4702630" cy="41148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4038600" y="5867400"/>
            <a:ext cx="1981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66800" y="1828800"/>
            <a:ext cx="3962400" cy="4572000"/>
          </a:xfrm>
        </p:spPr>
        <p:txBody>
          <a:bodyPr>
            <a:normAutofit/>
          </a:bodyPr>
          <a:lstStyle/>
          <a:p>
            <a:r>
              <a:rPr lang="en-US" sz="2400" dirty="0" smtClean="0"/>
              <a:t>assisting at the Eucharist (especially reading the Gospel, preaching the homily, and distributing Holy Communion)</a:t>
            </a:r>
          </a:p>
          <a:p>
            <a:r>
              <a:rPr lang="en-US" sz="2400" dirty="0" smtClean="0"/>
              <a:t>visiting the sick and elderly and poor</a:t>
            </a:r>
          </a:p>
          <a:p>
            <a:r>
              <a:rPr lang="en-US" sz="2400" dirty="0" smtClean="0"/>
              <a:t>baptizing infants and witnessing marriages</a:t>
            </a:r>
          </a:p>
          <a:p>
            <a:r>
              <a:rPr lang="en-US" sz="2400" dirty="0" smtClean="0"/>
              <a:t>helping with religious education programs</a:t>
            </a:r>
          </a:p>
          <a:p>
            <a:endParaRPr lang="en-US" dirty="0"/>
          </a:p>
        </p:txBody>
      </p:sp>
      <p:sp>
        <p:nvSpPr>
          <p:cNvPr id="4" name="Text Placeholder 3"/>
          <p:cNvSpPr>
            <a:spLocks noGrp="1"/>
          </p:cNvSpPr>
          <p:nvPr>
            <p:ph type="body" sz="quarter" idx="12"/>
          </p:nvPr>
        </p:nvSpPr>
        <p:spPr>
          <a:xfrm>
            <a:off x="914400" y="1143000"/>
            <a:ext cx="7620000" cy="609600"/>
          </a:xfrm>
        </p:spPr>
        <p:txBody>
          <a:bodyPr>
            <a:normAutofit fontScale="92500"/>
          </a:bodyPr>
          <a:lstStyle/>
          <a:p>
            <a:r>
              <a:rPr lang="en-US" dirty="0" smtClean="0"/>
              <a:t>The ministry of a deacon today involves  .  .  .</a:t>
            </a:r>
            <a:endParaRPr lang="en-US" dirty="0"/>
          </a:p>
        </p:txBody>
      </p:sp>
      <p:pic>
        <p:nvPicPr>
          <p:cNvPr id="5" name="Picture 4" descr="Slide3-DeaconsingingExsultet2007-newworldencyclopedia-or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330084" y="1905000"/>
            <a:ext cx="3204316"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bwMode="auto">
          <a:xfrm>
            <a:off x="6320684" y="5791200"/>
            <a:ext cx="14478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newworldencyclopedia.org</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86200" y="1828800"/>
            <a:ext cx="4495800" cy="4297363"/>
          </a:xfrm>
        </p:spPr>
        <p:txBody>
          <a:bodyPr>
            <a:normAutofit/>
          </a:bodyPr>
          <a:lstStyle/>
          <a:p>
            <a:r>
              <a:rPr lang="en-US" sz="2400" b="1" dirty="0" smtClean="0"/>
              <a:t>Transitional Deacons:</a:t>
            </a:r>
            <a:r>
              <a:rPr lang="en-US" sz="2400" dirty="0" smtClean="0"/>
              <a:t>  Those who are ordained a deacon in preparation for becoming a priest.</a:t>
            </a:r>
          </a:p>
          <a:p>
            <a:r>
              <a:rPr lang="en-US" sz="2400" b="1" dirty="0" smtClean="0"/>
              <a:t>Permanent Deacons:</a:t>
            </a:r>
            <a:r>
              <a:rPr lang="en-US" sz="2400" dirty="0" smtClean="0"/>
              <a:t>  Those who are ordained to serve permanently as a deacon. A deacon may be married but cannot remarry should his wife die.</a:t>
            </a:r>
          </a:p>
          <a:p>
            <a:endParaRPr lang="en-US" dirty="0"/>
          </a:p>
        </p:txBody>
      </p:sp>
      <p:sp>
        <p:nvSpPr>
          <p:cNvPr id="4" name="Text Placeholder 3"/>
          <p:cNvSpPr>
            <a:spLocks noGrp="1"/>
          </p:cNvSpPr>
          <p:nvPr>
            <p:ph type="body" sz="quarter" idx="12"/>
          </p:nvPr>
        </p:nvSpPr>
        <p:spPr/>
        <p:txBody>
          <a:bodyPr/>
          <a:lstStyle/>
          <a:p>
            <a:r>
              <a:rPr lang="en-US" dirty="0" smtClean="0"/>
              <a:t>There are two types of deacons</a:t>
            </a:r>
            <a:endParaRPr lang="en-US" dirty="0"/>
          </a:p>
        </p:txBody>
      </p:sp>
      <p:pic>
        <p:nvPicPr>
          <p:cNvPr id="5" name="Picture 4" descr="Slide4-deacon-and-me2-adeaconswife-c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69" y="1905000"/>
            <a:ext cx="2379262" cy="3800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914400" y="5651956"/>
            <a:ext cx="23622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Quietly Reflect on the Ministry of a Deacon</a:t>
            </a:r>
          </a:p>
        </p:txBody>
      </p:sp>
      <p:pic>
        <p:nvPicPr>
          <p:cNvPr id="3" name="Picture 2" descr="Slide5-105558_web_SLR-SJH-DEACON-BARBERO-03-stlouisreview-c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948750"/>
            <a:ext cx="6422383" cy="4255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1143000" y="6248400"/>
            <a:ext cx="41148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stlouisreview.com</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Presbyter or Priest</a:t>
            </a:r>
            <a:endParaRPr lang="en-US" dirty="0"/>
          </a:p>
        </p:txBody>
      </p:sp>
      <p:sp>
        <p:nvSpPr>
          <p:cNvPr id="3" name="Content Placeholder 2"/>
          <p:cNvSpPr>
            <a:spLocks noGrp="1"/>
          </p:cNvSpPr>
          <p:nvPr>
            <p:ph idx="1"/>
          </p:nvPr>
        </p:nvSpPr>
        <p:spPr>
          <a:xfrm>
            <a:off x="1371600" y="1752600"/>
            <a:ext cx="4191000" cy="4373563"/>
          </a:xfrm>
        </p:spPr>
        <p:txBody>
          <a:bodyPr/>
          <a:lstStyle/>
          <a:p>
            <a:pPr>
              <a:buNone/>
            </a:pPr>
            <a:r>
              <a:rPr lang="en-US" sz="2800" dirty="0" smtClean="0"/>
              <a:t>The priest .  .  .</a:t>
            </a:r>
          </a:p>
          <a:p>
            <a:r>
              <a:rPr lang="en-US" dirty="0" smtClean="0"/>
              <a:t>is an important coworker with the bishop in the mission of teaching, sanctifying, and governing</a:t>
            </a:r>
          </a:p>
          <a:p>
            <a:r>
              <a:rPr lang="en-US" dirty="0" smtClean="0"/>
              <a:t>fulfills his ministry primarily through the celebration of the Sacraments, especially the Eucharist</a:t>
            </a:r>
          </a:p>
          <a:p>
            <a:endParaRPr lang="en-US" dirty="0"/>
          </a:p>
        </p:txBody>
      </p:sp>
      <p:pic>
        <p:nvPicPr>
          <p:cNvPr id="4" name="Picture 3" descr="Slide6-card-rc-ne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752600"/>
            <a:ext cx="2657475" cy="4143375"/>
          </a:xfrm>
          <a:prstGeom prst="rect">
            <a:avLst/>
          </a:prstGeom>
          <a:ln>
            <a:noFill/>
          </a:ln>
          <a:effectLst>
            <a:softEdge rad="112500"/>
          </a:effectLst>
        </p:spPr>
      </p:pic>
      <p:sp>
        <p:nvSpPr>
          <p:cNvPr id="5" name="TextBox 4"/>
          <p:cNvSpPr txBox="1"/>
          <p:nvPr/>
        </p:nvSpPr>
        <p:spPr bwMode="auto">
          <a:xfrm>
            <a:off x="6019800" y="5728156"/>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rc.net</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0600" y="1828800"/>
            <a:ext cx="3352800" cy="4297363"/>
          </a:xfrm>
        </p:spPr>
        <p:txBody>
          <a:bodyPr/>
          <a:lstStyle/>
          <a:p>
            <a:r>
              <a:rPr lang="en-US" sz="2400" dirty="0" smtClean="0"/>
              <a:t>the celebration of the Sacraments, especially the Sunday Eucharist</a:t>
            </a:r>
          </a:p>
          <a:p>
            <a:r>
              <a:rPr lang="en-US" sz="2400" dirty="0" smtClean="0"/>
              <a:t>sharing in the bishop’s apostolic ministry in parishes, schools, and other works of the diocese</a:t>
            </a:r>
          </a:p>
          <a:p>
            <a:endParaRPr lang="en-US" dirty="0"/>
          </a:p>
        </p:txBody>
      </p:sp>
      <p:sp>
        <p:nvSpPr>
          <p:cNvPr id="4" name="Text Placeholder 3"/>
          <p:cNvSpPr>
            <a:spLocks noGrp="1"/>
          </p:cNvSpPr>
          <p:nvPr>
            <p:ph type="body" sz="quarter" idx="12"/>
          </p:nvPr>
        </p:nvSpPr>
        <p:spPr/>
        <p:txBody>
          <a:bodyPr/>
          <a:lstStyle/>
          <a:p>
            <a:r>
              <a:rPr lang="en-US" dirty="0" smtClean="0"/>
              <a:t>The Ministry of a Priest Today Involves</a:t>
            </a:r>
          </a:p>
        </p:txBody>
      </p:sp>
      <p:pic>
        <p:nvPicPr>
          <p:cNvPr id="5" name="Picture 4" descr="Slide7-priest_teaching_in_high_school-holycrossusa-o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57400"/>
            <a:ext cx="4094329"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bwMode="auto">
          <a:xfrm>
            <a:off x="4648200" y="4876800"/>
            <a:ext cx="27432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holycrossusa.org</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Diocesan Priests Work with Other Priests and with the Bishop</a:t>
            </a:r>
            <a:endParaRPr lang="en-US" dirty="0"/>
          </a:p>
        </p:txBody>
      </p:sp>
      <p:sp>
        <p:nvSpPr>
          <p:cNvPr id="3" name="Content Placeholder 2"/>
          <p:cNvSpPr>
            <a:spLocks noGrp="1"/>
          </p:cNvSpPr>
          <p:nvPr>
            <p:ph idx="1"/>
          </p:nvPr>
        </p:nvSpPr>
        <p:spPr>
          <a:xfrm>
            <a:off x="990600" y="2133600"/>
            <a:ext cx="7696200" cy="4343400"/>
          </a:xfrm>
        </p:spPr>
        <p:txBody>
          <a:bodyPr>
            <a:normAutofit/>
          </a:bodyPr>
          <a:lstStyle/>
          <a:p>
            <a:r>
              <a:rPr lang="en-US" dirty="0" smtClean="0"/>
              <a:t>Priests doing apostolic ministry together under the authority of a bishop together form the </a:t>
            </a:r>
            <a:r>
              <a:rPr lang="en-US" b="1" dirty="0" err="1" smtClean="0">
                <a:solidFill>
                  <a:schemeClr val="accent2">
                    <a:lumMod val="75000"/>
                  </a:schemeClr>
                </a:solidFill>
              </a:rPr>
              <a:t>presbyterate</a:t>
            </a:r>
            <a:r>
              <a:rPr lang="en-US" dirty="0" smtClean="0"/>
              <a:t>.</a:t>
            </a:r>
          </a:p>
          <a:p>
            <a:r>
              <a:rPr lang="en-US" dirty="0" smtClean="0"/>
              <a:t>Priests who are ordained </a:t>
            </a:r>
            <a:br>
              <a:rPr lang="en-US" dirty="0" smtClean="0"/>
            </a:br>
            <a:r>
              <a:rPr lang="en-US" dirty="0" smtClean="0"/>
              <a:t>for a particular </a:t>
            </a:r>
            <a:r>
              <a:rPr lang="en-US" b="1" dirty="0" smtClean="0">
                <a:solidFill>
                  <a:schemeClr val="accent2">
                    <a:lumMod val="75000"/>
                  </a:schemeClr>
                </a:solidFill>
              </a:rPr>
              <a:t>diocese</a:t>
            </a:r>
            <a:r>
              <a:rPr lang="en-US" dirty="0" smtClean="0"/>
              <a:t> </a:t>
            </a:r>
            <a:br>
              <a:rPr lang="en-US" dirty="0" smtClean="0"/>
            </a:br>
            <a:r>
              <a:rPr lang="en-US" dirty="0" smtClean="0"/>
              <a:t>(or local church) are </a:t>
            </a:r>
            <a:br>
              <a:rPr lang="en-US" dirty="0" smtClean="0"/>
            </a:br>
            <a:r>
              <a:rPr lang="en-US" b="1" dirty="0" smtClean="0">
                <a:solidFill>
                  <a:schemeClr val="accent2">
                    <a:lumMod val="75000"/>
                  </a:schemeClr>
                </a:solidFill>
              </a:rPr>
              <a:t>incardinated</a:t>
            </a:r>
            <a:r>
              <a:rPr lang="en-US" b="1" dirty="0" smtClean="0"/>
              <a:t> </a:t>
            </a:r>
            <a:r>
              <a:rPr lang="en-US" dirty="0" smtClean="0"/>
              <a:t>into that </a:t>
            </a:r>
            <a:br>
              <a:rPr lang="en-US" dirty="0" smtClean="0"/>
            </a:br>
            <a:r>
              <a:rPr lang="en-US" dirty="0" smtClean="0"/>
              <a:t>diocese as permanent </a:t>
            </a:r>
            <a:br>
              <a:rPr lang="en-US" dirty="0" smtClean="0"/>
            </a:br>
            <a:r>
              <a:rPr lang="en-US" dirty="0" smtClean="0"/>
              <a:t>ministers.</a:t>
            </a:r>
          </a:p>
          <a:p>
            <a:r>
              <a:rPr lang="en-US" dirty="0" smtClean="0"/>
              <a:t>All priests promise to pray </a:t>
            </a:r>
            <a:br>
              <a:rPr lang="en-US" dirty="0" smtClean="0"/>
            </a:br>
            <a:r>
              <a:rPr lang="en-US" dirty="0" smtClean="0"/>
              <a:t>the </a:t>
            </a:r>
            <a:r>
              <a:rPr lang="en-US" b="1" dirty="0" smtClean="0">
                <a:solidFill>
                  <a:schemeClr val="accent2">
                    <a:lumMod val="75000"/>
                  </a:schemeClr>
                </a:solidFill>
              </a:rPr>
              <a:t>Liturgy of the Hours</a:t>
            </a:r>
            <a:r>
              <a:rPr lang="en-US" dirty="0" smtClean="0"/>
              <a:t>, </a:t>
            </a:r>
            <a:br>
              <a:rPr lang="en-US" dirty="0" smtClean="0"/>
            </a:br>
            <a:r>
              <a:rPr lang="en-US" dirty="0" smtClean="0"/>
              <a:t>the official prayer of the Church, each day.</a:t>
            </a:r>
          </a:p>
          <a:p>
            <a:endParaRPr lang="en-US" dirty="0"/>
          </a:p>
        </p:txBody>
      </p:sp>
      <p:pic>
        <p:nvPicPr>
          <p:cNvPr id="4" name="Picture 3" descr="Slide8-Deanery_meeting_01_b-syrorthodoxchurch-co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181600" y="3124200"/>
            <a:ext cx="3505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181600" y="5728156"/>
            <a:ext cx="2667000" cy="215444"/>
          </a:xfrm>
          <a:prstGeom prst="rect">
            <a:avLst/>
          </a:prstGeom>
          <a:noFill/>
          <a:ln w="9525">
            <a:noFill/>
            <a:miter lim="800000"/>
            <a:headEnd/>
            <a:tailEnd/>
          </a:ln>
        </p:spPr>
        <p:txBody>
          <a:bodyPr wrap="square" rtlCol="0">
            <a:spAutoFit/>
          </a:bodyPr>
          <a:lstStyle/>
          <a:p>
            <a:r>
              <a:rPr lang="en-US" sz="800" dirty="0" smtClean="0">
                <a:solidFill>
                  <a:schemeClr val="bg1">
                    <a:lumMod val="50000"/>
                  </a:schemeClr>
                </a:solidFill>
              </a:rPr>
              <a:t>syrorthodoxchurch.com</a:t>
            </a:r>
            <a:endParaRPr lang="en-US" sz="800"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0600" y="1905000"/>
            <a:ext cx="7467600" cy="4724400"/>
          </a:xfrm>
        </p:spPr>
        <p:txBody>
          <a:bodyPr>
            <a:normAutofit/>
          </a:bodyPr>
          <a:lstStyle/>
          <a:p>
            <a:r>
              <a:rPr lang="en-US" sz="2200" dirty="0" smtClean="0"/>
              <a:t>Religious order priests are dedicated to a particular type of service within the Church, such as education (Jesuits), mission work (</a:t>
            </a:r>
            <a:r>
              <a:rPr lang="en-US" sz="2200" dirty="0" err="1" smtClean="0"/>
              <a:t>Maryknolls</a:t>
            </a:r>
            <a:r>
              <a:rPr lang="en-US" sz="2200" dirty="0" smtClean="0"/>
              <a:t>*), prayer and study (Benedictines), or</a:t>
            </a:r>
            <a:br>
              <a:rPr lang="en-US" sz="2200" dirty="0" smtClean="0"/>
            </a:br>
            <a:r>
              <a:rPr lang="en-US" sz="2200" dirty="0" smtClean="0"/>
              <a:t>witnesses dedicated to </a:t>
            </a:r>
            <a:br>
              <a:rPr lang="en-US" sz="2200" dirty="0" smtClean="0"/>
            </a:br>
            <a:r>
              <a:rPr lang="en-US" sz="2200" dirty="0" smtClean="0"/>
              <a:t>Jesus through a simple </a:t>
            </a:r>
            <a:br>
              <a:rPr lang="en-US" sz="2200" dirty="0" smtClean="0"/>
            </a:br>
            <a:r>
              <a:rPr lang="en-US" sz="2200" dirty="0" smtClean="0"/>
              <a:t>lifestyle (Franciscans).</a:t>
            </a:r>
          </a:p>
          <a:p>
            <a:r>
              <a:rPr lang="en-US" sz="2200" dirty="0" smtClean="0"/>
              <a:t>Religious order priests </a:t>
            </a:r>
            <a:br>
              <a:rPr lang="en-US" sz="2200" dirty="0" smtClean="0"/>
            </a:br>
            <a:r>
              <a:rPr lang="en-US" sz="2200" dirty="0" smtClean="0"/>
              <a:t>take vows and promise </a:t>
            </a:r>
            <a:br>
              <a:rPr lang="en-US" sz="2200" dirty="0" smtClean="0"/>
            </a:br>
            <a:r>
              <a:rPr lang="en-US" sz="2200" dirty="0" smtClean="0"/>
              <a:t>obedience to a religious </a:t>
            </a:r>
            <a:br>
              <a:rPr lang="en-US" sz="2200" dirty="0" smtClean="0"/>
            </a:br>
            <a:r>
              <a:rPr lang="en-US" sz="2200" dirty="0" smtClean="0"/>
              <a:t>superior rather than </a:t>
            </a:r>
            <a:br>
              <a:rPr lang="en-US" sz="2200" dirty="0" smtClean="0"/>
            </a:br>
            <a:r>
              <a:rPr lang="en-US" sz="2200" dirty="0" smtClean="0"/>
              <a:t>directly to a bishop.</a:t>
            </a:r>
          </a:p>
          <a:p>
            <a:endParaRPr lang="en-US" sz="2200" dirty="0"/>
          </a:p>
        </p:txBody>
      </p:sp>
      <p:sp>
        <p:nvSpPr>
          <p:cNvPr id="4" name="Text Placeholder 3"/>
          <p:cNvSpPr>
            <a:spLocks noGrp="1"/>
          </p:cNvSpPr>
          <p:nvPr>
            <p:ph type="body" sz="quarter" idx="12"/>
          </p:nvPr>
        </p:nvSpPr>
        <p:spPr>
          <a:xfrm>
            <a:off x="914400" y="1143000"/>
            <a:ext cx="7315200" cy="914400"/>
          </a:xfrm>
        </p:spPr>
        <p:txBody>
          <a:bodyPr>
            <a:normAutofit lnSpcReduction="10000"/>
          </a:bodyPr>
          <a:lstStyle/>
          <a:p>
            <a:pPr marL="91440" indent="0"/>
            <a:r>
              <a:rPr lang="en-US" dirty="0" smtClean="0"/>
              <a:t>A Second Kind of Priests: Religious Order Priests</a:t>
            </a:r>
            <a:endParaRPr lang="en-US" dirty="0"/>
          </a:p>
        </p:txBody>
      </p:sp>
      <p:pic>
        <p:nvPicPr>
          <p:cNvPr id="5" name="Picture 4" descr="Slide9-3326104_com_sprague05k-suite101-c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256" y="3124200"/>
            <a:ext cx="4231744" cy="2819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bwMode="auto">
          <a:xfrm>
            <a:off x="4572000" y="5956756"/>
            <a:ext cx="2209800" cy="215444"/>
          </a:xfrm>
          <a:prstGeom prst="rect">
            <a:avLst/>
          </a:prstGeom>
          <a:noFill/>
          <a:ln w="9525">
            <a:noFill/>
            <a:miter lim="800000"/>
            <a:headEnd/>
            <a:tailEnd/>
          </a:ln>
        </p:spPr>
        <p:txBody>
          <a:bodyPr wrap="square" rtlCol="0">
            <a:spAutoFit/>
          </a:bodyPr>
          <a:lstStyle/>
          <a:p>
            <a:r>
              <a:rPr lang="en-US" sz="800" dirty="0" smtClean="0">
                <a:solidFill>
                  <a:schemeClr val="tx1">
                    <a:lumMod val="65000"/>
                    <a:lumOff val="35000"/>
                  </a:schemeClr>
                </a:solidFill>
              </a:rPr>
              <a:t>suite101.com</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252</TotalTime>
  <Words>1182</Words>
  <Application>Microsoft Office PowerPoint</Application>
  <PresentationFormat>On-screen Show (4:3)</PresentationFormat>
  <Paragraphs>95</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LIC Presentation template-New</vt:lpstr>
      <vt:lpstr>The Three Degrees of Holy Orders: Deacons, Priests, and Bishops</vt:lpstr>
      <vt:lpstr>PowerPoint Presentation</vt:lpstr>
      <vt:lpstr>PowerPoint Presentation</vt:lpstr>
      <vt:lpstr>PowerPoint Presentation</vt:lpstr>
      <vt:lpstr>PowerPoint Presentation</vt:lpstr>
      <vt:lpstr>The Role of the Presbyter or Priest</vt:lpstr>
      <vt:lpstr>PowerPoint Presentation</vt:lpstr>
      <vt:lpstr>Diocesan Priests Work with Other Priests and with the Bishop</vt:lpstr>
      <vt:lpstr>PowerPoint Presentation</vt:lpstr>
      <vt:lpstr>PowerPoint Presentation</vt:lpstr>
      <vt:lpstr>The Role of the Bishop</vt:lpstr>
      <vt:lpstr>The Special Nature of a Bishop’s Ministry</vt:lpstr>
      <vt:lpstr>PowerPoint Presentation</vt:lpstr>
      <vt:lpstr>PowerPoint Presentation</vt:lpstr>
      <vt:lpstr>PowerPoint Presentation</vt:lpstr>
      <vt:lpstr>One More Thing: Kinds of Bishops</vt:lpstr>
      <vt:lpstr>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Andy Palmer</cp:lastModifiedBy>
  <cp:revision>36</cp:revision>
  <dcterms:created xsi:type="dcterms:W3CDTF">2012-07-10T12:39:10Z</dcterms:created>
  <dcterms:modified xsi:type="dcterms:W3CDTF">2013-04-23T16:12:17Z</dcterms:modified>
</cp:coreProperties>
</file>