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53" r:id="rId1"/>
  </p:sldMasterIdLst>
  <p:notesMasterIdLst>
    <p:notesMasterId r:id="rId18"/>
  </p:notesMasterIdLst>
  <p:sldIdLst>
    <p:sldId id="310" r:id="rId2"/>
    <p:sldId id="392" r:id="rId3"/>
    <p:sldId id="393" r:id="rId4"/>
    <p:sldId id="394" r:id="rId5"/>
    <p:sldId id="395" r:id="rId6"/>
    <p:sldId id="396" r:id="rId7"/>
    <p:sldId id="397" r:id="rId8"/>
    <p:sldId id="398" r:id="rId9"/>
    <p:sldId id="399" r:id="rId10"/>
    <p:sldId id="400" r:id="rId11"/>
    <p:sldId id="401" r:id="rId12"/>
    <p:sldId id="402" r:id="rId13"/>
    <p:sldId id="403" r:id="rId14"/>
    <p:sldId id="404" r:id="rId15"/>
    <p:sldId id="405" r:id="rId16"/>
    <p:sldId id="406" r:id="rId17"/>
  </p:sldIdLst>
  <p:sldSz cx="9144000" cy="6858000" type="screen4x3"/>
  <p:notesSz cx="6858000" cy="9144000"/>
  <p:custDataLst>
    <p:tags r:id="rId19"/>
  </p:custDataLst>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ustin Karr" initials="JK" lastIdx="4" clrIdx="0"/>
  <p:cmAuthor id="1" name="Susanna Seibert" initials="SS" lastIdx="5" clrIdx="1"/>
  <p:cmAuthor id="2" name="Brooke Saron" initials="BS"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A5598"/>
    <a:srgbClr val="C30027"/>
    <a:srgbClr val="178D34"/>
    <a:srgbClr val="FF0000"/>
    <a:srgbClr val="CC0000"/>
    <a:srgbClr val="3539C9"/>
    <a:srgbClr val="0000FF"/>
    <a:srgbClr val="D60005"/>
    <a:srgbClr val="008000"/>
    <a:srgbClr val="314B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17" autoAdjust="0"/>
    <p:restoredTop sz="86425" autoAdjust="0"/>
  </p:normalViewPr>
  <p:slideViewPr>
    <p:cSldViewPr snapToGrid="0" snapToObjects="1">
      <p:cViewPr varScale="1">
        <p:scale>
          <a:sx n="98" d="100"/>
          <a:sy n="98" d="100"/>
        </p:scale>
        <p:origin x="102" y="180"/>
      </p:cViewPr>
      <p:guideLst>
        <p:guide orient="horz" pos="2160"/>
        <p:guide pos="2880"/>
      </p:guideLst>
    </p:cSldViewPr>
  </p:slideViewPr>
  <p:outlineViewPr>
    <p:cViewPr>
      <p:scale>
        <a:sx n="33" d="100"/>
        <a:sy n="33" d="100"/>
      </p:scale>
      <p:origin x="258"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dirty="0"/>
          </a:p>
        </p:txBody>
      </p:sp>
      <p:sp>
        <p:nvSpPr>
          <p:cNvPr id="6758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fld id="{16DC5929-8357-4C99-A218-FA02D61B50BC}" type="datetimeFigureOut">
              <a:rPr lang="en-US"/>
              <a:pPr>
                <a:defRPr/>
              </a:pPr>
              <a:t>5/20/2015</a:t>
            </a:fld>
            <a:endParaRPr lang="en-US" dirty="0"/>
          </a:p>
        </p:txBody>
      </p:sp>
      <p:sp>
        <p:nvSpPr>
          <p:cNvPr id="553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6758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759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dirty="0"/>
          </a:p>
        </p:txBody>
      </p:sp>
      <p:sp>
        <p:nvSpPr>
          <p:cNvPr id="6759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D3835CB9-1183-4972-9987-AD6871187B5F}" type="slidenum">
              <a:rPr lang="en-US"/>
              <a:pPr>
                <a:defRPr/>
              </a:pPr>
              <a:t>‹#›</a:t>
            </a:fld>
            <a:endParaRPr lang="en-US" dirty="0"/>
          </a:p>
        </p:txBody>
      </p:sp>
    </p:spTree>
    <p:extLst>
      <p:ext uri="{BB962C8B-B14F-4D97-AF65-F5344CB8AC3E}">
        <p14:creationId xmlns:p14="http://schemas.microsoft.com/office/powerpoint/2010/main" val="32427494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covenants</a:t>
            </a:r>
          </a:p>
          <a:p>
            <a:pPr marL="228600" indent="-228600">
              <a:buAutoNum type="arabicPeriod"/>
            </a:pPr>
            <a:r>
              <a:rPr lang="en-US" dirty="0" smtClean="0"/>
              <a:t>Abraham</a:t>
            </a:r>
          </a:p>
          <a:p>
            <a:pPr marL="228600" indent="-228600">
              <a:buAutoNum type="arabicPeriod"/>
            </a:pPr>
            <a:r>
              <a:rPr lang="en-US" dirty="0" smtClean="0"/>
              <a:t>Ten </a:t>
            </a:r>
            <a:r>
              <a:rPr lang="en-US" baseline="0" dirty="0" smtClean="0"/>
              <a:t>Commandments</a:t>
            </a:r>
          </a:p>
          <a:p>
            <a:pPr marL="228600" indent="-228600">
              <a:buAutoNum type="arabicPeriod"/>
            </a:pPr>
            <a:r>
              <a:rPr lang="en-US" baseline="0" dirty="0" smtClean="0"/>
              <a:t>He didn’t mean his earthly kingdom would last forever, but that through his descendant, Jesus Christ, his kingdom would be everlasting.</a:t>
            </a:r>
          </a:p>
          <a:p>
            <a:pPr marL="228600" indent="-228600">
              <a:buAutoNum type="arabicPeriod"/>
            </a:pPr>
            <a:r>
              <a:rPr lang="en-US" baseline="0" dirty="0" smtClean="0"/>
              <a:t>Jesus Christ</a:t>
            </a:r>
          </a:p>
          <a:p>
            <a:pPr marL="228600" indent="-228600">
              <a:buAutoNum type="arabicPeriod"/>
            </a:pPr>
            <a:r>
              <a:rPr lang="en-US" baseline="0" smtClean="0"/>
              <a:t>through </a:t>
            </a:r>
            <a:r>
              <a:rPr lang="en-US" baseline="0" dirty="0" smtClean="0"/>
              <a:t>the Church’s witness</a:t>
            </a:r>
          </a:p>
          <a:p>
            <a:endParaRPr lang="en-US" dirty="0"/>
          </a:p>
        </p:txBody>
      </p:sp>
      <p:sp>
        <p:nvSpPr>
          <p:cNvPr id="4" name="Slide Number Placeholder 3"/>
          <p:cNvSpPr>
            <a:spLocks noGrp="1"/>
          </p:cNvSpPr>
          <p:nvPr>
            <p:ph type="sldNum" sz="quarter" idx="10"/>
          </p:nvPr>
        </p:nvSpPr>
        <p:spPr/>
        <p:txBody>
          <a:bodyPr/>
          <a:lstStyle/>
          <a:p>
            <a:pPr>
              <a:defRPr/>
            </a:pPr>
            <a:fld id="{D3835CB9-1183-4972-9987-AD6871187B5F}" type="slidenum">
              <a:rPr lang="en-US" smtClean="0"/>
              <a:pPr>
                <a:defRPr/>
              </a:pPr>
              <a:t>16</a:t>
            </a:fld>
            <a:endParaRPr lang="en-US" dirty="0"/>
          </a:p>
        </p:txBody>
      </p:sp>
    </p:spTree>
    <p:extLst>
      <p:ext uri="{BB962C8B-B14F-4D97-AF65-F5344CB8AC3E}">
        <p14:creationId xmlns:p14="http://schemas.microsoft.com/office/powerpoint/2010/main" val="41997561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738428F-13A6-461E-ACE3-3651423F24A5}" type="datetimeFigureOut">
              <a:rPr lang="en-US" smtClean="0">
                <a:solidFill>
                  <a:prstClr val="black">
                    <a:tint val="75000"/>
                  </a:prstClr>
                </a:solidFill>
              </a:rPr>
              <a:pPr/>
              <a:t>5/20/2015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2959041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38428F-13A6-461E-ACE3-3651423F24A5}" type="datetimeFigureOut">
              <a:rPr lang="en-US" smtClean="0">
                <a:solidFill>
                  <a:prstClr val="black">
                    <a:tint val="75000"/>
                  </a:prstClr>
                </a:solidFill>
              </a:rPr>
              <a:pPr/>
              <a:t>5/20/2015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32607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38428F-13A6-461E-ACE3-3651423F24A5}" type="datetimeFigureOut">
              <a:rPr lang="en-US" smtClean="0">
                <a:solidFill>
                  <a:prstClr val="black">
                    <a:tint val="75000"/>
                  </a:prstClr>
                </a:solidFill>
              </a:rPr>
              <a:pPr/>
              <a:t>5/20/2015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79914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38428F-13A6-461E-ACE3-3651423F24A5}" type="datetimeFigureOut">
              <a:rPr lang="en-US" smtClean="0">
                <a:solidFill>
                  <a:prstClr val="black">
                    <a:tint val="75000"/>
                  </a:prstClr>
                </a:solidFill>
              </a:rPr>
              <a:pPr/>
              <a:t>5/20/2015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70216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38428F-13A6-461E-ACE3-3651423F24A5}" type="datetimeFigureOut">
              <a:rPr lang="en-US" smtClean="0">
                <a:solidFill>
                  <a:prstClr val="black">
                    <a:tint val="75000"/>
                  </a:prstClr>
                </a:solidFill>
              </a:rPr>
              <a:pPr/>
              <a:t>5/20/2015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9541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738428F-13A6-461E-ACE3-3651423F24A5}" type="datetimeFigureOut">
              <a:rPr lang="en-US" smtClean="0">
                <a:solidFill>
                  <a:prstClr val="black">
                    <a:tint val="75000"/>
                  </a:prstClr>
                </a:solidFill>
              </a:rPr>
              <a:pPr/>
              <a:t>5/20/2015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55393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738428F-13A6-461E-ACE3-3651423F24A5}" type="datetimeFigureOut">
              <a:rPr lang="en-US" smtClean="0">
                <a:solidFill>
                  <a:prstClr val="black">
                    <a:tint val="75000"/>
                  </a:prstClr>
                </a:solidFill>
              </a:rPr>
              <a:pPr/>
              <a:t>5/20/2015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86060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38428F-13A6-461E-ACE3-3651423F24A5}" type="datetimeFigureOut">
              <a:rPr lang="en-US" smtClean="0">
                <a:solidFill>
                  <a:prstClr val="black">
                    <a:tint val="75000"/>
                  </a:prstClr>
                </a:solidFill>
              </a:rPr>
              <a:pPr/>
              <a:t>5/20/2015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67973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38428F-13A6-461E-ACE3-3651423F24A5}" type="datetimeFigureOut">
              <a:rPr lang="en-US" smtClean="0">
                <a:solidFill>
                  <a:prstClr val="black">
                    <a:tint val="75000"/>
                  </a:prstClr>
                </a:solidFill>
              </a:rPr>
              <a:pPr/>
              <a:t>5/20/2015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68883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38428F-13A6-461E-ACE3-3651423F24A5}" type="datetimeFigureOut">
              <a:rPr lang="en-US" smtClean="0">
                <a:solidFill>
                  <a:prstClr val="black">
                    <a:tint val="75000"/>
                  </a:prstClr>
                </a:solidFill>
              </a:rPr>
              <a:pPr/>
              <a:t>5/20/2015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21245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38428F-13A6-461E-ACE3-3651423F24A5}" type="datetimeFigureOut">
              <a:rPr lang="en-US" smtClean="0">
                <a:solidFill>
                  <a:prstClr val="black">
                    <a:tint val="75000"/>
                  </a:prstClr>
                </a:solidFill>
              </a:rPr>
              <a:pPr/>
              <a:t>5/20/2015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6034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81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7738428F-13A6-461E-ACE3-3651423F24A5}" type="datetimeFigureOut">
              <a:rPr lang="en-US" smtClean="0">
                <a:solidFill>
                  <a:prstClr val="black">
                    <a:tint val="75000"/>
                  </a:prstClr>
                </a:solidFill>
                <a:latin typeface="Calibri"/>
              </a:rPr>
              <a:pPr eaLnBrk="1" fontAlgn="auto" hangingPunct="1">
                <a:spcBef>
                  <a:spcPts val="0"/>
                </a:spcBef>
                <a:spcAft>
                  <a:spcPts val="0"/>
                </a:spcAft>
              </a:pPr>
              <a:t>5/20/2015</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A52185CE-A228-4E7E-803F-2499737AE528}" type="slidenum">
              <a:rPr lang="en-US" smtClean="0">
                <a:solidFill>
                  <a:prstClr val="black">
                    <a:tint val="75000"/>
                  </a:prstClr>
                </a:solidFill>
                <a:latin typeface="Calibri"/>
              </a:rPr>
              <a:pPr eaLnBrk="1" fontAlgn="auto" hangingPunct="1">
                <a:spcBef>
                  <a:spcPts val="0"/>
                </a:spcBef>
                <a:spcAft>
                  <a:spcPts val="0"/>
                </a:spcAft>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4221260244"/>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2875" y="0"/>
            <a:ext cx="9429750" cy="6858000"/>
          </a:xfrm>
          <a:prstGeom prst="rect">
            <a:avLst/>
          </a:prstGeom>
          <a:noFill/>
          <a:ln>
            <a:noFill/>
          </a:ln>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4336" y="4732998"/>
            <a:ext cx="1652629" cy="1977737"/>
          </a:xfrm>
          <a:prstGeom prst="rect">
            <a:avLst/>
          </a:prstGeom>
        </p:spPr>
      </p:pic>
    </p:spTree>
    <p:extLst>
      <p:ext uri="{BB962C8B-B14F-4D97-AF65-F5344CB8AC3E}">
        <p14:creationId xmlns:p14="http://schemas.microsoft.com/office/powerpoint/2010/main" val="37330877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noFill/>
        </p:spPr>
        <p:txBody>
          <a:bodyPr>
            <a:normAutofit/>
          </a:bodyPr>
          <a:lstStyle/>
          <a:p>
            <a:pPr>
              <a:lnSpc>
                <a:spcPct val="110000"/>
              </a:lnSpc>
            </a:pPr>
            <a:r>
              <a:rPr lang="en-US" sz="4200" b="1" dirty="0">
                <a:solidFill>
                  <a:srgbClr val="C30027"/>
                </a:solidFill>
                <a:latin typeface="Arial" panose="020B0604020202020204" pitchFamily="34" charset="0"/>
                <a:cs typeface="Arial" panose="020B0604020202020204" pitchFamily="34" charset="0"/>
              </a:rPr>
              <a:t>“God’s Covenant with David”</a:t>
            </a:r>
            <a:r>
              <a:rPr lang="en-US" sz="4200" dirty="0">
                <a:solidFill>
                  <a:srgbClr val="C30027"/>
                </a:solidFill>
                <a:latin typeface="Arial" panose="020B0604020202020204" pitchFamily="34" charset="0"/>
                <a:cs typeface="Arial" panose="020B0604020202020204" pitchFamily="34" charset="0"/>
              </a:rPr>
              <a:t/>
            </a:r>
            <a:br>
              <a:rPr lang="en-US" sz="4200" dirty="0">
                <a:solidFill>
                  <a:srgbClr val="C30027"/>
                </a:solidFill>
                <a:latin typeface="Arial" panose="020B0604020202020204" pitchFamily="34" charset="0"/>
                <a:cs typeface="Arial" panose="020B0604020202020204" pitchFamily="34" charset="0"/>
              </a:rPr>
            </a:br>
            <a:r>
              <a:rPr lang="en-US" sz="1800" b="1" dirty="0">
                <a:solidFill>
                  <a:schemeClr val="tx1">
                    <a:lumMod val="50000"/>
                    <a:lumOff val="50000"/>
                  </a:schemeClr>
                </a:solidFill>
                <a:latin typeface="Arial" panose="020B0604020202020204" pitchFamily="34" charset="0"/>
                <a:cs typeface="Arial" panose="020B0604020202020204" pitchFamily="34" charset="0"/>
              </a:rPr>
              <a:t> (Handbook, page 95)</a:t>
            </a:r>
          </a:p>
        </p:txBody>
      </p:sp>
      <p:sp>
        <p:nvSpPr>
          <p:cNvPr id="5" name="Content Placeholder 2"/>
          <p:cNvSpPr>
            <a:spLocks noGrp="1"/>
          </p:cNvSpPr>
          <p:nvPr>
            <p:ph idx="1"/>
          </p:nvPr>
        </p:nvSpPr>
        <p:spPr>
          <a:xfrm>
            <a:off x="648929" y="2116685"/>
            <a:ext cx="3834581" cy="3556861"/>
          </a:xfrm>
        </p:spPr>
        <p:txBody>
          <a:bodyPr>
            <a:normAutofit/>
          </a:bodyPr>
          <a:lstStyle/>
          <a:p>
            <a:pPr marL="0" indent="0">
              <a:buNone/>
            </a:pPr>
            <a:r>
              <a:rPr lang="en-US" sz="2400" dirty="0" smtClean="0">
                <a:latin typeface="Arial" panose="020B0604020202020204" pitchFamily="34" charset="0"/>
                <a:cs typeface="Arial" panose="020B0604020202020204" pitchFamily="34" charset="0"/>
              </a:rPr>
              <a:t>God entered into a covenant with David, promising him that he would always have descendants and that his kingdom would last forever.</a:t>
            </a:r>
            <a:endParaRPr lang="en-US" sz="2400" dirty="0">
              <a:latin typeface="Arial" panose="020B0604020202020204" pitchFamily="34" charset="0"/>
              <a:cs typeface="Arial" panose="020B0604020202020204" pitchFamily="34" charset="0"/>
            </a:endParaRPr>
          </a:p>
        </p:txBody>
      </p:sp>
      <p:sp>
        <p:nvSpPr>
          <p:cNvPr id="7" name="Rectangle 6"/>
          <p:cNvSpPr/>
          <p:nvPr/>
        </p:nvSpPr>
        <p:spPr>
          <a:xfrm>
            <a:off x="7007646" y="4601284"/>
            <a:ext cx="1527983" cy="200055"/>
          </a:xfrm>
          <a:prstGeom prst="rect">
            <a:avLst/>
          </a:prstGeom>
        </p:spPr>
        <p:txBody>
          <a:bodyPr wrap="none">
            <a:spAutoFit/>
          </a:bodyPr>
          <a:lstStyle/>
          <a:p>
            <a:pPr algn="r"/>
            <a:r>
              <a:rPr lang="en-US" sz="700" dirty="0" smtClean="0">
                <a:solidFill>
                  <a:schemeClr val="bg1">
                    <a:lumMod val="65000"/>
                  </a:schemeClr>
                </a:solidFill>
                <a:latin typeface="Arial" panose="020B0604020202020204" pitchFamily="34" charset="0"/>
                <a:cs typeface="Arial" panose="020B0604020202020204" pitchFamily="34" charset="0"/>
              </a:rPr>
              <a:t>© vacek37/www.istockphoto.com </a:t>
            </a:r>
            <a:endParaRPr lang="en-US" sz="700" dirty="0">
              <a:solidFill>
                <a:schemeClr val="bg1">
                  <a:lumMod val="65000"/>
                </a:schemeClr>
              </a:solidFill>
              <a:latin typeface="Arial" panose="020B0604020202020204" pitchFamily="34" charset="0"/>
              <a:cs typeface="Arial" panose="020B0604020202020204" pitchFamily="34" charset="0"/>
            </a:endParaRPr>
          </a:p>
        </p:txBody>
      </p:sp>
      <p:pic>
        <p:nvPicPr>
          <p:cNvPr id="8" name="Picture 7" descr="S10-iStock_000001312746_Large.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0095" y="2208588"/>
            <a:ext cx="3661234" cy="2440822"/>
          </a:xfrm>
          <a:prstGeom prst="rect">
            <a:avLst/>
          </a:prstGeom>
        </p:spPr>
      </p:pic>
    </p:spTree>
    <p:extLst>
      <p:ext uri="{BB962C8B-B14F-4D97-AF65-F5344CB8AC3E}">
        <p14:creationId xmlns:p14="http://schemas.microsoft.com/office/powerpoint/2010/main" val="13979131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noFill/>
        </p:spPr>
        <p:txBody>
          <a:bodyPr>
            <a:normAutofit/>
          </a:bodyPr>
          <a:lstStyle/>
          <a:p>
            <a:pPr>
              <a:lnSpc>
                <a:spcPct val="110000"/>
              </a:lnSpc>
            </a:pPr>
            <a:r>
              <a:rPr lang="en-US" sz="4200" b="1" dirty="0">
                <a:solidFill>
                  <a:srgbClr val="C30027"/>
                </a:solidFill>
                <a:latin typeface="Arial" panose="020B0604020202020204" pitchFamily="34" charset="0"/>
                <a:cs typeface="Arial" panose="020B0604020202020204" pitchFamily="34" charset="0"/>
              </a:rPr>
              <a:t>“God’s Covenant with David”</a:t>
            </a:r>
            <a:r>
              <a:rPr lang="en-US" sz="4200" dirty="0">
                <a:solidFill>
                  <a:srgbClr val="C30027"/>
                </a:solidFill>
                <a:latin typeface="Arial" panose="020B0604020202020204" pitchFamily="34" charset="0"/>
                <a:cs typeface="Arial" panose="020B0604020202020204" pitchFamily="34" charset="0"/>
              </a:rPr>
              <a:t/>
            </a:r>
            <a:br>
              <a:rPr lang="en-US" sz="4200" dirty="0">
                <a:solidFill>
                  <a:srgbClr val="C30027"/>
                </a:solidFill>
                <a:latin typeface="Arial" panose="020B0604020202020204" pitchFamily="34" charset="0"/>
                <a:cs typeface="Arial" panose="020B0604020202020204" pitchFamily="34" charset="0"/>
              </a:rPr>
            </a:br>
            <a:r>
              <a:rPr lang="en-US" sz="1800" b="1" dirty="0">
                <a:solidFill>
                  <a:schemeClr val="tx1">
                    <a:lumMod val="50000"/>
                    <a:lumOff val="50000"/>
                  </a:schemeClr>
                </a:solidFill>
                <a:latin typeface="Arial" panose="020B0604020202020204" pitchFamily="34" charset="0"/>
                <a:cs typeface="Arial" panose="020B0604020202020204" pitchFamily="34" charset="0"/>
              </a:rPr>
              <a:t> (Handbook, page 95)</a:t>
            </a:r>
          </a:p>
        </p:txBody>
      </p:sp>
      <p:sp>
        <p:nvSpPr>
          <p:cNvPr id="5" name="Content Placeholder 2"/>
          <p:cNvSpPr>
            <a:spLocks noGrp="1"/>
          </p:cNvSpPr>
          <p:nvPr>
            <p:ph idx="1"/>
          </p:nvPr>
        </p:nvSpPr>
        <p:spPr>
          <a:xfrm>
            <a:off x="3998563" y="2151713"/>
            <a:ext cx="4142548" cy="3064664"/>
          </a:xfrm>
        </p:spPr>
        <p:txBody>
          <a:bodyPr>
            <a:normAutofit/>
          </a:bodyPr>
          <a:lstStyle/>
          <a:p>
            <a:r>
              <a:rPr lang="en-US" sz="2400" dirty="0" smtClean="0">
                <a:latin typeface="Arial" panose="020B0604020202020204" pitchFamily="34" charset="0"/>
                <a:cs typeface="Arial" panose="020B0604020202020204" pitchFamily="34" charset="0"/>
              </a:rPr>
              <a:t>As with Abraham, God made a covenant with King David that he would have many descendants.</a:t>
            </a:r>
          </a:p>
          <a:p>
            <a:r>
              <a:rPr lang="en-US" sz="2400" dirty="0" smtClean="0">
                <a:latin typeface="Arial" panose="020B0604020202020204" pitchFamily="34" charset="0"/>
                <a:cs typeface="Arial" panose="020B0604020202020204" pitchFamily="34" charset="0"/>
              </a:rPr>
              <a:t>One of those descendants was Jesus Christ. </a:t>
            </a:r>
            <a:endParaRPr lang="en-US" sz="2000" dirty="0" smtClean="0">
              <a:latin typeface="Arial" panose="020B0604020202020204" pitchFamily="34" charset="0"/>
              <a:cs typeface="Arial" panose="020B0604020202020204" pitchFamily="34" charset="0"/>
            </a:endParaRPr>
          </a:p>
        </p:txBody>
      </p:sp>
      <p:sp>
        <p:nvSpPr>
          <p:cNvPr id="7" name="Rectangle 6"/>
          <p:cNvSpPr/>
          <p:nvPr/>
        </p:nvSpPr>
        <p:spPr>
          <a:xfrm>
            <a:off x="870379" y="5285971"/>
            <a:ext cx="4572000" cy="200055"/>
          </a:xfrm>
          <a:prstGeom prst="rect">
            <a:avLst/>
          </a:prstGeom>
        </p:spPr>
        <p:txBody>
          <a:bodyPr>
            <a:spAutoFit/>
          </a:bodyPr>
          <a:lstStyle/>
          <a:p>
            <a:r>
              <a:rPr lang="en-US" sz="700" dirty="0" smtClean="0">
                <a:solidFill>
                  <a:srgbClr val="A6A6A6"/>
                </a:solidFill>
                <a:latin typeface="Arial" panose="020B0604020202020204" pitchFamily="34" charset="0"/>
                <a:cs typeface="Arial" panose="020B0604020202020204" pitchFamily="34" charset="0"/>
              </a:rPr>
              <a:t>© BakhurNick/www.istockphoto.com</a:t>
            </a:r>
            <a:endParaRPr lang="en-US" sz="700" dirty="0">
              <a:solidFill>
                <a:srgbClr val="A6A6A6"/>
              </a:solidFill>
              <a:latin typeface="Arial" panose="020B0604020202020204" pitchFamily="34" charset="0"/>
              <a:cs typeface="Arial" panose="020B0604020202020204" pitchFamily="34" charset="0"/>
            </a:endParaRPr>
          </a:p>
        </p:txBody>
      </p:sp>
      <p:pic>
        <p:nvPicPr>
          <p:cNvPr id="8" name="Picture 7" descr="S11-shutterstock_210529186.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4600" y="1726505"/>
            <a:ext cx="2445434" cy="3559466"/>
          </a:xfrm>
          <a:prstGeom prst="rect">
            <a:avLst/>
          </a:prstGeom>
        </p:spPr>
      </p:pic>
    </p:spTree>
    <p:extLst>
      <p:ext uri="{BB962C8B-B14F-4D97-AF65-F5344CB8AC3E}">
        <p14:creationId xmlns:p14="http://schemas.microsoft.com/office/powerpoint/2010/main" val="41815273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noFill/>
        </p:spPr>
        <p:txBody>
          <a:bodyPr>
            <a:normAutofit/>
          </a:bodyPr>
          <a:lstStyle/>
          <a:p>
            <a:pPr>
              <a:lnSpc>
                <a:spcPct val="110000"/>
              </a:lnSpc>
            </a:pPr>
            <a:r>
              <a:rPr lang="en-US" sz="4200" b="1" dirty="0">
                <a:solidFill>
                  <a:srgbClr val="C30027"/>
                </a:solidFill>
                <a:latin typeface="Arial" panose="020B0604020202020204" pitchFamily="34" charset="0"/>
                <a:cs typeface="Arial" panose="020B0604020202020204" pitchFamily="34" charset="0"/>
              </a:rPr>
              <a:t>“God’s Covenant with David”</a:t>
            </a:r>
            <a:r>
              <a:rPr lang="en-US" sz="4200" dirty="0">
                <a:solidFill>
                  <a:srgbClr val="C30027"/>
                </a:solidFill>
                <a:latin typeface="Arial" panose="020B0604020202020204" pitchFamily="34" charset="0"/>
                <a:cs typeface="Arial" panose="020B0604020202020204" pitchFamily="34" charset="0"/>
              </a:rPr>
              <a:t/>
            </a:r>
            <a:br>
              <a:rPr lang="en-US" sz="4200" dirty="0">
                <a:solidFill>
                  <a:srgbClr val="C30027"/>
                </a:solidFill>
                <a:latin typeface="Arial" panose="020B0604020202020204" pitchFamily="34" charset="0"/>
                <a:cs typeface="Arial" panose="020B0604020202020204" pitchFamily="34" charset="0"/>
              </a:rPr>
            </a:br>
            <a:r>
              <a:rPr lang="en-US" sz="1800" b="1" dirty="0">
                <a:solidFill>
                  <a:srgbClr val="A6A6A6"/>
                </a:solidFill>
                <a:latin typeface="Arial" panose="020B0604020202020204" pitchFamily="34" charset="0"/>
                <a:cs typeface="Arial" panose="020B0604020202020204" pitchFamily="34" charset="0"/>
              </a:rPr>
              <a:t> </a:t>
            </a:r>
            <a:r>
              <a:rPr lang="en-US" sz="1800" b="1" dirty="0">
                <a:solidFill>
                  <a:schemeClr val="tx1">
                    <a:lumMod val="50000"/>
                    <a:lumOff val="50000"/>
                  </a:schemeClr>
                </a:solidFill>
                <a:latin typeface="Arial" panose="020B0604020202020204" pitchFamily="34" charset="0"/>
                <a:cs typeface="Arial" panose="020B0604020202020204" pitchFamily="34" charset="0"/>
              </a:rPr>
              <a:t>(Handbook, page 95)</a:t>
            </a:r>
          </a:p>
        </p:txBody>
      </p:sp>
      <p:sp>
        <p:nvSpPr>
          <p:cNvPr id="8" name="Content Placeholder 2"/>
          <p:cNvSpPr>
            <a:spLocks noGrp="1"/>
          </p:cNvSpPr>
          <p:nvPr>
            <p:ph idx="1"/>
          </p:nvPr>
        </p:nvSpPr>
        <p:spPr>
          <a:xfrm>
            <a:off x="457200" y="1601489"/>
            <a:ext cx="8229600" cy="4525963"/>
          </a:xfrm>
        </p:spPr>
        <p:txBody>
          <a:bodyPr>
            <a:normAutofit/>
          </a:bodyPr>
          <a:lstStyle/>
          <a:p>
            <a:r>
              <a:rPr lang="en-US" sz="2000" dirty="0" smtClean="0">
                <a:latin typeface="Arial" panose="020B0604020202020204" pitchFamily="34" charset="0"/>
                <a:cs typeface="Arial" panose="020B0604020202020204" pitchFamily="34" charset="0"/>
              </a:rPr>
              <a:t>God also promised David that his kingdom would last forever, but David’s </a:t>
            </a:r>
            <a:r>
              <a:rPr lang="en-US" sz="2000" i="1" dirty="0" smtClean="0">
                <a:latin typeface="Arial" panose="020B0604020202020204" pitchFamily="34" charset="0"/>
                <a:cs typeface="Arial" panose="020B0604020202020204" pitchFamily="34" charset="0"/>
              </a:rPr>
              <a:t>earthly kingdom </a:t>
            </a:r>
            <a:r>
              <a:rPr lang="en-US" sz="2000" dirty="0" smtClean="0">
                <a:latin typeface="Arial" panose="020B0604020202020204" pitchFamily="34" charset="0"/>
                <a:cs typeface="Arial" panose="020B0604020202020204" pitchFamily="34" charset="0"/>
              </a:rPr>
              <a:t>did not last forever. </a:t>
            </a:r>
          </a:p>
          <a:p>
            <a:r>
              <a:rPr lang="en-US" sz="2000" dirty="0" smtClean="0">
                <a:latin typeface="Arial" panose="020B0604020202020204" pitchFamily="34" charset="0"/>
                <a:cs typeface="Arial" panose="020B0604020202020204" pitchFamily="34" charset="0"/>
              </a:rPr>
              <a:t>David’s kingdom will last forever </a:t>
            </a:r>
            <a:r>
              <a:rPr lang="en-US" sz="2000" b="1" dirty="0" smtClean="0">
                <a:latin typeface="Arial" panose="020B0604020202020204" pitchFamily="34" charset="0"/>
                <a:cs typeface="Arial" panose="020B0604020202020204" pitchFamily="34" charset="0"/>
              </a:rPr>
              <a:t>through the Kingdom of God</a:t>
            </a:r>
            <a:r>
              <a:rPr lang="en-US" sz="2000" dirty="0" smtClean="0">
                <a:latin typeface="Arial" panose="020B0604020202020204" pitchFamily="34" charset="0"/>
                <a:cs typeface="Arial" panose="020B0604020202020204" pitchFamily="34" charset="0"/>
              </a:rPr>
              <a:t>, established by David’s descendant, Jesus Christ.</a:t>
            </a:r>
            <a:endParaRPr lang="en-US" sz="2000" dirty="0">
              <a:latin typeface="Arial" panose="020B0604020202020204" pitchFamily="34" charset="0"/>
              <a:cs typeface="Arial" panose="020B0604020202020204" pitchFamily="34" charset="0"/>
            </a:endParaRPr>
          </a:p>
        </p:txBody>
      </p:sp>
      <p:sp>
        <p:nvSpPr>
          <p:cNvPr id="10" name="Rectangle 9"/>
          <p:cNvSpPr/>
          <p:nvPr/>
        </p:nvSpPr>
        <p:spPr>
          <a:xfrm>
            <a:off x="3989184" y="5355310"/>
            <a:ext cx="1338828" cy="200055"/>
          </a:xfrm>
          <a:prstGeom prst="rect">
            <a:avLst/>
          </a:prstGeom>
        </p:spPr>
        <p:txBody>
          <a:bodyPr wrap="none">
            <a:spAutoFit/>
          </a:bodyPr>
          <a:lstStyle/>
          <a:p>
            <a:r>
              <a:rPr lang="en-US" sz="700" dirty="0" smtClean="0">
                <a:solidFill>
                  <a:srgbClr val="A6A6A6"/>
                </a:solidFill>
                <a:latin typeface="Arial" panose="020B0604020202020204" pitchFamily="34" charset="0"/>
                <a:cs typeface="Arial" panose="020B0604020202020204" pitchFamily="34" charset="0"/>
              </a:rPr>
              <a:t>© iurii/www.shutterstock.com</a:t>
            </a:r>
            <a:endParaRPr lang="en-US" sz="700" dirty="0">
              <a:solidFill>
                <a:srgbClr val="A6A6A6"/>
              </a:solidFill>
              <a:latin typeface="Arial" panose="020B0604020202020204" pitchFamily="34" charset="0"/>
              <a:cs typeface="Arial" panose="020B0604020202020204" pitchFamily="34" charset="0"/>
            </a:endParaRPr>
          </a:p>
        </p:txBody>
      </p:sp>
      <p:pic>
        <p:nvPicPr>
          <p:cNvPr id="11" name="Picture 10" descr="S12-shutterstock_121604635.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59113" y="3287701"/>
            <a:ext cx="3625774" cy="2083813"/>
          </a:xfrm>
          <a:prstGeom prst="rect">
            <a:avLst/>
          </a:prstGeom>
        </p:spPr>
      </p:pic>
    </p:spTree>
    <p:extLst>
      <p:ext uri="{BB962C8B-B14F-4D97-AF65-F5344CB8AC3E}">
        <p14:creationId xmlns:p14="http://schemas.microsoft.com/office/powerpoint/2010/main" val="31785418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noFill/>
        </p:spPr>
        <p:txBody>
          <a:bodyPr>
            <a:normAutofit/>
          </a:bodyPr>
          <a:lstStyle/>
          <a:p>
            <a:pPr>
              <a:lnSpc>
                <a:spcPct val="110000"/>
              </a:lnSpc>
            </a:pPr>
            <a:r>
              <a:rPr lang="en-US" sz="4200" b="1" dirty="0" smtClean="0">
                <a:solidFill>
                  <a:srgbClr val="0A5598"/>
                </a:solidFill>
                <a:latin typeface="Arial" panose="020B0604020202020204" pitchFamily="34" charset="0"/>
                <a:cs typeface="Arial" panose="020B0604020202020204" pitchFamily="34" charset="0"/>
              </a:rPr>
              <a:t>“The New Covenant” </a:t>
            </a:r>
            <a:r>
              <a:rPr lang="en-US" sz="4200" dirty="0" smtClean="0">
                <a:solidFill>
                  <a:srgbClr val="0A5598"/>
                </a:solidFill>
                <a:latin typeface="Arial" panose="020B0604020202020204" pitchFamily="34" charset="0"/>
                <a:cs typeface="Arial" panose="020B0604020202020204" pitchFamily="34" charset="0"/>
              </a:rPr>
              <a:t/>
            </a:r>
            <a:br>
              <a:rPr lang="en-US" sz="4200" dirty="0" smtClean="0">
                <a:solidFill>
                  <a:srgbClr val="0A5598"/>
                </a:solidFill>
                <a:latin typeface="Arial" panose="020B0604020202020204" pitchFamily="34" charset="0"/>
                <a:cs typeface="Arial" panose="020B0604020202020204" pitchFamily="34" charset="0"/>
              </a:rPr>
            </a:br>
            <a:r>
              <a:rPr lang="en-US" sz="1800" b="1" i="1" dirty="0" smtClean="0">
                <a:solidFill>
                  <a:schemeClr val="bg1">
                    <a:lumMod val="65000"/>
                  </a:schemeClr>
                </a:solidFill>
                <a:latin typeface="Arial" panose="020B0604020202020204" pitchFamily="34" charset="0"/>
                <a:cs typeface="Arial" panose="020B0604020202020204" pitchFamily="34" charset="0"/>
              </a:rPr>
              <a:t> </a:t>
            </a:r>
            <a:r>
              <a:rPr lang="en-US" sz="1800" b="1" dirty="0">
                <a:solidFill>
                  <a:schemeClr val="tx1">
                    <a:lumMod val="50000"/>
                    <a:lumOff val="50000"/>
                  </a:schemeClr>
                </a:solidFill>
                <a:latin typeface="Arial" panose="020B0604020202020204" pitchFamily="34" charset="0"/>
                <a:cs typeface="Arial" panose="020B0604020202020204" pitchFamily="34" charset="0"/>
              </a:rPr>
              <a:t>(Handbook, </a:t>
            </a:r>
            <a:r>
              <a:rPr lang="en-US" sz="1800" b="1" dirty="0" smtClean="0">
                <a:solidFill>
                  <a:schemeClr val="tx1">
                    <a:lumMod val="50000"/>
                    <a:lumOff val="50000"/>
                  </a:schemeClr>
                </a:solidFill>
                <a:latin typeface="Arial" panose="020B0604020202020204" pitchFamily="34" charset="0"/>
                <a:cs typeface="Arial" panose="020B0604020202020204" pitchFamily="34" charset="0"/>
              </a:rPr>
              <a:t>pages 96</a:t>
            </a:r>
            <a:r>
              <a:rPr lang="en-US" sz="1800" b="1" dirty="0" smtClean="0">
                <a:solidFill>
                  <a:schemeClr val="tx1">
                    <a:lumMod val="50000"/>
                    <a:lumOff val="50000"/>
                  </a:schemeClr>
                </a:solidFill>
              </a:rPr>
              <a:t>–</a:t>
            </a:r>
            <a:r>
              <a:rPr lang="en-US" sz="1800" b="1" dirty="0" smtClean="0">
                <a:solidFill>
                  <a:schemeClr val="tx1">
                    <a:lumMod val="50000"/>
                    <a:lumOff val="50000"/>
                  </a:schemeClr>
                </a:solidFill>
                <a:latin typeface="Arial" panose="020B0604020202020204" pitchFamily="34" charset="0"/>
                <a:cs typeface="Arial" panose="020B0604020202020204" pitchFamily="34" charset="0"/>
              </a:rPr>
              <a:t>97)</a:t>
            </a:r>
            <a:endParaRPr lang="en-US" sz="4000" b="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5" name="Content Placeholder 2"/>
          <p:cNvSpPr>
            <a:spLocks noGrp="1"/>
          </p:cNvSpPr>
          <p:nvPr>
            <p:ph idx="1"/>
          </p:nvPr>
        </p:nvSpPr>
        <p:spPr>
          <a:xfrm>
            <a:off x="4665378" y="2243420"/>
            <a:ext cx="3628103" cy="2357846"/>
          </a:xfrm>
        </p:spPr>
        <p:txBody>
          <a:bodyPr>
            <a:normAutofit/>
          </a:bodyPr>
          <a:lstStyle/>
          <a:p>
            <a:pPr marL="0" indent="0">
              <a:buNone/>
            </a:pPr>
            <a:r>
              <a:rPr lang="en-US" sz="2400" dirty="0" smtClean="0">
                <a:latin typeface="Arial" panose="020B0604020202020204" pitchFamily="34" charset="0"/>
                <a:cs typeface="Arial" panose="020B0604020202020204" pitchFamily="34" charset="0"/>
              </a:rPr>
              <a:t>Through Jesus Christ, God established a </a:t>
            </a:r>
            <a:r>
              <a:rPr lang="en-US" sz="2400" b="1" dirty="0" smtClean="0">
                <a:latin typeface="Arial" panose="020B0604020202020204" pitchFamily="34" charset="0"/>
                <a:cs typeface="Arial" panose="020B0604020202020204" pitchFamily="34" charset="0"/>
              </a:rPr>
              <a:t>new</a:t>
            </a:r>
            <a:r>
              <a:rPr lang="en-US" sz="2400" dirty="0" smtClean="0">
                <a:latin typeface="Arial" panose="020B0604020202020204" pitchFamily="34" charset="0"/>
                <a:cs typeface="Arial" panose="020B0604020202020204" pitchFamily="34" charset="0"/>
              </a:rPr>
              <a:t> and </a:t>
            </a:r>
            <a:r>
              <a:rPr lang="en-US" sz="2400" b="1" dirty="0" smtClean="0">
                <a:latin typeface="Arial" panose="020B0604020202020204" pitchFamily="34" charset="0"/>
                <a:cs typeface="Arial" panose="020B0604020202020204" pitchFamily="34" charset="0"/>
              </a:rPr>
              <a:t>everlasting</a:t>
            </a:r>
            <a:r>
              <a:rPr lang="en-US" sz="2400" dirty="0" smtClean="0">
                <a:latin typeface="Arial" panose="020B0604020202020204" pitchFamily="34" charset="0"/>
                <a:cs typeface="Arial" panose="020B0604020202020204" pitchFamily="34" charset="0"/>
              </a:rPr>
              <a:t> covenant with the human race</a:t>
            </a:r>
            <a:r>
              <a:rPr lang="en-US" sz="2400" dirty="0">
                <a:latin typeface="Arial" panose="020B0604020202020204" pitchFamily="34" charset="0"/>
                <a:cs typeface="Arial" panose="020B0604020202020204" pitchFamily="34" charset="0"/>
              </a:rPr>
              <a:t>. </a:t>
            </a:r>
          </a:p>
        </p:txBody>
      </p:sp>
      <p:sp>
        <p:nvSpPr>
          <p:cNvPr id="7" name="Rectangle 6"/>
          <p:cNvSpPr/>
          <p:nvPr/>
        </p:nvSpPr>
        <p:spPr>
          <a:xfrm>
            <a:off x="851971" y="4986787"/>
            <a:ext cx="4572000" cy="200055"/>
          </a:xfrm>
          <a:prstGeom prst="rect">
            <a:avLst/>
          </a:prstGeom>
        </p:spPr>
        <p:txBody>
          <a:bodyPr wrap="square">
            <a:spAutoFit/>
          </a:bodyPr>
          <a:lstStyle/>
          <a:p>
            <a:r>
              <a:rPr lang="en-US" sz="700" dirty="0" smtClean="0">
                <a:solidFill>
                  <a:srgbClr val="A6A6A6"/>
                </a:solidFill>
                <a:latin typeface="Arial" panose="020B0604020202020204" pitchFamily="34" charset="0"/>
                <a:cs typeface="Arial" panose="020B0604020202020204" pitchFamily="34" charset="0"/>
              </a:rPr>
              <a:t>© RenataSedmakova/www.shutterstock.com</a:t>
            </a:r>
            <a:endParaRPr lang="en-US" sz="700" dirty="0">
              <a:solidFill>
                <a:srgbClr val="A6A6A6"/>
              </a:solidFill>
              <a:latin typeface="Arial" panose="020B0604020202020204" pitchFamily="34" charset="0"/>
              <a:cs typeface="Arial" panose="020B0604020202020204" pitchFamily="34" charset="0"/>
            </a:endParaRPr>
          </a:p>
        </p:txBody>
      </p:sp>
      <p:pic>
        <p:nvPicPr>
          <p:cNvPr id="8" name="Picture 7" descr="S13-shutterstock_148013363.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2208" y="1761870"/>
            <a:ext cx="3270949" cy="3224917"/>
          </a:xfrm>
          <a:prstGeom prst="rect">
            <a:avLst/>
          </a:prstGeom>
        </p:spPr>
      </p:pic>
    </p:spTree>
    <p:extLst>
      <p:ext uri="{BB962C8B-B14F-4D97-AF65-F5344CB8AC3E}">
        <p14:creationId xmlns:p14="http://schemas.microsoft.com/office/powerpoint/2010/main" val="33113753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noFill/>
        </p:spPr>
        <p:txBody>
          <a:bodyPr>
            <a:normAutofit/>
          </a:bodyPr>
          <a:lstStyle/>
          <a:p>
            <a:pPr>
              <a:lnSpc>
                <a:spcPct val="110000"/>
              </a:lnSpc>
            </a:pPr>
            <a:r>
              <a:rPr lang="en-US" sz="4200" b="1" dirty="0" smtClean="0">
                <a:solidFill>
                  <a:srgbClr val="0A5598"/>
                </a:solidFill>
                <a:latin typeface="Arial" panose="020B0604020202020204" pitchFamily="34" charset="0"/>
                <a:cs typeface="Arial" panose="020B0604020202020204" pitchFamily="34" charset="0"/>
              </a:rPr>
              <a:t>“The New Covenant” </a:t>
            </a:r>
            <a:r>
              <a:rPr lang="en-US" sz="4200" dirty="0" smtClean="0">
                <a:solidFill>
                  <a:srgbClr val="0A5598"/>
                </a:solidFill>
                <a:latin typeface="Arial" panose="020B0604020202020204" pitchFamily="34" charset="0"/>
                <a:cs typeface="Arial" panose="020B0604020202020204" pitchFamily="34" charset="0"/>
              </a:rPr>
              <a:t/>
            </a:r>
            <a:br>
              <a:rPr lang="en-US" sz="4200" dirty="0" smtClean="0">
                <a:solidFill>
                  <a:srgbClr val="0A5598"/>
                </a:solidFill>
                <a:latin typeface="Arial" panose="020B0604020202020204" pitchFamily="34" charset="0"/>
                <a:cs typeface="Arial" panose="020B0604020202020204" pitchFamily="34" charset="0"/>
              </a:rPr>
            </a:br>
            <a:r>
              <a:rPr lang="en-US" sz="1800" b="1" i="1" dirty="0" smtClean="0">
                <a:solidFill>
                  <a:schemeClr val="tx1">
                    <a:lumMod val="50000"/>
                    <a:lumOff val="50000"/>
                  </a:schemeClr>
                </a:solidFill>
                <a:latin typeface="Arial" panose="020B0604020202020204" pitchFamily="34" charset="0"/>
                <a:cs typeface="Arial" panose="020B0604020202020204" pitchFamily="34" charset="0"/>
              </a:rPr>
              <a:t> </a:t>
            </a:r>
            <a:r>
              <a:rPr lang="en-US" sz="1800" b="1" dirty="0">
                <a:solidFill>
                  <a:schemeClr val="tx1">
                    <a:lumMod val="50000"/>
                    <a:lumOff val="50000"/>
                  </a:schemeClr>
                </a:solidFill>
                <a:latin typeface="Arial" panose="020B0604020202020204" pitchFamily="34" charset="0"/>
                <a:cs typeface="Arial" panose="020B0604020202020204" pitchFamily="34" charset="0"/>
              </a:rPr>
              <a:t>(Handbook, </a:t>
            </a:r>
            <a:r>
              <a:rPr lang="en-US" sz="1800" b="1" dirty="0" smtClean="0">
                <a:solidFill>
                  <a:schemeClr val="tx1">
                    <a:lumMod val="50000"/>
                    <a:lumOff val="50000"/>
                  </a:schemeClr>
                </a:solidFill>
                <a:latin typeface="Arial" panose="020B0604020202020204" pitchFamily="34" charset="0"/>
                <a:cs typeface="Arial" panose="020B0604020202020204" pitchFamily="34" charset="0"/>
              </a:rPr>
              <a:t>pages 96</a:t>
            </a:r>
            <a:r>
              <a:rPr lang="en-US" sz="1800" b="1" dirty="0" smtClean="0">
                <a:solidFill>
                  <a:schemeClr val="tx1">
                    <a:lumMod val="50000"/>
                    <a:lumOff val="50000"/>
                  </a:schemeClr>
                </a:solidFill>
              </a:rPr>
              <a:t>–</a:t>
            </a:r>
            <a:r>
              <a:rPr lang="en-US" sz="1800" b="1" dirty="0" smtClean="0">
                <a:solidFill>
                  <a:schemeClr val="tx1">
                    <a:lumMod val="50000"/>
                    <a:lumOff val="50000"/>
                  </a:schemeClr>
                </a:solidFill>
                <a:latin typeface="Arial" panose="020B0604020202020204" pitchFamily="34" charset="0"/>
                <a:cs typeface="Arial" panose="020B0604020202020204" pitchFamily="34" charset="0"/>
              </a:rPr>
              <a:t>97)</a:t>
            </a:r>
            <a:endParaRPr lang="en-US" sz="4000" b="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6" name="Content Placeholder 2"/>
          <p:cNvSpPr>
            <a:spLocks noGrp="1"/>
          </p:cNvSpPr>
          <p:nvPr>
            <p:ph idx="1"/>
          </p:nvPr>
        </p:nvSpPr>
        <p:spPr>
          <a:xfrm>
            <a:off x="457200" y="1809048"/>
            <a:ext cx="4852219" cy="4107176"/>
          </a:xfrm>
        </p:spPr>
        <p:txBody>
          <a:bodyPr>
            <a:normAutofit/>
          </a:bodyPr>
          <a:lstStyle/>
          <a:p>
            <a:pPr>
              <a:spcBef>
                <a:spcPts val="0"/>
              </a:spcBef>
            </a:pPr>
            <a:r>
              <a:rPr lang="en-US" sz="2200" dirty="0" smtClean="0">
                <a:latin typeface="Arial" panose="020B0604020202020204" pitchFamily="34" charset="0"/>
                <a:cs typeface="Arial" panose="020B0604020202020204" pitchFamily="34" charset="0"/>
              </a:rPr>
              <a:t>When humans have gone astray, God has sent prophets to guide us. </a:t>
            </a:r>
          </a:p>
          <a:p>
            <a:pPr>
              <a:spcBef>
                <a:spcPts val="0"/>
              </a:spcBef>
            </a:pPr>
            <a:r>
              <a:rPr lang="en-US" sz="2200" dirty="0" smtClean="0">
                <a:latin typeface="Arial" panose="020B0604020202020204" pitchFamily="34" charset="0"/>
                <a:cs typeface="Arial" panose="020B0604020202020204" pitchFamily="34" charset="0"/>
              </a:rPr>
              <a:t>Through God’s son, Jesus Christ, God established an eternal covenant that was the fulfillment of the covenants made with Noah, Abraham, Moses, and David. It is sometimes called the “New Covenant.”</a:t>
            </a:r>
            <a:endParaRPr lang="en-US" sz="2200" dirty="0">
              <a:latin typeface="Arial" panose="020B0604020202020204" pitchFamily="34" charset="0"/>
              <a:cs typeface="Arial" panose="020B0604020202020204" pitchFamily="34" charset="0"/>
            </a:endParaRPr>
          </a:p>
        </p:txBody>
      </p:sp>
      <p:sp>
        <p:nvSpPr>
          <p:cNvPr id="8" name="Rectangle 7"/>
          <p:cNvSpPr/>
          <p:nvPr/>
        </p:nvSpPr>
        <p:spPr>
          <a:xfrm>
            <a:off x="6967706" y="4923686"/>
            <a:ext cx="1277915" cy="200055"/>
          </a:xfrm>
          <a:prstGeom prst="rect">
            <a:avLst/>
          </a:prstGeom>
        </p:spPr>
        <p:txBody>
          <a:bodyPr wrap="none">
            <a:spAutoFit/>
          </a:bodyPr>
          <a:lstStyle/>
          <a:p>
            <a:pPr algn="r"/>
            <a:r>
              <a:rPr lang="en-US" sz="700" dirty="0" smtClean="0">
                <a:solidFill>
                  <a:srgbClr val="A6A6A6"/>
                </a:solidFill>
                <a:latin typeface="Arial" panose="020B0604020202020204" pitchFamily="34" charset="0"/>
                <a:cs typeface="Arial" panose="020B0604020202020204" pitchFamily="34" charset="0"/>
              </a:rPr>
              <a:t>© Liliboas/istockphoto.com </a:t>
            </a:r>
            <a:endParaRPr lang="en-US" sz="700" dirty="0">
              <a:solidFill>
                <a:srgbClr val="A6A6A6"/>
              </a:solidFill>
              <a:latin typeface="Arial" panose="020B0604020202020204" pitchFamily="34" charset="0"/>
              <a:cs typeface="Arial" panose="020B0604020202020204" pitchFamily="34" charset="0"/>
            </a:endParaRPr>
          </a:p>
        </p:txBody>
      </p:sp>
      <p:pic>
        <p:nvPicPr>
          <p:cNvPr id="9" name="Picture 8" descr="S14-iStock_000003651837_Large.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27955" y="1910165"/>
            <a:ext cx="2279503" cy="3018295"/>
          </a:xfrm>
          <a:prstGeom prst="rect">
            <a:avLst/>
          </a:prstGeom>
        </p:spPr>
      </p:pic>
    </p:spTree>
    <p:extLst>
      <p:ext uri="{BB962C8B-B14F-4D97-AF65-F5344CB8AC3E}">
        <p14:creationId xmlns:p14="http://schemas.microsoft.com/office/powerpoint/2010/main" val="23773561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noFill/>
        </p:spPr>
        <p:txBody>
          <a:bodyPr>
            <a:normAutofit/>
          </a:bodyPr>
          <a:lstStyle/>
          <a:p>
            <a:pPr>
              <a:lnSpc>
                <a:spcPct val="110000"/>
              </a:lnSpc>
            </a:pPr>
            <a:r>
              <a:rPr lang="en-US" sz="4200" b="1" dirty="0" smtClean="0">
                <a:solidFill>
                  <a:srgbClr val="0A5598"/>
                </a:solidFill>
                <a:latin typeface="Arial" panose="020B0604020202020204" pitchFamily="34" charset="0"/>
                <a:cs typeface="Arial" panose="020B0604020202020204" pitchFamily="34" charset="0"/>
              </a:rPr>
              <a:t>“The New Covenant” </a:t>
            </a:r>
            <a:r>
              <a:rPr lang="en-US" sz="4200" dirty="0" smtClean="0">
                <a:solidFill>
                  <a:srgbClr val="0A5598"/>
                </a:solidFill>
                <a:latin typeface="Arial" panose="020B0604020202020204" pitchFamily="34" charset="0"/>
                <a:cs typeface="Arial" panose="020B0604020202020204" pitchFamily="34" charset="0"/>
              </a:rPr>
              <a:t/>
            </a:r>
            <a:br>
              <a:rPr lang="en-US" sz="4200" dirty="0" smtClean="0">
                <a:solidFill>
                  <a:srgbClr val="0A5598"/>
                </a:solidFill>
                <a:latin typeface="Arial" panose="020B0604020202020204" pitchFamily="34" charset="0"/>
                <a:cs typeface="Arial" panose="020B0604020202020204" pitchFamily="34" charset="0"/>
              </a:rPr>
            </a:br>
            <a:r>
              <a:rPr lang="en-US" sz="1800" b="1" i="1" dirty="0" smtClean="0">
                <a:solidFill>
                  <a:schemeClr val="bg1">
                    <a:lumMod val="65000"/>
                  </a:schemeClr>
                </a:solidFill>
                <a:latin typeface="Arial" panose="020B0604020202020204" pitchFamily="34" charset="0"/>
                <a:cs typeface="Arial" panose="020B0604020202020204" pitchFamily="34" charset="0"/>
              </a:rPr>
              <a:t> </a:t>
            </a:r>
            <a:r>
              <a:rPr lang="en-US" sz="1800" b="1" dirty="0">
                <a:solidFill>
                  <a:schemeClr val="bg1">
                    <a:lumMod val="65000"/>
                  </a:schemeClr>
                </a:solidFill>
                <a:latin typeface="Arial" panose="020B0604020202020204" pitchFamily="34" charset="0"/>
                <a:cs typeface="Arial" panose="020B0604020202020204" pitchFamily="34" charset="0"/>
              </a:rPr>
              <a:t>(Handbook, </a:t>
            </a:r>
            <a:r>
              <a:rPr lang="en-US" sz="1800" b="1" dirty="0" smtClean="0">
                <a:solidFill>
                  <a:schemeClr val="bg1">
                    <a:lumMod val="65000"/>
                  </a:schemeClr>
                </a:solidFill>
                <a:latin typeface="Arial" panose="020B0604020202020204" pitchFamily="34" charset="0"/>
                <a:cs typeface="Arial" panose="020B0604020202020204" pitchFamily="34" charset="0"/>
              </a:rPr>
              <a:t>pages 96</a:t>
            </a:r>
            <a:r>
              <a:rPr lang="en-US" sz="1800" b="1" dirty="0" smtClean="0">
                <a:solidFill>
                  <a:schemeClr val="bg1">
                    <a:lumMod val="65000"/>
                  </a:schemeClr>
                </a:solidFill>
              </a:rPr>
              <a:t>–</a:t>
            </a:r>
            <a:r>
              <a:rPr lang="en-US" sz="1800" b="1" dirty="0" smtClean="0">
                <a:solidFill>
                  <a:schemeClr val="bg1">
                    <a:lumMod val="65000"/>
                  </a:schemeClr>
                </a:solidFill>
                <a:latin typeface="Arial" panose="020B0604020202020204" pitchFamily="34" charset="0"/>
                <a:cs typeface="Arial" panose="020B0604020202020204" pitchFamily="34" charset="0"/>
              </a:rPr>
              <a:t>97)</a:t>
            </a:r>
            <a:endParaRPr lang="en-US" sz="4000" b="1" dirty="0">
              <a:solidFill>
                <a:schemeClr val="bg1">
                  <a:lumMod val="65000"/>
                </a:schemeClr>
              </a:solidFill>
              <a:latin typeface="Arial" panose="020B0604020202020204" pitchFamily="34" charset="0"/>
              <a:cs typeface="Arial" panose="020B0604020202020204" pitchFamily="34" charset="0"/>
            </a:endParaRPr>
          </a:p>
        </p:txBody>
      </p:sp>
      <p:sp>
        <p:nvSpPr>
          <p:cNvPr id="10" name="Content Placeholder 2"/>
          <p:cNvSpPr>
            <a:spLocks noGrp="1"/>
          </p:cNvSpPr>
          <p:nvPr>
            <p:ph idx="1"/>
          </p:nvPr>
        </p:nvSpPr>
        <p:spPr>
          <a:xfrm>
            <a:off x="457200" y="2006139"/>
            <a:ext cx="4793227" cy="1751234"/>
          </a:xfrm>
        </p:spPr>
        <p:txBody>
          <a:bodyPr>
            <a:noAutofit/>
          </a:bodyPr>
          <a:lstStyle/>
          <a:p>
            <a:pPr lvl="0"/>
            <a:r>
              <a:rPr lang="en-US" sz="2000" dirty="0" smtClean="0">
                <a:latin typeface="Arial" panose="020B0604020202020204" pitchFamily="34" charset="0"/>
                <a:cs typeface="Arial" panose="020B0604020202020204" pitchFamily="34" charset="0"/>
              </a:rPr>
              <a:t>The Good News that God’s promise of salvation was fulfilled in Jesus Christ continues to be preached by the Church until Christ returns. </a:t>
            </a:r>
            <a:endParaRPr lang="en-US" sz="2000" dirty="0">
              <a:latin typeface="Arial" panose="020B0604020202020204" pitchFamily="34" charset="0"/>
              <a:cs typeface="Arial" panose="020B0604020202020204" pitchFamily="34" charset="0"/>
            </a:endParaRPr>
          </a:p>
        </p:txBody>
      </p:sp>
      <p:sp>
        <p:nvSpPr>
          <p:cNvPr id="13" name="Rectangle 12"/>
          <p:cNvSpPr/>
          <p:nvPr/>
        </p:nvSpPr>
        <p:spPr>
          <a:xfrm>
            <a:off x="7200328" y="4202826"/>
            <a:ext cx="1608133" cy="200055"/>
          </a:xfrm>
          <a:prstGeom prst="rect">
            <a:avLst/>
          </a:prstGeom>
        </p:spPr>
        <p:txBody>
          <a:bodyPr wrap="none">
            <a:spAutoFit/>
          </a:bodyPr>
          <a:lstStyle/>
          <a:p>
            <a:pPr algn="r"/>
            <a:r>
              <a:rPr lang="en-US" sz="700" dirty="0" smtClean="0">
                <a:solidFill>
                  <a:schemeClr val="bg1">
                    <a:lumMod val="65000"/>
                  </a:schemeClr>
                </a:solidFill>
                <a:latin typeface="Arial" panose="020B0604020202020204" pitchFamily="34" charset="0"/>
                <a:cs typeface="Arial" panose="020B0604020202020204" pitchFamily="34" charset="0"/>
              </a:rPr>
              <a:t>© CEFutcher/</a:t>
            </a:r>
            <a:r>
              <a:rPr lang="en-US" sz="700" dirty="0" err="1" smtClean="0">
                <a:solidFill>
                  <a:schemeClr val="bg1">
                    <a:lumMod val="65000"/>
                  </a:schemeClr>
                </a:solidFill>
                <a:latin typeface="Arial" panose="020B0604020202020204" pitchFamily="34" charset="0"/>
                <a:cs typeface="Arial" panose="020B0604020202020204" pitchFamily="34" charset="0"/>
              </a:rPr>
              <a:t>www.iStockphoto.com</a:t>
            </a:r>
            <a:r>
              <a:rPr lang="en-US" sz="700" dirty="0" smtClean="0">
                <a:solidFill>
                  <a:schemeClr val="bg1">
                    <a:lumMod val="65000"/>
                  </a:schemeClr>
                </a:solidFill>
                <a:latin typeface="Arial" panose="020B0604020202020204" pitchFamily="34" charset="0"/>
                <a:cs typeface="Arial" panose="020B0604020202020204" pitchFamily="34" charset="0"/>
              </a:rPr>
              <a:t> </a:t>
            </a:r>
            <a:endParaRPr lang="en-US" sz="700" dirty="0">
              <a:solidFill>
                <a:schemeClr val="bg1">
                  <a:lumMod val="65000"/>
                </a:schemeClr>
              </a:solidFill>
              <a:latin typeface="Arial" panose="020B0604020202020204" pitchFamily="34" charset="0"/>
              <a:cs typeface="Arial" panose="020B0604020202020204" pitchFamily="34" charset="0"/>
            </a:endParaRPr>
          </a:p>
        </p:txBody>
      </p:sp>
      <p:sp>
        <p:nvSpPr>
          <p:cNvPr id="14" name="Rectangle 13"/>
          <p:cNvSpPr/>
          <p:nvPr/>
        </p:nvSpPr>
        <p:spPr>
          <a:xfrm>
            <a:off x="927851" y="5365240"/>
            <a:ext cx="1495522" cy="200055"/>
          </a:xfrm>
          <a:prstGeom prst="rect">
            <a:avLst/>
          </a:prstGeom>
        </p:spPr>
        <p:txBody>
          <a:bodyPr wrap="square">
            <a:spAutoFit/>
          </a:bodyPr>
          <a:lstStyle/>
          <a:p>
            <a:r>
              <a:rPr lang="en-US" sz="700" dirty="0" smtClean="0">
                <a:solidFill>
                  <a:srgbClr val="A6A6A6"/>
                </a:solidFill>
                <a:latin typeface="Arial" panose="020B0604020202020204" pitchFamily="34" charset="0"/>
                <a:cs typeface="Arial" panose="020B0604020202020204" pitchFamily="34" charset="0"/>
              </a:rPr>
              <a:t>© neneos/www.istockphoto.com </a:t>
            </a:r>
            <a:endParaRPr lang="en-US" sz="700" dirty="0">
              <a:solidFill>
                <a:srgbClr val="A6A6A6"/>
              </a:solidFill>
              <a:latin typeface="Arial" panose="020B0604020202020204" pitchFamily="34" charset="0"/>
              <a:cs typeface="Arial" panose="020B0604020202020204" pitchFamily="34" charset="0"/>
            </a:endParaRPr>
          </a:p>
        </p:txBody>
      </p:sp>
      <p:pic>
        <p:nvPicPr>
          <p:cNvPr id="15" name="Picture 14" descr="S15-iStock_000023005429_Large.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63803" y="1912754"/>
            <a:ext cx="3436374" cy="2290072"/>
          </a:xfrm>
          <a:prstGeom prst="rect">
            <a:avLst/>
          </a:prstGeom>
        </p:spPr>
      </p:pic>
      <p:pic>
        <p:nvPicPr>
          <p:cNvPr id="16" name="Picture 15" descr="S15-iStock_000029635420_Larg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8267" y="3533876"/>
            <a:ext cx="2810213" cy="1873475"/>
          </a:xfrm>
          <a:prstGeom prst="rect">
            <a:avLst/>
          </a:prstGeom>
        </p:spPr>
      </p:pic>
    </p:spTree>
    <p:extLst>
      <p:ext uri="{BB962C8B-B14F-4D97-AF65-F5344CB8AC3E}">
        <p14:creationId xmlns:p14="http://schemas.microsoft.com/office/powerpoint/2010/main" val="36098762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noFill/>
        </p:spPr>
        <p:txBody>
          <a:bodyPr>
            <a:normAutofit/>
          </a:bodyPr>
          <a:lstStyle/>
          <a:p>
            <a:r>
              <a:rPr lang="en-US" sz="4200" b="1" dirty="0" smtClean="0">
                <a:solidFill>
                  <a:srgbClr val="178D34"/>
                </a:solidFill>
                <a:latin typeface="Arial" panose="020B0604020202020204" pitchFamily="34" charset="0"/>
                <a:cs typeface="Arial" panose="020B0604020202020204" pitchFamily="34" charset="0"/>
              </a:rPr>
              <a:t>Let’s Review!</a:t>
            </a:r>
            <a:endParaRPr lang="en-US" sz="4200" b="1" dirty="0">
              <a:solidFill>
                <a:srgbClr val="178D34"/>
              </a:solidFill>
              <a:latin typeface="Arial" panose="020B0604020202020204" pitchFamily="34" charset="0"/>
              <a:cs typeface="Arial" panose="020B0604020202020204" pitchFamily="34" charset="0"/>
            </a:endParaRPr>
          </a:p>
        </p:txBody>
      </p:sp>
      <p:sp>
        <p:nvSpPr>
          <p:cNvPr id="5" name="Content Placeholder 2"/>
          <p:cNvSpPr>
            <a:spLocks noGrp="1"/>
          </p:cNvSpPr>
          <p:nvPr>
            <p:ph idx="1"/>
          </p:nvPr>
        </p:nvSpPr>
        <p:spPr>
          <a:xfrm>
            <a:off x="457200" y="1446803"/>
            <a:ext cx="8229600" cy="4077639"/>
          </a:xfrm>
        </p:spPr>
        <p:txBody>
          <a:bodyPr>
            <a:normAutofit/>
          </a:bodyPr>
          <a:lstStyle/>
          <a:p>
            <a:pPr marL="0" indent="0">
              <a:buNone/>
            </a:pPr>
            <a:r>
              <a:rPr lang="en-US" sz="2000" i="1" dirty="0" smtClean="0">
                <a:latin typeface="Arial" panose="020B0604020202020204" pitchFamily="34" charset="0"/>
                <a:cs typeface="Arial" panose="020B0604020202020204" pitchFamily="34" charset="0"/>
              </a:rPr>
              <a:t>How many of these questions you can answer correctly?</a:t>
            </a:r>
          </a:p>
          <a:p>
            <a:pPr>
              <a:buAutoNum type="arabicPeriod"/>
            </a:pPr>
            <a:r>
              <a:rPr lang="en-US" sz="2000" dirty="0" smtClean="0">
                <a:latin typeface="Arial" panose="020B0604020202020204" pitchFamily="34" charset="0"/>
                <a:cs typeface="Arial" panose="020B0604020202020204" pitchFamily="34" charset="0"/>
              </a:rPr>
              <a:t>The sacred promises between God and his people are known as what?</a:t>
            </a:r>
          </a:p>
          <a:p>
            <a:pPr>
              <a:buAutoNum type="arabicPeriod"/>
            </a:pPr>
            <a:r>
              <a:rPr lang="en-US" sz="2000" dirty="0" smtClean="0">
                <a:latin typeface="Arial" panose="020B0604020202020204" pitchFamily="34" charset="0"/>
                <a:cs typeface="Arial" panose="020B0604020202020204" pitchFamily="34" charset="0"/>
              </a:rPr>
              <a:t>What was the name of the leader to whom God promised land and many descendants?</a:t>
            </a:r>
          </a:p>
          <a:p>
            <a:pPr>
              <a:buAutoNum type="arabicPeriod"/>
            </a:pPr>
            <a:r>
              <a:rPr lang="en-US" sz="2000" dirty="0" smtClean="0">
                <a:latin typeface="Arial" panose="020B0604020202020204" pitchFamily="34" charset="0"/>
                <a:cs typeface="Arial" panose="020B0604020202020204" pitchFamily="34" charset="0"/>
              </a:rPr>
              <a:t>What did God give Moses as a sign of his covenant with him?</a:t>
            </a:r>
          </a:p>
          <a:p>
            <a:pPr>
              <a:buAutoNum type="arabicPeriod"/>
            </a:pPr>
            <a:r>
              <a:rPr lang="en-US" sz="2000" dirty="0" smtClean="0">
                <a:latin typeface="Arial" panose="020B0604020202020204" pitchFamily="34" charset="0"/>
                <a:cs typeface="Arial" panose="020B0604020202020204" pitchFamily="34" charset="0"/>
              </a:rPr>
              <a:t>What did God mean when he told David his kingdom would last forever?</a:t>
            </a:r>
          </a:p>
          <a:p>
            <a:pPr>
              <a:buAutoNum type="arabicPeriod"/>
            </a:pPr>
            <a:r>
              <a:rPr lang="en-US" sz="2000" dirty="0" smtClean="0">
                <a:latin typeface="Arial" panose="020B0604020202020204" pitchFamily="34" charset="0"/>
                <a:cs typeface="Arial" panose="020B0604020202020204" pitchFamily="34" charset="0"/>
              </a:rPr>
              <a:t>Who is the fulfillment of all of the covenants made in the Old Testament?</a:t>
            </a:r>
          </a:p>
          <a:p>
            <a:pPr>
              <a:buAutoNum type="arabicPeriod"/>
            </a:pPr>
            <a:r>
              <a:rPr lang="en-US" sz="2000" dirty="0" smtClean="0">
                <a:latin typeface="Arial" panose="020B0604020202020204" pitchFamily="34" charset="0"/>
                <a:cs typeface="Arial" panose="020B0604020202020204" pitchFamily="34" charset="0"/>
              </a:rPr>
              <a:t>How does the world learn about the promise of salvation?</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63970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1063314" y="619496"/>
            <a:ext cx="7513867" cy="119759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dirty="0" smtClean="0">
                <a:latin typeface="Arial" panose="020B0604020202020204" pitchFamily="34" charset="0"/>
                <a:cs typeface="Arial" panose="020B0604020202020204" pitchFamily="34" charset="0"/>
              </a:rPr>
              <a:t>The</a:t>
            </a:r>
            <a:r>
              <a:rPr lang="en-US" sz="2400" dirty="0" smtClean="0">
                <a:latin typeface="Arial" panose="020B0604020202020204" pitchFamily="34" charset="0"/>
                <a:cs typeface="Arial" panose="020B0604020202020204" pitchFamily="34" charset="0"/>
              </a:rPr>
              <a:t> </a:t>
            </a:r>
            <a:r>
              <a:rPr lang="en-US" sz="6600" b="1" dirty="0" smtClean="0">
                <a:solidFill>
                  <a:srgbClr val="0A5598"/>
                </a:solidFill>
                <a:latin typeface="Arial" panose="020B0604020202020204" pitchFamily="34" charset="0"/>
                <a:cs typeface="Arial" panose="020B0604020202020204" pitchFamily="34" charset="0"/>
              </a:rPr>
              <a:t>Old</a:t>
            </a:r>
            <a:r>
              <a:rPr lang="en-US" sz="6600" b="1" dirty="0" smtClean="0">
                <a:solidFill>
                  <a:srgbClr val="314BCD"/>
                </a:solidFill>
                <a:latin typeface="Arial" panose="020B0604020202020204" pitchFamily="34" charset="0"/>
                <a:cs typeface="Arial" panose="020B0604020202020204" pitchFamily="34" charset="0"/>
              </a:rPr>
              <a:t> </a:t>
            </a:r>
            <a:r>
              <a:rPr lang="en-US" sz="6600" b="1" dirty="0" smtClean="0">
                <a:solidFill>
                  <a:srgbClr val="0A5598"/>
                </a:solidFill>
                <a:latin typeface="Arial" panose="020B0604020202020204" pitchFamily="34" charset="0"/>
                <a:cs typeface="Arial" panose="020B0604020202020204" pitchFamily="34" charset="0"/>
              </a:rPr>
              <a:t>Testament</a:t>
            </a:r>
            <a:r>
              <a:rPr lang="en-US" sz="6600" b="1" dirty="0" smtClean="0">
                <a:solidFill>
                  <a:srgbClr val="314BCD"/>
                </a:solidFill>
                <a:latin typeface="Arial" panose="020B0604020202020204" pitchFamily="34" charset="0"/>
                <a:cs typeface="Arial" panose="020B0604020202020204" pitchFamily="34" charset="0"/>
              </a:rPr>
              <a:t> </a:t>
            </a:r>
            <a:endParaRPr lang="en-US" sz="6600" b="1" dirty="0">
              <a:solidFill>
                <a:srgbClr val="C00000"/>
              </a:solidFill>
              <a:latin typeface="Arial" panose="020B0604020202020204" pitchFamily="34" charset="0"/>
              <a:cs typeface="Arial" panose="020B0604020202020204" pitchFamily="34" charset="0"/>
            </a:endParaRPr>
          </a:p>
        </p:txBody>
      </p:sp>
      <p:sp>
        <p:nvSpPr>
          <p:cNvPr id="5" name="TextBox 4"/>
          <p:cNvSpPr txBox="1"/>
          <p:nvPr/>
        </p:nvSpPr>
        <p:spPr>
          <a:xfrm>
            <a:off x="3425506" y="1386838"/>
            <a:ext cx="4865471" cy="1323439"/>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and </a:t>
            </a:r>
            <a:r>
              <a:rPr lang="en-US" dirty="0">
                <a:latin typeface="Arial" panose="020B0604020202020204" pitchFamily="34" charset="0"/>
                <a:cs typeface="Arial" panose="020B0604020202020204" pitchFamily="34" charset="0"/>
              </a:rPr>
              <a:t>the </a:t>
            </a:r>
            <a:r>
              <a:rPr lang="en-US" sz="8000" b="1" dirty="0" smtClean="0">
                <a:solidFill>
                  <a:srgbClr val="C30027"/>
                </a:solidFill>
                <a:latin typeface="Arial" panose="020B0604020202020204" pitchFamily="34" charset="0"/>
                <a:cs typeface="Arial" panose="020B0604020202020204" pitchFamily="34" charset="0"/>
              </a:rPr>
              <a:t>Trinity</a:t>
            </a:r>
            <a:endParaRPr lang="en-US" sz="8000" b="1" dirty="0">
              <a:solidFill>
                <a:srgbClr val="C30027"/>
              </a:solidFill>
            </a:endParaRPr>
          </a:p>
        </p:txBody>
      </p:sp>
      <p:sp>
        <p:nvSpPr>
          <p:cNvPr id="6" name="Rectangle 5"/>
          <p:cNvSpPr/>
          <p:nvPr/>
        </p:nvSpPr>
        <p:spPr>
          <a:xfrm>
            <a:off x="382960" y="2748475"/>
            <a:ext cx="4435268" cy="2564051"/>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solidFill>
                  <a:srgbClr val="178D34"/>
                </a:solidFill>
                <a:latin typeface="Arial" panose="020B0604020202020204" pitchFamily="34" charset="0"/>
                <a:cs typeface="Arial" panose="020B0604020202020204" pitchFamily="34" charset="0"/>
              </a:rPr>
              <a:t>Chapter </a:t>
            </a:r>
            <a:r>
              <a:rPr lang="en-US" sz="2000" dirty="0" smtClean="0">
                <a:solidFill>
                  <a:srgbClr val="178D34"/>
                </a:solidFill>
                <a:latin typeface="Arial" panose="020B0604020202020204" pitchFamily="34" charset="0"/>
                <a:cs typeface="Arial" panose="020B0604020202020204" pitchFamily="34" charset="0"/>
              </a:rPr>
              <a:t>8</a:t>
            </a:r>
            <a:endParaRPr lang="en-US" sz="2000" dirty="0">
              <a:solidFill>
                <a:srgbClr val="178D34"/>
              </a:solidFill>
              <a:latin typeface="Arial" panose="020B0604020202020204" pitchFamily="34" charset="0"/>
              <a:cs typeface="Arial" panose="020B0604020202020204" pitchFamily="34" charset="0"/>
            </a:endParaRPr>
          </a:p>
          <a:p>
            <a:pPr algn="ctr"/>
            <a:r>
              <a:rPr lang="en-US" sz="3600" dirty="0" smtClean="0">
                <a:solidFill>
                  <a:srgbClr val="178D34"/>
                </a:solidFill>
                <a:latin typeface="Arial" panose="020B0604020202020204" pitchFamily="34" charset="0"/>
                <a:cs typeface="Arial" panose="020B0604020202020204" pitchFamily="34" charset="0"/>
              </a:rPr>
              <a:t>The Bible: Covenants</a:t>
            </a:r>
            <a:endParaRPr lang="en-US" sz="3600" dirty="0">
              <a:solidFill>
                <a:srgbClr val="178D34"/>
              </a:solidFill>
              <a:latin typeface="Arial" panose="020B0604020202020204" pitchFamily="34" charset="0"/>
              <a:cs typeface="Arial" panose="020B0604020202020204" pitchFamily="34" charset="0"/>
            </a:endParaRPr>
          </a:p>
        </p:txBody>
      </p:sp>
      <p:sp>
        <p:nvSpPr>
          <p:cNvPr id="8" name="Rectangle 7"/>
          <p:cNvSpPr/>
          <p:nvPr/>
        </p:nvSpPr>
        <p:spPr>
          <a:xfrm>
            <a:off x="3572241" y="5200920"/>
            <a:ext cx="4572000" cy="200055"/>
          </a:xfrm>
          <a:prstGeom prst="rect">
            <a:avLst/>
          </a:prstGeom>
        </p:spPr>
        <p:txBody>
          <a:bodyPr>
            <a:spAutoFit/>
          </a:bodyPr>
          <a:lstStyle/>
          <a:p>
            <a:pPr algn="r"/>
            <a:r>
              <a:rPr lang="en-US" sz="700" dirty="0" smtClean="0">
                <a:solidFill>
                  <a:schemeClr val="bg1">
                    <a:lumMod val="65000"/>
                  </a:schemeClr>
                </a:solidFill>
                <a:latin typeface="Arial" panose="020B0604020202020204" pitchFamily="34" charset="0"/>
                <a:cs typeface="Arial" panose="020B0604020202020204" pitchFamily="34" charset="0"/>
              </a:rPr>
              <a:t>© PaulCummings/www.shutterstock.com </a:t>
            </a:r>
            <a:endParaRPr lang="en-US" sz="700" dirty="0">
              <a:solidFill>
                <a:schemeClr val="bg1">
                  <a:lumMod val="65000"/>
                </a:schemeClr>
              </a:solidFill>
              <a:latin typeface="Arial" panose="020B0604020202020204" pitchFamily="34" charset="0"/>
              <a:cs typeface="Arial" panose="020B0604020202020204" pitchFamily="34" charset="0"/>
            </a:endParaRPr>
          </a:p>
        </p:txBody>
      </p:sp>
      <p:pic>
        <p:nvPicPr>
          <p:cNvPr id="9" name="Picture 8" descr="S2-shutterstock_113414509.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22854" y="3204077"/>
            <a:ext cx="2044969" cy="2044969"/>
          </a:xfrm>
          <a:prstGeom prst="rect">
            <a:avLst/>
          </a:prstGeom>
        </p:spPr>
      </p:pic>
    </p:spTree>
    <p:extLst>
      <p:ext uri="{BB962C8B-B14F-4D97-AF65-F5344CB8AC3E}">
        <p14:creationId xmlns:p14="http://schemas.microsoft.com/office/powerpoint/2010/main" val="33364342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noFill/>
        </p:spPr>
        <p:txBody>
          <a:bodyPr>
            <a:noAutofit/>
          </a:bodyPr>
          <a:lstStyle/>
          <a:p>
            <a:r>
              <a:rPr lang="en-US" sz="3800" b="1" smtClean="0">
                <a:solidFill>
                  <a:sysClr val="windowText" lastClr="000000"/>
                </a:solidFill>
                <a:latin typeface="Arial" panose="020B0604020202020204" pitchFamily="34" charset="0"/>
                <a:cs typeface="Arial" panose="020B0604020202020204" pitchFamily="34" charset="0"/>
              </a:rPr>
              <a:t>Chapter </a:t>
            </a:r>
            <a:r>
              <a:rPr lang="en-US" sz="3800" b="1" smtClean="0">
                <a:solidFill>
                  <a:sysClr val="windowText" lastClr="000000"/>
                </a:solidFill>
                <a:latin typeface="Arial" panose="020B0604020202020204" pitchFamily="34" charset="0"/>
                <a:cs typeface="Arial" panose="020B0604020202020204" pitchFamily="34" charset="0"/>
              </a:rPr>
              <a:t>Summary</a:t>
            </a:r>
            <a:r>
              <a:rPr lang="en-US" sz="3800" b="1" dirty="0" smtClean="0">
                <a:solidFill>
                  <a:sysClr val="windowText" lastClr="000000"/>
                </a:solidFill>
                <a:latin typeface="Arial" panose="020B0604020202020204" pitchFamily="34" charset="0"/>
                <a:cs typeface="Arial" panose="020B0604020202020204" pitchFamily="34" charset="0"/>
              </a:rPr>
              <a:t/>
            </a:r>
            <a:br>
              <a:rPr lang="en-US" sz="3800" b="1" dirty="0" smtClean="0">
                <a:solidFill>
                  <a:sysClr val="windowText" lastClr="000000"/>
                </a:solidFill>
                <a:latin typeface="Arial" panose="020B0604020202020204" pitchFamily="34" charset="0"/>
                <a:cs typeface="Arial" panose="020B0604020202020204" pitchFamily="34" charset="0"/>
              </a:rPr>
            </a:br>
            <a:r>
              <a:rPr lang="en-US" sz="2800" b="1" dirty="0" smtClean="0">
                <a:solidFill>
                  <a:sysClr val="windowText" lastClr="000000"/>
                </a:solidFill>
                <a:latin typeface="Arial" panose="020B0604020202020204" pitchFamily="34" charset="0"/>
                <a:cs typeface="Arial" panose="020B0604020202020204" pitchFamily="34" charset="0"/>
              </a:rPr>
              <a:t>The Bible: Covenants</a:t>
            </a:r>
            <a:endParaRPr lang="en-US" sz="2800" b="1" dirty="0">
              <a:solidFill>
                <a:sysClr val="windowText" lastClr="000000"/>
              </a:solidFill>
              <a:latin typeface="Arial" panose="020B0604020202020204" pitchFamily="34" charset="0"/>
              <a:cs typeface="Arial" panose="020B0604020202020204" pitchFamily="34" charset="0"/>
            </a:endParaRPr>
          </a:p>
        </p:txBody>
      </p:sp>
      <p:sp>
        <p:nvSpPr>
          <p:cNvPr id="5" name="Rectangle 4"/>
          <p:cNvSpPr/>
          <p:nvPr/>
        </p:nvSpPr>
        <p:spPr>
          <a:xfrm>
            <a:off x="457200" y="1881383"/>
            <a:ext cx="4635689" cy="3308598"/>
          </a:xfrm>
          <a:prstGeom prst="rect">
            <a:avLst/>
          </a:prstGeom>
        </p:spPr>
        <p:txBody>
          <a:bodyPr wrap="square">
            <a:spAutoFit/>
          </a:bodyPr>
          <a:lstStyle/>
          <a:p>
            <a:r>
              <a:rPr lang="en-US" sz="1900" dirty="0" smtClean="0">
                <a:latin typeface="Arial" panose="020B0604020202020204" pitchFamily="34" charset="0"/>
                <a:cs typeface="Arial" panose="020B0604020202020204" pitchFamily="34" charset="0"/>
              </a:rPr>
              <a:t>Through learning about the covenants found in Sacred Scripture, we encounter the God who keeps his promises. Beginning with the covenants made with Abraham, Moses, and King David, and culminating with their ultimate fulfilment in Christ Jesus, God makes and keeps his promise to bring salvation to the world. God’s saving action fulfilled in Jesus continues to be fulfilled by the power of the Holy Spirit acting through the Church.</a:t>
            </a:r>
            <a:endParaRPr lang="en-US" sz="1900" dirty="0">
              <a:latin typeface="Arial" panose="020B0604020202020204" pitchFamily="34" charset="0"/>
              <a:cs typeface="Arial" panose="020B0604020202020204" pitchFamily="34" charset="0"/>
            </a:endParaRPr>
          </a:p>
        </p:txBody>
      </p:sp>
      <p:sp>
        <p:nvSpPr>
          <p:cNvPr id="7" name="Rectangle 6"/>
          <p:cNvSpPr/>
          <p:nvPr/>
        </p:nvSpPr>
        <p:spPr>
          <a:xfrm>
            <a:off x="7419122" y="4658780"/>
            <a:ext cx="1452642" cy="200055"/>
          </a:xfrm>
          <a:prstGeom prst="rect">
            <a:avLst/>
          </a:prstGeom>
        </p:spPr>
        <p:txBody>
          <a:bodyPr wrap="none">
            <a:spAutoFit/>
          </a:bodyPr>
          <a:lstStyle/>
          <a:p>
            <a:pPr algn="r"/>
            <a:r>
              <a:rPr lang="en-US" sz="700" dirty="0" smtClean="0">
                <a:solidFill>
                  <a:srgbClr val="A6A6A6"/>
                </a:solidFill>
                <a:latin typeface="Arial" panose="020B0604020202020204" pitchFamily="34" charset="0"/>
                <a:cs typeface="Arial" panose="020B0604020202020204" pitchFamily="34" charset="0"/>
              </a:rPr>
              <a:t>© phloxii/www.shutterstock.com</a:t>
            </a:r>
            <a:endParaRPr lang="en-US" sz="700" dirty="0">
              <a:solidFill>
                <a:srgbClr val="A6A6A6"/>
              </a:solidFill>
              <a:latin typeface="Arial" panose="020B0604020202020204" pitchFamily="34" charset="0"/>
              <a:cs typeface="Arial" panose="020B0604020202020204" pitchFamily="34" charset="0"/>
            </a:endParaRPr>
          </a:p>
        </p:txBody>
      </p:sp>
      <p:pic>
        <p:nvPicPr>
          <p:cNvPr id="8" name="Picture 7" descr="S3-shutterstock_141174532.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56224" y="2360220"/>
            <a:ext cx="3519287" cy="2346412"/>
          </a:xfrm>
          <a:prstGeom prst="rect">
            <a:avLst/>
          </a:prstGeom>
        </p:spPr>
      </p:pic>
    </p:spTree>
    <p:extLst>
      <p:ext uri="{BB962C8B-B14F-4D97-AF65-F5344CB8AC3E}">
        <p14:creationId xmlns:p14="http://schemas.microsoft.com/office/powerpoint/2010/main" val="8077596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noFill/>
        </p:spPr>
        <p:txBody>
          <a:bodyPr>
            <a:normAutofit fontScale="90000"/>
          </a:bodyPr>
          <a:lstStyle/>
          <a:p>
            <a:pPr>
              <a:lnSpc>
                <a:spcPct val="110000"/>
              </a:lnSpc>
            </a:pPr>
            <a:r>
              <a:rPr lang="en-US" sz="3100" b="1" dirty="0" smtClean="0">
                <a:solidFill>
                  <a:srgbClr val="0A5598"/>
                </a:solidFill>
                <a:latin typeface="Arial" panose="020B0604020202020204" pitchFamily="34" charset="0"/>
                <a:cs typeface="Arial" panose="020B0604020202020204" pitchFamily="34" charset="0"/>
              </a:rPr>
              <a:t>Introduction </a:t>
            </a:r>
            <a:r>
              <a:rPr lang="en-US" sz="3100" b="1" dirty="0">
                <a:solidFill>
                  <a:srgbClr val="0A5598"/>
                </a:solidFill>
                <a:latin typeface="Arial" panose="020B0604020202020204" pitchFamily="34" charset="0"/>
                <a:cs typeface="Arial" panose="020B0604020202020204" pitchFamily="34" charset="0"/>
              </a:rPr>
              <a:t>and </a:t>
            </a:r>
            <a:r>
              <a:rPr lang="en-US" sz="3100" b="1" dirty="0" smtClean="0">
                <a:solidFill>
                  <a:srgbClr val="0A5598"/>
                </a:solidFill>
                <a:latin typeface="Arial" panose="020B0604020202020204" pitchFamily="34" charset="0"/>
                <a:cs typeface="Arial" panose="020B0604020202020204" pitchFamily="34" charset="0"/>
              </a:rPr>
              <a:t>“God Gives Second Chances”</a:t>
            </a:r>
            <a:r>
              <a:rPr lang="en-US" sz="3100" b="1" dirty="0" smtClean="0">
                <a:latin typeface="Arial" panose="020B0604020202020204" pitchFamily="34" charset="0"/>
                <a:cs typeface="Arial" panose="020B0604020202020204" pitchFamily="34" charset="0"/>
              </a:rPr>
              <a:t> </a:t>
            </a:r>
            <a:r>
              <a:rPr lang="en-US" sz="4000" b="1" dirty="0" smtClean="0">
                <a:latin typeface="Arial" panose="020B0604020202020204" pitchFamily="34" charset="0"/>
                <a:cs typeface="Arial" panose="020B0604020202020204" pitchFamily="34" charset="0"/>
              </a:rPr>
              <a:t/>
            </a:r>
            <a:br>
              <a:rPr lang="en-US" sz="4000" b="1" dirty="0" smtClean="0">
                <a:latin typeface="Arial" panose="020B0604020202020204" pitchFamily="34" charset="0"/>
                <a:cs typeface="Arial" panose="020B0604020202020204" pitchFamily="34" charset="0"/>
              </a:rPr>
            </a:br>
            <a:r>
              <a:rPr lang="en-US" sz="2000" b="1" dirty="0" smtClean="0">
                <a:solidFill>
                  <a:schemeClr val="tx1">
                    <a:lumMod val="50000"/>
                    <a:lumOff val="50000"/>
                  </a:schemeClr>
                </a:solidFill>
                <a:latin typeface="Arial" panose="020B0604020202020204" pitchFamily="34" charset="0"/>
                <a:cs typeface="Arial" panose="020B0604020202020204" pitchFamily="34" charset="0"/>
              </a:rPr>
              <a:t>(</a:t>
            </a:r>
            <a:r>
              <a:rPr lang="en-US" sz="2000" b="1" dirty="0">
                <a:solidFill>
                  <a:schemeClr val="tx1">
                    <a:lumMod val="50000"/>
                    <a:lumOff val="50000"/>
                  </a:schemeClr>
                </a:solidFill>
                <a:latin typeface="Arial" panose="020B0604020202020204" pitchFamily="34" charset="0"/>
                <a:cs typeface="Arial" panose="020B0604020202020204" pitchFamily="34" charset="0"/>
              </a:rPr>
              <a:t>Handbook, </a:t>
            </a:r>
            <a:r>
              <a:rPr lang="en-US" sz="2000" b="1" dirty="0" smtClean="0">
                <a:solidFill>
                  <a:schemeClr val="tx1">
                    <a:lumMod val="50000"/>
                    <a:lumOff val="50000"/>
                  </a:schemeClr>
                </a:solidFill>
                <a:latin typeface="Arial" panose="020B0604020202020204" pitchFamily="34" charset="0"/>
                <a:cs typeface="Arial" panose="020B0604020202020204" pitchFamily="34" charset="0"/>
              </a:rPr>
              <a:t>pages 88–92)</a:t>
            </a:r>
            <a:endParaRPr lang="en-US" sz="2000" b="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5" name="Content Placeholder 2"/>
          <p:cNvSpPr>
            <a:spLocks noGrp="1"/>
          </p:cNvSpPr>
          <p:nvPr>
            <p:ph idx="1"/>
          </p:nvPr>
        </p:nvSpPr>
        <p:spPr>
          <a:xfrm>
            <a:off x="4951708" y="2326683"/>
            <a:ext cx="3735092" cy="3786981"/>
          </a:xfrm>
        </p:spPr>
        <p:txBody>
          <a:bodyPr>
            <a:normAutofit/>
          </a:bodyPr>
          <a:lstStyle/>
          <a:p>
            <a:pPr marL="0" indent="0">
              <a:buNone/>
            </a:pPr>
            <a:r>
              <a:rPr lang="en-US" sz="2200" dirty="0" smtClean="0">
                <a:latin typeface="Arial" panose="020B0604020202020204" pitchFamily="34" charset="0"/>
                <a:cs typeface="Arial" panose="020B0604020202020204" pitchFamily="34" charset="0"/>
              </a:rPr>
              <a:t>God enters into sacred agreements with his people called </a:t>
            </a:r>
            <a:r>
              <a:rPr lang="en-US" sz="2200" b="1" u="sng" dirty="0" smtClean="0">
                <a:latin typeface="Arial" panose="020B0604020202020204" pitchFamily="34" charset="0"/>
                <a:cs typeface="Arial" panose="020B0604020202020204" pitchFamily="34" charset="0"/>
              </a:rPr>
              <a:t>covenants</a:t>
            </a:r>
            <a:r>
              <a:rPr lang="en-US" sz="2200" dirty="0" smtClean="0">
                <a:latin typeface="Arial" panose="020B0604020202020204" pitchFamily="34" charset="0"/>
                <a:cs typeface="Arial" panose="020B0604020202020204" pitchFamily="34" charset="0"/>
              </a:rPr>
              <a:t>, and God remains faithful to his covenant promises even when his people are not faithful to him. </a:t>
            </a:r>
          </a:p>
          <a:p>
            <a:endParaRPr lang="en-US" dirty="0" smtClean="0">
              <a:latin typeface="Arial" panose="020B0604020202020204" pitchFamily="34" charset="0"/>
              <a:cs typeface="Arial" panose="020B0604020202020204" pitchFamily="34" charset="0"/>
            </a:endParaRPr>
          </a:p>
          <a:p>
            <a:pPr marL="0" indent="0">
              <a:buNone/>
            </a:pPr>
            <a:endParaRPr lang="en-US" dirty="0"/>
          </a:p>
        </p:txBody>
      </p:sp>
      <p:sp>
        <p:nvSpPr>
          <p:cNvPr id="7" name="Rectangle 6"/>
          <p:cNvSpPr/>
          <p:nvPr/>
        </p:nvSpPr>
        <p:spPr>
          <a:xfrm>
            <a:off x="682504" y="4859415"/>
            <a:ext cx="4572000" cy="200055"/>
          </a:xfrm>
          <a:prstGeom prst="rect">
            <a:avLst/>
          </a:prstGeom>
        </p:spPr>
        <p:txBody>
          <a:bodyPr>
            <a:spAutoFit/>
          </a:bodyPr>
          <a:lstStyle/>
          <a:p>
            <a:r>
              <a:rPr lang="en-US" sz="700" dirty="0" smtClean="0">
                <a:solidFill>
                  <a:schemeClr val="bg1">
                    <a:lumMod val="65000"/>
                  </a:schemeClr>
                </a:solidFill>
                <a:latin typeface="Arial" panose="020B0604020202020204" pitchFamily="34" charset="0"/>
                <a:cs typeface="Arial" panose="020B0604020202020204" pitchFamily="34" charset="0"/>
              </a:rPr>
              <a:t>© CarlosE.SantaMaria/www.shutterstock.com </a:t>
            </a:r>
            <a:endParaRPr lang="en-US" sz="700" dirty="0">
              <a:solidFill>
                <a:schemeClr val="bg1">
                  <a:lumMod val="65000"/>
                </a:schemeClr>
              </a:solidFill>
              <a:latin typeface="Arial" panose="020B0604020202020204" pitchFamily="34" charset="0"/>
              <a:cs typeface="Arial" panose="020B0604020202020204" pitchFamily="34" charset="0"/>
            </a:endParaRPr>
          </a:p>
        </p:txBody>
      </p:sp>
      <p:pic>
        <p:nvPicPr>
          <p:cNvPr id="8" name="Picture 7" descr="S4-shutterstock_123612361.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6726" y="2326683"/>
            <a:ext cx="3805274" cy="2532732"/>
          </a:xfrm>
          <a:prstGeom prst="rect">
            <a:avLst/>
          </a:prstGeom>
        </p:spPr>
      </p:pic>
    </p:spTree>
    <p:extLst>
      <p:ext uri="{BB962C8B-B14F-4D97-AF65-F5344CB8AC3E}">
        <p14:creationId xmlns:p14="http://schemas.microsoft.com/office/powerpoint/2010/main" val="2929076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noFill/>
        </p:spPr>
        <p:txBody>
          <a:bodyPr>
            <a:normAutofit fontScale="90000"/>
          </a:bodyPr>
          <a:lstStyle/>
          <a:p>
            <a:pPr>
              <a:lnSpc>
                <a:spcPct val="110000"/>
              </a:lnSpc>
            </a:pPr>
            <a:r>
              <a:rPr lang="en-US" sz="3100" b="1" dirty="0" smtClean="0">
                <a:solidFill>
                  <a:srgbClr val="0A5598"/>
                </a:solidFill>
                <a:latin typeface="Arial" panose="020B0604020202020204" pitchFamily="34" charset="0"/>
                <a:cs typeface="Arial" panose="020B0604020202020204" pitchFamily="34" charset="0"/>
              </a:rPr>
              <a:t>Introduction </a:t>
            </a:r>
            <a:r>
              <a:rPr lang="en-US" sz="3100" b="1" dirty="0">
                <a:solidFill>
                  <a:srgbClr val="0A5598"/>
                </a:solidFill>
                <a:latin typeface="Arial" panose="020B0604020202020204" pitchFamily="34" charset="0"/>
                <a:cs typeface="Arial" panose="020B0604020202020204" pitchFamily="34" charset="0"/>
              </a:rPr>
              <a:t>and </a:t>
            </a:r>
            <a:r>
              <a:rPr lang="en-US" sz="3100" b="1" dirty="0" smtClean="0">
                <a:solidFill>
                  <a:srgbClr val="0A5598"/>
                </a:solidFill>
                <a:latin typeface="Arial" panose="020B0604020202020204" pitchFamily="34" charset="0"/>
                <a:cs typeface="Arial" panose="020B0604020202020204" pitchFamily="34" charset="0"/>
              </a:rPr>
              <a:t>“God Gives Second Chances”</a:t>
            </a:r>
            <a:r>
              <a:rPr lang="en-US" sz="3100" b="1" dirty="0" smtClean="0">
                <a:latin typeface="Arial" panose="020B0604020202020204" pitchFamily="34" charset="0"/>
                <a:cs typeface="Arial" panose="020B0604020202020204" pitchFamily="34" charset="0"/>
              </a:rPr>
              <a:t> </a:t>
            </a:r>
            <a:r>
              <a:rPr lang="en-US" sz="4000" b="1" dirty="0" smtClean="0">
                <a:latin typeface="Arial" panose="020B0604020202020204" pitchFamily="34" charset="0"/>
                <a:cs typeface="Arial" panose="020B0604020202020204" pitchFamily="34" charset="0"/>
              </a:rPr>
              <a:t/>
            </a:r>
            <a:br>
              <a:rPr lang="en-US" sz="4000" b="1" dirty="0" smtClean="0">
                <a:latin typeface="Arial" panose="020B0604020202020204" pitchFamily="34" charset="0"/>
                <a:cs typeface="Arial" panose="020B0604020202020204" pitchFamily="34" charset="0"/>
              </a:rPr>
            </a:br>
            <a:r>
              <a:rPr lang="en-US" sz="2000" b="1" dirty="0" smtClean="0">
                <a:solidFill>
                  <a:schemeClr val="tx1">
                    <a:lumMod val="50000"/>
                    <a:lumOff val="50000"/>
                  </a:schemeClr>
                </a:solidFill>
                <a:latin typeface="Arial" panose="020B0604020202020204" pitchFamily="34" charset="0"/>
                <a:cs typeface="Arial" panose="020B0604020202020204" pitchFamily="34" charset="0"/>
              </a:rPr>
              <a:t>(</a:t>
            </a:r>
            <a:r>
              <a:rPr lang="en-US" sz="2000" b="1" dirty="0">
                <a:solidFill>
                  <a:schemeClr val="tx1">
                    <a:lumMod val="50000"/>
                    <a:lumOff val="50000"/>
                  </a:schemeClr>
                </a:solidFill>
                <a:latin typeface="Arial" panose="020B0604020202020204" pitchFamily="34" charset="0"/>
                <a:cs typeface="Arial" panose="020B0604020202020204" pitchFamily="34" charset="0"/>
              </a:rPr>
              <a:t>Handbook, </a:t>
            </a:r>
            <a:r>
              <a:rPr lang="en-US" sz="2000" b="1" dirty="0" smtClean="0">
                <a:solidFill>
                  <a:schemeClr val="tx1">
                    <a:lumMod val="50000"/>
                    <a:lumOff val="50000"/>
                  </a:schemeClr>
                </a:solidFill>
                <a:latin typeface="Arial" panose="020B0604020202020204" pitchFamily="34" charset="0"/>
                <a:cs typeface="Arial" panose="020B0604020202020204" pitchFamily="34" charset="0"/>
              </a:rPr>
              <a:t>pages 88–92)</a:t>
            </a:r>
            <a:endParaRPr lang="en-US" sz="2000" b="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5" name="Content Placeholder 2"/>
          <p:cNvSpPr>
            <a:spLocks noGrp="1"/>
          </p:cNvSpPr>
          <p:nvPr>
            <p:ph idx="1"/>
          </p:nvPr>
        </p:nvSpPr>
        <p:spPr>
          <a:xfrm>
            <a:off x="457200" y="1496999"/>
            <a:ext cx="8229600" cy="4878092"/>
          </a:xfrm>
        </p:spPr>
        <p:txBody>
          <a:bodyPr>
            <a:normAutofit/>
          </a:bodyPr>
          <a:lstStyle/>
          <a:p>
            <a:r>
              <a:rPr lang="en-US" sz="2400" dirty="0" smtClean="0">
                <a:latin typeface="Arial" panose="020B0604020202020204" pitchFamily="34" charset="0"/>
                <a:cs typeface="Arial" panose="020B0604020202020204" pitchFamily="34" charset="0"/>
              </a:rPr>
              <a:t>The most important promises in the Bible are called covenants, in which both God and people vow to keep a promise forever. </a:t>
            </a:r>
          </a:p>
          <a:p>
            <a:pPr marL="457200" lvl="1" indent="0">
              <a:buNone/>
            </a:pPr>
            <a:endParaRPr lang="en-US" sz="2400" dirty="0" smtClean="0">
              <a:latin typeface="Arial" panose="020B0604020202020204" pitchFamily="34" charset="0"/>
              <a:cs typeface="Arial" panose="020B0604020202020204" pitchFamily="34" charset="0"/>
            </a:endParaRPr>
          </a:p>
          <a:p>
            <a:endParaRPr lang="en-US" sz="2800" dirty="0" smtClean="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pPr marL="0" indent="0">
              <a:buNone/>
            </a:pPr>
            <a:endParaRPr lang="en-US" dirty="0"/>
          </a:p>
        </p:txBody>
      </p:sp>
      <p:sp>
        <p:nvSpPr>
          <p:cNvPr id="7" name="Rectangle 6"/>
          <p:cNvSpPr/>
          <p:nvPr/>
        </p:nvSpPr>
        <p:spPr>
          <a:xfrm>
            <a:off x="2283553" y="5390784"/>
            <a:ext cx="4572000" cy="200055"/>
          </a:xfrm>
          <a:prstGeom prst="rect">
            <a:avLst/>
          </a:prstGeom>
        </p:spPr>
        <p:txBody>
          <a:bodyPr>
            <a:spAutoFit/>
          </a:bodyPr>
          <a:lstStyle/>
          <a:p>
            <a:pPr algn="ctr"/>
            <a:r>
              <a:rPr lang="en-US" sz="700" dirty="0">
                <a:solidFill>
                  <a:srgbClr val="A6A6A6"/>
                </a:solidFill>
                <a:latin typeface="Arial" panose="020B0604020202020204" pitchFamily="34" charset="0"/>
                <a:cs typeface="Arial" panose="020B0604020202020204" pitchFamily="34" charset="0"/>
              </a:rPr>
              <a:t>© </a:t>
            </a:r>
            <a:r>
              <a:rPr lang="en-US" sz="700" dirty="0" smtClean="0">
                <a:solidFill>
                  <a:srgbClr val="A6A6A6"/>
                </a:solidFill>
                <a:latin typeface="Arial" panose="020B0604020202020204" pitchFamily="34" charset="0"/>
                <a:cs typeface="Arial" panose="020B0604020202020204" pitchFamily="34" charset="0"/>
              </a:rPr>
              <a:t>lassedesignen/www.shutterstock.com</a:t>
            </a:r>
            <a:endParaRPr lang="en-US" sz="700" dirty="0">
              <a:solidFill>
                <a:srgbClr val="A6A6A6"/>
              </a:solidFill>
              <a:latin typeface="Arial" panose="020B0604020202020204" pitchFamily="34" charset="0"/>
              <a:cs typeface="Arial" panose="020B0604020202020204" pitchFamily="34" charset="0"/>
            </a:endParaRPr>
          </a:p>
        </p:txBody>
      </p:sp>
      <p:pic>
        <p:nvPicPr>
          <p:cNvPr id="8" name="Picture 7" descr="S5-shutterstock_206240167.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22429" y="2925116"/>
            <a:ext cx="3699143" cy="2465668"/>
          </a:xfrm>
          <a:prstGeom prst="rect">
            <a:avLst/>
          </a:prstGeom>
        </p:spPr>
      </p:pic>
    </p:spTree>
    <p:extLst>
      <p:ext uri="{BB962C8B-B14F-4D97-AF65-F5344CB8AC3E}">
        <p14:creationId xmlns:p14="http://schemas.microsoft.com/office/powerpoint/2010/main" val="25130259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noFill/>
        </p:spPr>
        <p:txBody>
          <a:bodyPr>
            <a:normAutofit fontScale="90000"/>
          </a:bodyPr>
          <a:lstStyle/>
          <a:p>
            <a:pPr>
              <a:lnSpc>
                <a:spcPct val="110000"/>
              </a:lnSpc>
            </a:pPr>
            <a:r>
              <a:rPr lang="en-US" sz="3100" b="1" dirty="0" smtClean="0">
                <a:solidFill>
                  <a:srgbClr val="0A5598"/>
                </a:solidFill>
                <a:latin typeface="Arial" panose="020B0604020202020204" pitchFamily="34" charset="0"/>
                <a:cs typeface="Arial" panose="020B0604020202020204" pitchFamily="34" charset="0"/>
              </a:rPr>
              <a:t>Introduction </a:t>
            </a:r>
            <a:r>
              <a:rPr lang="en-US" sz="3100" b="1" dirty="0">
                <a:solidFill>
                  <a:srgbClr val="0A5598"/>
                </a:solidFill>
                <a:latin typeface="Arial" panose="020B0604020202020204" pitchFamily="34" charset="0"/>
                <a:cs typeface="Arial" panose="020B0604020202020204" pitchFamily="34" charset="0"/>
              </a:rPr>
              <a:t>and </a:t>
            </a:r>
            <a:r>
              <a:rPr lang="en-US" sz="3100" b="1" dirty="0" smtClean="0">
                <a:solidFill>
                  <a:srgbClr val="0A5598"/>
                </a:solidFill>
                <a:latin typeface="Arial" panose="020B0604020202020204" pitchFamily="34" charset="0"/>
                <a:cs typeface="Arial" panose="020B0604020202020204" pitchFamily="34" charset="0"/>
              </a:rPr>
              <a:t>“God Gives Second Chances”</a:t>
            </a:r>
            <a:r>
              <a:rPr lang="en-US" sz="3100" b="1" dirty="0" smtClean="0">
                <a:latin typeface="Arial" panose="020B0604020202020204" pitchFamily="34" charset="0"/>
                <a:cs typeface="Arial" panose="020B0604020202020204" pitchFamily="34" charset="0"/>
              </a:rPr>
              <a:t> </a:t>
            </a:r>
            <a:r>
              <a:rPr lang="en-US" sz="4000" b="1" dirty="0" smtClean="0">
                <a:latin typeface="Arial" panose="020B0604020202020204" pitchFamily="34" charset="0"/>
                <a:cs typeface="Arial" panose="020B0604020202020204" pitchFamily="34" charset="0"/>
              </a:rPr>
              <a:t/>
            </a:r>
            <a:br>
              <a:rPr lang="en-US" sz="4000" b="1" dirty="0" smtClean="0">
                <a:latin typeface="Arial" panose="020B0604020202020204" pitchFamily="34" charset="0"/>
                <a:cs typeface="Arial" panose="020B0604020202020204" pitchFamily="34" charset="0"/>
              </a:rPr>
            </a:br>
            <a:r>
              <a:rPr lang="en-US" sz="2000" b="1" dirty="0" smtClean="0">
                <a:solidFill>
                  <a:schemeClr val="tx1">
                    <a:lumMod val="50000"/>
                    <a:lumOff val="50000"/>
                  </a:schemeClr>
                </a:solidFill>
                <a:latin typeface="Arial" panose="020B0604020202020204" pitchFamily="34" charset="0"/>
                <a:cs typeface="Arial" panose="020B0604020202020204" pitchFamily="34" charset="0"/>
              </a:rPr>
              <a:t>(</a:t>
            </a:r>
            <a:r>
              <a:rPr lang="en-US" sz="2000" b="1" dirty="0">
                <a:solidFill>
                  <a:schemeClr val="tx1">
                    <a:lumMod val="50000"/>
                    <a:lumOff val="50000"/>
                  </a:schemeClr>
                </a:solidFill>
                <a:latin typeface="Arial" panose="020B0604020202020204" pitchFamily="34" charset="0"/>
                <a:cs typeface="Arial" panose="020B0604020202020204" pitchFamily="34" charset="0"/>
              </a:rPr>
              <a:t>Handbook, </a:t>
            </a:r>
            <a:r>
              <a:rPr lang="en-US" sz="2000" b="1" dirty="0" smtClean="0">
                <a:solidFill>
                  <a:schemeClr val="tx1">
                    <a:lumMod val="50000"/>
                    <a:lumOff val="50000"/>
                  </a:schemeClr>
                </a:solidFill>
                <a:latin typeface="Arial" panose="020B0604020202020204" pitchFamily="34" charset="0"/>
                <a:cs typeface="Arial" panose="020B0604020202020204" pitchFamily="34" charset="0"/>
              </a:rPr>
              <a:t>pages 88–92)</a:t>
            </a:r>
            <a:endParaRPr lang="en-US" sz="2000" b="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5" name="Content Placeholder 2"/>
          <p:cNvSpPr>
            <a:spLocks noGrp="1"/>
          </p:cNvSpPr>
          <p:nvPr>
            <p:ph idx="1"/>
          </p:nvPr>
        </p:nvSpPr>
        <p:spPr>
          <a:xfrm>
            <a:off x="3467241" y="1618177"/>
            <a:ext cx="5284923" cy="3944906"/>
          </a:xfrm>
        </p:spPr>
        <p:txBody>
          <a:bodyPr>
            <a:normAutofit/>
          </a:bodyPr>
          <a:lstStyle/>
          <a:p>
            <a:r>
              <a:rPr lang="en-US" sz="2200" dirty="0" smtClean="0">
                <a:latin typeface="Arial" panose="020B0604020202020204" pitchFamily="34" charset="0"/>
                <a:cs typeface="Arial" panose="020B0604020202020204" pitchFamily="34" charset="0"/>
              </a:rPr>
              <a:t>In the story of Adam and Eve, God promised to deliver us from the power of sin and death. </a:t>
            </a:r>
          </a:p>
          <a:p>
            <a:r>
              <a:rPr lang="en-US" sz="2200" dirty="0" smtClean="0">
                <a:latin typeface="Arial" panose="020B0604020202020204" pitchFamily="34" charset="0"/>
                <a:cs typeface="Arial" panose="020B0604020202020204" pitchFamily="34" charset="0"/>
              </a:rPr>
              <a:t>Despite our sin, God still promises us salvation and continues to give all of us second chances.</a:t>
            </a:r>
          </a:p>
          <a:p>
            <a:pPr marL="0" indent="0">
              <a:buNone/>
            </a:pPr>
            <a:endParaRPr lang="en-US" dirty="0"/>
          </a:p>
        </p:txBody>
      </p:sp>
      <p:sp>
        <p:nvSpPr>
          <p:cNvPr id="7" name="Rectangle 6"/>
          <p:cNvSpPr/>
          <p:nvPr/>
        </p:nvSpPr>
        <p:spPr>
          <a:xfrm>
            <a:off x="-66174" y="5020427"/>
            <a:ext cx="4803705" cy="200055"/>
          </a:xfrm>
          <a:prstGeom prst="rect">
            <a:avLst/>
          </a:prstGeom>
        </p:spPr>
        <p:txBody>
          <a:bodyPr wrap="square">
            <a:spAutoFit/>
          </a:bodyPr>
          <a:lstStyle/>
          <a:p>
            <a:r>
              <a:rPr lang="en-US" sz="700" dirty="0" smtClean="0">
                <a:solidFill>
                  <a:schemeClr val="bg1">
                    <a:lumMod val="65000"/>
                  </a:schemeClr>
                </a:solidFill>
                <a:latin typeface="Arial" panose="020B0604020202020204" pitchFamily="34" charset="0"/>
                <a:cs typeface="Arial" panose="020B0604020202020204" pitchFamily="34" charset="0"/>
              </a:rPr>
              <a:t>© VibeImages/www.shutterstock.com</a:t>
            </a:r>
            <a:endParaRPr lang="en-US" sz="700" dirty="0">
              <a:solidFill>
                <a:schemeClr val="bg1">
                  <a:lumMod val="65000"/>
                </a:schemeClr>
              </a:solidFill>
              <a:latin typeface="Arial" panose="020B0604020202020204" pitchFamily="34" charset="0"/>
              <a:cs typeface="Arial" panose="020B0604020202020204" pitchFamily="34" charset="0"/>
            </a:endParaRPr>
          </a:p>
        </p:txBody>
      </p:sp>
      <p:pic>
        <p:nvPicPr>
          <p:cNvPr id="8" name="Picture 7" descr="S6-184092785.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762" y="2754874"/>
            <a:ext cx="3421639" cy="2281092"/>
          </a:xfrm>
          <a:prstGeom prst="rect">
            <a:avLst/>
          </a:prstGeom>
        </p:spPr>
      </p:pic>
    </p:spTree>
    <p:extLst>
      <p:ext uri="{BB962C8B-B14F-4D97-AF65-F5344CB8AC3E}">
        <p14:creationId xmlns:p14="http://schemas.microsoft.com/office/powerpoint/2010/main" val="1509428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noFill/>
        </p:spPr>
        <p:txBody>
          <a:bodyPr>
            <a:normAutofit fontScale="90000"/>
          </a:bodyPr>
          <a:lstStyle/>
          <a:p>
            <a:pPr>
              <a:lnSpc>
                <a:spcPct val="110000"/>
              </a:lnSpc>
            </a:pPr>
            <a:r>
              <a:rPr lang="en-US" sz="3300" b="1" dirty="0" smtClean="0">
                <a:solidFill>
                  <a:srgbClr val="178D34"/>
                </a:solidFill>
                <a:latin typeface="Arial" panose="020B0604020202020204" pitchFamily="34" charset="0"/>
                <a:cs typeface="Arial" panose="020B0604020202020204" pitchFamily="34" charset="0"/>
              </a:rPr>
              <a:t>“God’s Covenant with Abraham and Moses” </a:t>
            </a:r>
            <a:r>
              <a:rPr lang="en-US" sz="4000" b="1" dirty="0" smtClean="0">
                <a:latin typeface="Arial" panose="020B0604020202020204" pitchFamily="34" charset="0"/>
                <a:cs typeface="Arial" panose="020B0604020202020204" pitchFamily="34" charset="0"/>
              </a:rPr>
              <a:t/>
            </a:r>
            <a:br>
              <a:rPr lang="en-US" sz="4000" b="1" dirty="0" smtClean="0">
                <a:latin typeface="Arial" panose="020B0604020202020204" pitchFamily="34" charset="0"/>
                <a:cs typeface="Arial" panose="020B0604020202020204" pitchFamily="34" charset="0"/>
              </a:rPr>
            </a:br>
            <a:r>
              <a:rPr lang="en-US" sz="2000" b="1" dirty="0" smtClean="0">
                <a:solidFill>
                  <a:schemeClr val="tx1">
                    <a:lumMod val="50000"/>
                    <a:lumOff val="50000"/>
                  </a:schemeClr>
                </a:solidFill>
                <a:latin typeface="Arial" panose="020B0604020202020204" pitchFamily="34" charset="0"/>
                <a:cs typeface="Arial" panose="020B0604020202020204" pitchFamily="34" charset="0"/>
              </a:rPr>
              <a:t>(</a:t>
            </a:r>
            <a:r>
              <a:rPr lang="en-US" sz="2000" b="1" dirty="0">
                <a:solidFill>
                  <a:schemeClr val="tx1">
                    <a:lumMod val="50000"/>
                    <a:lumOff val="50000"/>
                  </a:schemeClr>
                </a:solidFill>
                <a:latin typeface="Arial" panose="020B0604020202020204" pitchFamily="34" charset="0"/>
                <a:cs typeface="Arial" panose="020B0604020202020204" pitchFamily="34" charset="0"/>
              </a:rPr>
              <a:t>Handbook, </a:t>
            </a:r>
            <a:r>
              <a:rPr lang="en-US" sz="2000" b="1" dirty="0" smtClean="0">
                <a:solidFill>
                  <a:schemeClr val="tx1">
                    <a:lumMod val="50000"/>
                    <a:lumOff val="50000"/>
                  </a:schemeClr>
                </a:solidFill>
                <a:latin typeface="Arial" panose="020B0604020202020204" pitchFamily="34" charset="0"/>
                <a:cs typeface="Arial" panose="020B0604020202020204" pitchFamily="34" charset="0"/>
              </a:rPr>
              <a:t>pages </a:t>
            </a:r>
            <a:r>
              <a:rPr lang="en-US" sz="2000" b="1" dirty="0">
                <a:solidFill>
                  <a:schemeClr val="tx1">
                    <a:lumMod val="50000"/>
                    <a:lumOff val="50000"/>
                  </a:schemeClr>
                </a:solidFill>
                <a:latin typeface="Arial" panose="020B0604020202020204" pitchFamily="34" charset="0"/>
                <a:cs typeface="Arial" panose="020B0604020202020204" pitchFamily="34" charset="0"/>
              </a:rPr>
              <a:t>93–95</a:t>
            </a:r>
            <a:r>
              <a:rPr lang="en-US" sz="2000" b="1" dirty="0" smtClean="0">
                <a:solidFill>
                  <a:schemeClr val="tx1">
                    <a:lumMod val="50000"/>
                    <a:lumOff val="50000"/>
                  </a:schemeClr>
                </a:solidFill>
                <a:latin typeface="Arial" panose="020B0604020202020204" pitchFamily="34" charset="0"/>
                <a:cs typeface="Arial" panose="020B0604020202020204" pitchFamily="34" charset="0"/>
              </a:rPr>
              <a:t>)</a:t>
            </a:r>
            <a:endParaRPr lang="en-US" sz="2000" b="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7" name="Content Placeholder 2"/>
          <p:cNvSpPr>
            <a:spLocks noGrp="1"/>
          </p:cNvSpPr>
          <p:nvPr>
            <p:ph idx="1"/>
          </p:nvPr>
        </p:nvSpPr>
        <p:spPr>
          <a:xfrm>
            <a:off x="786580" y="1915966"/>
            <a:ext cx="3883743" cy="3715718"/>
          </a:xfrm>
        </p:spPr>
        <p:txBody>
          <a:bodyPr>
            <a:normAutofit/>
          </a:bodyPr>
          <a:lstStyle/>
          <a:p>
            <a:pPr marL="0" indent="0">
              <a:lnSpc>
                <a:spcPct val="110000"/>
              </a:lnSpc>
              <a:spcBef>
                <a:spcPts val="0"/>
              </a:spcBef>
              <a:buNone/>
            </a:pPr>
            <a:r>
              <a:rPr lang="en-US" sz="2400" dirty="0" smtClean="0">
                <a:latin typeface="Arial" panose="020B0604020202020204" pitchFamily="34" charset="0"/>
                <a:cs typeface="Arial" panose="020B0604020202020204" pitchFamily="34" charset="0"/>
              </a:rPr>
              <a:t>God entered into a covenant with Abraham, making the Israelites God’s Chosen People, and with Moses when he gave the Israelites the Law.</a:t>
            </a:r>
            <a:endParaRPr lang="en-US" sz="2400" i="1" dirty="0">
              <a:latin typeface="Arial" panose="020B0604020202020204" pitchFamily="34" charset="0"/>
              <a:cs typeface="Arial" panose="020B0604020202020204" pitchFamily="34" charset="0"/>
            </a:endParaRPr>
          </a:p>
        </p:txBody>
      </p:sp>
      <p:sp>
        <p:nvSpPr>
          <p:cNvPr id="9" name="Rectangle 8"/>
          <p:cNvSpPr/>
          <p:nvPr/>
        </p:nvSpPr>
        <p:spPr>
          <a:xfrm>
            <a:off x="6941498" y="4607575"/>
            <a:ext cx="1608134" cy="200055"/>
          </a:xfrm>
          <a:prstGeom prst="rect">
            <a:avLst/>
          </a:prstGeom>
        </p:spPr>
        <p:txBody>
          <a:bodyPr wrap="none">
            <a:spAutoFit/>
          </a:bodyPr>
          <a:lstStyle/>
          <a:p>
            <a:pPr algn="r"/>
            <a:r>
              <a:rPr lang="en-US" sz="700" dirty="0" smtClean="0">
                <a:solidFill>
                  <a:schemeClr val="bg1">
                    <a:lumMod val="65000"/>
                  </a:schemeClr>
                </a:solidFill>
                <a:latin typeface="Arial" panose="020B0604020202020204" pitchFamily="34" charset="0"/>
                <a:cs typeface="Arial" panose="020B0604020202020204" pitchFamily="34" charset="0"/>
              </a:rPr>
              <a:t>© osmanpek/www.istockphoto.com </a:t>
            </a:r>
            <a:endParaRPr lang="en-US" sz="700" dirty="0">
              <a:solidFill>
                <a:schemeClr val="bg1">
                  <a:lumMod val="65000"/>
                </a:schemeClr>
              </a:solidFill>
              <a:latin typeface="Arial" panose="020B0604020202020204" pitchFamily="34" charset="0"/>
              <a:cs typeface="Arial" panose="020B0604020202020204" pitchFamily="34" charset="0"/>
            </a:endParaRPr>
          </a:p>
        </p:txBody>
      </p:sp>
      <p:pic>
        <p:nvPicPr>
          <p:cNvPr id="10" name="Picture 9" descr="S7-iStock_000058015928_Large.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27864" y="1915966"/>
            <a:ext cx="3619500" cy="2714625"/>
          </a:xfrm>
          <a:prstGeom prst="rect">
            <a:avLst/>
          </a:prstGeom>
        </p:spPr>
      </p:pic>
    </p:spTree>
    <p:extLst>
      <p:ext uri="{BB962C8B-B14F-4D97-AF65-F5344CB8AC3E}">
        <p14:creationId xmlns:p14="http://schemas.microsoft.com/office/powerpoint/2010/main" val="6703034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noFill/>
        </p:spPr>
        <p:txBody>
          <a:bodyPr>
            <a:normAutofit fontScale="90000"/>
          </a:bodyPr>
          <a:lstStyle/>
          <a:p>
            <a:pPr>
              <a:lnSpc>
                <a:spcPct val="110000"/>
              </a:lnSpc>
            </a:pPr>
            <a:r>
              <a:rPr lang="en-US" sz="3300" b="1" dirty="0" smtClean="0">
                <a:solidFill>
                  <a:srgbClr val="178D34"/>
                </a:solidFill>
                <a:latin typeface="Arial" panose="020B0604020202020204" pitchFamily="34" charset="0"/>
                <a:cs typeface="Arial" panose="020B0604020202020204" pitchFamily="34" charset="0"/>
              </a:rPr>
              <a:t>“God’s Covenant with Abraham and Moses” </a:t>
            </a:r>
            <a:r>
              <a:rPr lang="en-US" sz="4000" b="1" dirty="0" smtClean="0">
                <a:latin typeface="Arial" panose="020B0604020202020204" pitchFamily="34" charset="0"/>
                <a:cs typeface="Arial" panose="020B0604020202020204" pitchFamily="34" charset="0"/>
              </a:rPr>
              <a:t/>
            </a:r>
            <a:br>
              <a:rPr lang="en-US" sz="4000" b="1" dirty="0" smtClean="0">
                <a:latin typeface="Arial" panose="020B0604020202020204" pitchFamily="34" charset="0"/>
                <a:cs typeface="Arial" panose="020B0604020202020204" pitchFamily="34" charset="0"/>
              </a:rPr>
            </a:br>
            <a:r>
              <a:rPr lang="en-US" sz="2000" b="1" dirty="0" smtClean="0">
                <a:solidFill>
                  <a:schemeClr val="tx1">
                    <a:lumMod val="50000"/>
                    <a:lumOff val="50000"/>
                  </a:schemeClr>
                </a:solidFill>
                <a:latin typeface="Arial" panose="020B0604020202020204" pitchFamily="34" charset="0"/>
                <a:cs typeface="Arial" panose="020B0604020202020204" pitchFamily="34" charset="0"/>
              </a:rPr>
              <a:t>(</a:t>
            </a:r>
            <a:r>
              <a:rPr lang="en-US" sz="2000" b="1" dirty="0">
                <a:solidFill>
                  <a:schemeClr val="tx1">
                    <a:lumMod val="50000"/>
                    <a:lumOff val="50000"/>
                  </a:schemeClr>
                </a:solidFill>
                <a:latin typeface="Arial" panose="020B0604020202020204" pitchFamily="34" charset="0"/>
                <a:cs typeface="Arial" panose="020B0604020202020204" pitchFamily="34" charset="0"/>
              </a:rPr>
              <a:t>Handbook, </a:t>
            </a:r>
            <a:r>
              <a:rPr lang="en-US" sz="2000" b="1" dirty="0" smtClean="0">
                <a:solidFill>
                  <a:schemeClr val="tx1">
                    <a:lumMod val="50000"/>
                    <a:lumOff val="50000"/>
                  </a:schemeClr>
                </a:solidFill>
                <a:latin typeface="Arial" panose="020B0604020202020204" pitchFamily="34" charset="0"/>
                <a:cs typeface="Arial" panose="020B0604020202020204" pitchFamily="34" charset="0"/>
              </a:rPr>
              <a:t>pages </a:t>
            </a:r>
            <a:r>
              <a:rPr lang="en-US" sz="2000" b="1" dirty="0">
                <a:solidFill>
                  <a:schemeClr val="tx1">
                    <a:lumMod val="50000"/>
                    <a:lumOff val="50000"/>
                  </a:schemeClr>
                </a:solidFill>
                <a:latin typeface="Arial" panose="020B0604020202020204" pitchFamily="34" charset="0"/>
                <a:cs typeface="Arial" panose="020B0604020202020204" pitchFamily="34" charset="0"/>
              </a:rPr>
              <a:t>93–95</a:t>
            </a:r>
            <a:r>
              <a:rPr lang="en-US" sz="2000" b="1" dirty="0" smtClean="0">
                <a:solidFill>
                  <a:schemeClr val="tx1">
                    <a:lumMod val="50000"/>
                    <a:lumOff val="50000"/>
                  </a:schemeClr>
                </a:solidFill>
                <a:latin typeface="Arial" panose="020B0604020202020204" pitchFamily="34" charset="0"/>
                <a:cs typeface="Arial" panose="020B0604020202020204" pitchFamily="34" charset="0"/>
              </a:rPr>
              <a:t>)</a:t>
            </a:r>
            <a:endParaRPr lang="en-US" sz="2000" b="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5" name="Content Placeholder 2"/>
          <p:cNvSpPr>
            <a:spLocks noGrp="1"/>
          </p:cNvSpPr>
          <p:nvPr>
            <p:ph idx="1"/>
          </p:nvPr>
        </p:nvSpPr>
        <p:spPr>
          <a:xfrm>
            <a:off x="4066329" y="2010514"/>
            <a:ext cx="4378271" cy="3715718"/>
          </a:xfrm>
        </p:spPr>
        <p:txBody>
          <a:bodyPr>
            <a:normAutofit/>
          </a:bodyPr>
          <a:lstStyle/>
          <a:p>
            <a:pPr lvl="0"/>
            <a:r>
              <a:rPr lang="en-US" sz="2400" dirty="0" smtClean="0">
                <a:latin typeface="Arial" panose="020B0604020202020204" pitchFamily="34" charset="0"/>
                <a:cs typeface="Arial" panose="020B0604020202020204" pitchFamily="34" charset="0"/>
              </a:rPr>
              <a:t>God entered into a covenant with Abraham in which God promised to give Abraham </a:t>
            </a:r>
            <a:r>
              <a:rPr lang="en-US" sz="2400" b="1" dirty="0" smtClean="0">
                <a:latin typeface="Arial" panose="020B0604020202020204" pitchFamily="34" charset="0"/>
                <a:cs typeface="Arial" panose="020B0604020202020204" pitchFamily="34" charset="0"/>
              </a:rPr>
              <a:t>land and many descendants </a:t>
            </a:r>
            <a:r>
              <a:rPr lang="en-US" sz="2400" dirty="0" smtClean="0">
                <a:latin typeface="Arial" panose="020B0604020202020204" pitchFamily="34" charset="0"/>
                <a:cs typeface="Arial" panose="020B0604020202020204" pitchFamily="34" charset="0"/>
              </a:rPr>
              <a:t>who would be a blessing to all people. </a:t>
            </a:r>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p:txBody>
      </p:sp>
      <p:sp>
        <p:nvSpPr>
          <p:cNvPr id="7" name="Rectangle 6"/>
          <p:cNvSpPr/>
          <p:nvPr/>
        </p:nvSpPr>
        <p:spPr>
          <a:xfrm>
            <a:off x="1063001" y="5131409"/>
            <a:ext cx="4572000" cy="200055"/>
          </a:xfrm>
          <a:prstGeom prst="rect">
            <a:avLst/>
          </a:prstGeom>
        </p:spPr>
        <p:txBody>
          <a:bodyPr>
            <a:spAutoFit/>
          </a:bodyPr>
          <a:lstStyle/>
          <a:p>
            <a:r>
              <a:rPr lang="en-US" sz="700" dirty="0" smtClean="0">
                <a:solidFill>
                  <a:srgbClr val="A6A6A6"/>
                </a:solidFill>
                <a:latin typeface="Arial" panose="020B0604020202020204" pitchFamily="34" charset="0"/>
                <a:cs typeface="Arial" panose="020B0604020202020204" pitchFamily="34" charset="0"/>
              </a:rPr>
              <a:t>© RenataSedmakova/www.shutterstock.com</a:t>
            </a:r>
            <a:endParaRPr lang="en-US" sz="700" dirty="0">
              <a:solidFill>
                <a:srgbClr val="A6A6A6"/>
              </a:solidFill>
              <a:latin typeface="Arial" panose="020B0604020202020204" pitchFamily="34" charset="0"/>
              <a:cs typeface="Arial" panose="020B0604020202020204" pitchFamily="34" charset="0"/>
            </a:endParaRPr>
          </a:p>
        </p:txBody>
      </p:sp>
      <p:pic>
        <p:nvPicPr>
          <p:cNvPr id="8" name="Picture 7" descr="S8-shutterstock_5615320.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3238" y="1840033"/>
            <a:ext cx="2522595" cy="3337882"/>
          </a:xfrm>
          <a:prstGeom prst="rect">
            <a:avLst/>
          </a:prstGeom>
        </p:spPr>
      </p:pic>
    </p:spTree>
    <p:extLst>
      <p:ext uri="{BB962C8B-B14F-4D97-AF65-F5344CB8AC3E}">
        <p14:creationId xmlns:p14="http://schemas.microsoft.com/office/powerpoint/2010/main" val="21123414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noFill/>
        </p:spPr>
        <p:txBody>
          <a:bodyPr>
            <a:normAutofit fontScale="90000"/>
          </a:bodyPr>
          <a:lstStyle/>
          <a:p>
            <a:pPr>
              <a:lnSpc>
                <a:spcPct val="110000"/>
              </a:lnSpc>
            </a:pPr>
            <a:r>
              <a:rPr lang="en-US" sz="3300" b="1" dirty="0" smtClean="0">
                <a:solidFill>
                  <a:srgbClr val="178D34"/>
                </a:solidFill>
                <a:latin typeface="Arial" panose="020B0604020202020204" pitchFamily="34" charset="0"/>
                <a:cs typeface="Arial" panose="020B0604020202020204" pitchFamily="34" charset="0"/>
              </a:rPr>
              <a:t>“God’s Covenant with Abraham and Moses” </a:t>
            </a:r>
            <a:r>
              <a:rPr lang="en-US" sz="4000" b="1" dirty="0" smtClean="0">
                <a:latin typeface="Arial" panose="020B0604020202020204" pitchFamily="34" charset="0"/>
                <a:cs typeface="Arial" panose="020B0604020202020204" pitchFamily="34" charset="0"/>
              </a:rPr>
              <a:t/>
            </a:r>
            <a:br>
              <a:rPr lang="en-US" sz="4000" b="1" dirty="0" smtClean="0">
                <a:latin typeface="Arial" panose="020B0604020202020204" pitchFamily="34" charset="0"/>
                <a:cs typeface="Arial" panose="020B0604020202020204" pitchFamily="34" charset="0"/>
              </a:rPr>
            </a:br>
            <a:r>
              <a:rPr lang="en-US" sz="2000" b="1" dirty="0" smtClean="0">
                <a:solidFill>
                  <a:schemeClr val="tx1">
                    <a:lumMod val="50000"/>
                    <a:lumOff val="50000"/>
                  </a:schemeClr>
                </a:solidFill>
                <a:latin typeface="Arial" panose="020B0604020202020204" pitchFamily="34" charset="0"/>
                <a:cs typeface="Arial" panose="020B0604020202020204" pitchFamily="34" charset="0"/>
              </a:rPr>
              <a:t>(</a:t>
            </a:r>
            <a:r>
              <a:rPr lang="en-US" sz="2000" b="1" dirty="0">
                <a:solidFill>
                  <a:schemeClr val="tx1">
                    <a:lumMod val="50000"/>
                    <a:lumOff val="50000"/>
                  </a:schemeClr>
                </a:solidFill>
                <a:latin typeface="Arial" panose="020B0604020202020204" pitchFamily="34" charset="0"/>
                <a:cs typeface="Arial" panose="020B0604020202020204" pitchFamily="34" charset="0"/>
              </a:rPr>
              <a:t>Handbook, </a:t>
            </a:r>
            <a:r>
              <a:rPr lang="en-US" sz="2000" b="1" dirty="0" smtClean="0">
                <a:solidFill>
                  <a:schemeClr val="tx1">
                    <a:lumMod val="50000"/>
                    <a:lumOff val="50000"/>
                  </a:schemeClr>
                </a:solidFill>
                <a:latin typeface="Arial" panose="020B0604020202020204" pitchFamily="34" charset="0"/>
                <a:cs typeface="Arial" panose="020B0604020202020204" pitchFamily="34" charset="0"/>
              </a:rPr>
              <a:t>pages </a:t>
            </a:r>
            <a:r>
              <a:rPr lang="en-US" sz="2000" b="1" dirty="0">
                <a:solidFill>
                  <a:schemeClr val="tx1">
                    <a:lumMod val="50000"/>
                    <a:lumOff val="50000"/>
                  </a:schemeClr>
                </a:solidFill>
                <a:latin typeface="Arial" panose="020B0604020202020204" pitchFamily="34" charset="0"/>
                <a:cs typeface="Arial" panose="020B0604020202020204" pitchFamily="34" charset="0"/>
              </a:rPr>
              <a:t>93–95</a:t>
            </a:r>
            <a:r>
              <a:rPr lang="en-US" sz="2000" b="1" dirty="0" smtClean="0">
                <a:solidFill>
                  <a:schemeClr val="tx1">
                    <a:lumMod val="50000"/>
                    <a:lumOff val="50000"/>
                  </a:schemeClr>
                </a:solidFill>
                <a:latin typeface="Arial" panose="020B0604020202020204" pitchFamily="34" charset="0"/>
                <a:cs typeface="Arial" panose="020B0604020202020204" pitchFamily="34" charset="0"/>
              </a:rPr>
              <a:t>)</a:t>
            </a:r>
            <a:endParaRPr lang="en-US" sz="2000" b="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5" name="Content Placeholder 2"/>
          <p:cNvSpPr>
            <a:spLocks noGrp="1"/>
          </p:cNvSpPr>
          <p:nvPr>
            <p:ph idx="1"/>
          </p:nvPr>
        </p:nvSpPr>
        <p:spPr>
          <a:xfrm>
            <a:off x="457199" y="1705397"/>
            <a:ext cx="4610101" cy="4010185"/>
          </a:xfrm>
        </p:spPr>
        <p:txBody>
          <a:bodyPr>
            <a:normAutofit/>
          </a:bodyPr>
          <a:lstStyle/>
          <a:p>
            <a:pPr>
              <a:spcBef>
                <a:spcPts val="0"/>
              </a:spcBef>
            </a:pPr>
            <a:r>
              <a:rPr lang="en-US" sz="2200" dirty="0" smtClean="0">
                <a:latin typeface="Arial" panose="020B0604020202020204" pitchFamily="34" charset="0"/>
                <a:cs typeface="Arial" panose="020B0604020202020204" pitchFamily="34" charset="0"/>
              </a:rPr>
              <a:t>Through Moses God entered into a covenant with the Israelites—called the Mosaic Covenant—in which God promised to be their God and protect them.</a:t>
            </a:r>
          </a:p>
          <a:p>
            <a:pPr>
              <a:spcBef>
                <a:spcPts val="0"/>
              </a:spcBef>
            </a:pPr>
            <a:r>
              <a:rPr lang="en-US" sz="2200" dirty="0" smtClean="0">
                <a:latin typeface="Arial" panose="020B0604020202020204" pitchFamily="34" charset="0"/>
                <a:cs typeface="Arial" panose="020B0604020202020204" pitchFamily="34" charset="0"/>
              </a:rPr>
              <a:t>Both Moses and the Israelites promised to honor God as the one true God and obey him and his Commandments.</a:t>
            </a:r>
            <a:endParaRPr lang="en-US" sz="2200" dirty="0">
              <a:latin typeface="Arial" panose="020B0604020202020204" pitchFamily="34" charset="0"/>
              <a:cs typeface="Arial" panose="020B0604020202020204" pitchFamily="34" charset="0"/>
            </a:endParaRPr>
          </a:p>
        </p:txBody>
      </p:sp>
      <p:sp>
        <p:nvSpPr>
          <p:cNvPr id="7" name="Rectangle 6"/>
          <p:cNvSpPr/>
          <p:nvPr/>
        </p:nvSpPr>
        <p:spPr>
          <a:xfrm>
            <a:off x="7122368" y="4878054"/>
            <a:ext cx="1417376" cy="200055"/>
          </a:xfrm>
          <a:prstGeom prst="rect">
            <a:avLst/>
          </a:prstGeom>
        </p:spPr>
        <p:txBody>
          <a:bodyPr wrap="none">
            <a:spAutoFit/>
          </a:bodyPr>
          <a:lstStyle/>
          <a:p>
            <a:pPr algn="r"/>
            <a:r>
              <a:rPr lang="en-US" sz="700" dirty="0" smtClean="0">
                <a:solidFill>
                  <a:srgbClr val="A6A6A6"/>
                </a:solidFill>
                <a:latin typeface="Arial" panose="020B0604020202020204" pitchFamily="34" charset="0"/>
                <a:cs typeface="Arial" panose="020B0604020202020204" pitchFamily="34" charset="0"/>
              </a:rPr>
              <a:t>© jgroup/www.istockphoto.com</a:t>
            </a:r>
            <a:endParaRPr lang="en-US" sz="700" dirty="0">
              <a:solidFill>
                <a:srgbClr val="A6A6A6"/>
              </a:solidFill>
              <a:latin typeface="Arial" panose="020B0604020202020204" pitchFamily="34" charset="0"/>
              <a:cs typeface="Arial" panose="020B0604020202020204" pitchFamily="34" charset="0"/>
            </a:endParaRPr>
          </a:p>
        </p:txBody>
      </p:sp>
      <p:pic>
        <p:nvPicPr>
          <p:cNvPr id="8" name="Picture 7" descr="S9-iStock_000002563997_Large.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54079" y="2125633"/>
            <a:ext cx="3980219" cy="2774909"/>
          </a:xfrm>
          <a:prstGeom prst="rect">
            <a:avLst/>
          </a:prstGeom>
        </p:spPr>
      </p:pic>
    </p:spTree>
    <p:extLst>
      <p:ext uri="{BB962C8B-B14F-4D97-AF65-F5344CB8AC3E}">
        <p14:creationId xmlns:p14="http://schemas.microsoft.com/office/powerpoint/2010/main" val="146222132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8"/>
  <p:tag name="MMPROD_UIDATA" val="&lt;database version=&quot;6.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Jeopardy&amp;quot;&quot;/&gt;&lt;property id=&quot;20307&quot; value=&quot;256&quot;/&gt;&lt;/object&gt;&lt;object type=&quot;3&quot; unique_id=&quot;10005&quot;&gt;&lt;property id=&quot;20148&quot; value=&quot;5&quot;/&gt;&lt;property id=&quot;20300&quot; value=&quot;Slide 2 - &amp;quot;$100 Question from H1&amp;quot;&quot;/&gt;&lt;property id=&quot;20307&quot; value=&quot;257&quot;/&gt;&lt;/object&gt;&lt;object type=&quot;3&quot; unique_id=&quot;10006&quot;&gt;&lt;property id=&quot;20148&quot; value=&quot;5&quot;/&gt;&lt;property id=&quot;20300&quot; value=&quot;Slide 3 - &amp;quot;$100 Answer from H1&amp;quot;&quot;/&gt;&lt;property id=&quot;20307&quot; value=&quot;283&quot;/&gt;&lt;/object&gt;&lt;object type=&quot;3&quot; unique_id=&quot;10007&quot;&gt;&lt;property id=&quot;20148&quot; value=&quot;5&quot;/&gt;&lt;property id=&quot;20300&quot; value=&quot;Slide 4 - &amp;quot;$200 Question from H1&amp;quot;&quot;/&gt;&lt;property id=&quot;20307&quot; value=&quot;258&quot;/&gt;&lt;/object&gt;&lt;object type=&quot;3&quot; unique_id=&quot;10008&quot;&gt;&lt;property id=&quot;20148&quot; value=&quot;5&quot;/&gt;&lt;property id=&quot;20300&quot; value=&quot;Slide 5 - &amp;quot;$200 Answer from H1&amp;quot;&quot;/&gt;&lt;property id=&quot;20307&quot; value=&quot;284&quot;/&gt;&lt;/object&gt;&lt;object type=&quot;3&quot; unique_id=&quot;10009&quot;&gt;&lt;property id=&quot;20148&quot; value=&quot;5&quot;/&gt;&lt;property id=&quot;20300&quot; value=&quot;Slide 6 - &amp;quot;$300 Question from H1&amp;quot;&quot;/&gt;&lt;property id=&quot;20307&quot; value=&quot;259&quot;/&gt;&lt;/object&gt;&lt;object type=&quot;3&quot; unique_id=&quot;10010&quot;&gt;&lt;property id=&quot;20148&quot; value=&quot;5&quot;/&gt;&lt;property id=&quot;20300&quot; value=&quot;Slide 7 - &amp;quot;$300 Answer from H1&amp;quot;&quot;/&gt;&lt;property id=&quot;20307&quot; value=&quot;285&quot;/&gt;&lt;/object&gt;&lt;object type=&quot;3&quot; unique_id=&quot;10011&quot;&gt;&lt;property id=&quot;20148&quot; value=&quot;5&quot;/&gt;&lt;property id=&quot;20300&quot; value=&quot;Slide 8 - &amp;quot;$400 Question from H1&amp;quot;&quot;/&gt;&lt;property id=&quot;20307&quot; value=&quot;260&quot;/&gt;&lt;/object&gt;&lt;object type=&quot;3&quot; unique_id=&quot;10012&quot;&gt;&lt;property id=&quot;20148&quot; value=&quot;5&quot;/&gt;&lt;property id=&quot;20300&quot; value=&quot;Slide 9 - &amp;quot;$400 Answer from H1&amp;quot;&quot;/&gt;&lt;property id=&quot;20307&quot; value=&quot;286&quot;/&gt;&lt;/object&gt;&lt;object type=&quot;3&quot; unique_id=&quot;10013&quot;&gt;&lt;property id=&quot;20148&quot; value=&quot;5&quot;/&gt;&lt;property id=&quot;20300&quot; value=&quot;Slide 10 - &amp;quot;$500 Question from H1&amp;quot;&quot;/&gt;&lt;property id=&quot;20307&quot; value=&quot;261&quot;/&gt;&lt;/object&gt;&lt;object type=&quot;3&quot; unique_id=&quot;10014&quot;&gt;&lt;property id=&quot;20148&quot; value=&quot;5&quot;/&gt;&lt;property id=&quot;20300&quot; value=&quot;Slide 11 - &amp;quot;$500 Answer from H1&amp;quot;&quot;/&gt;&lt;property id=&quot;20307&quot; value=&quot;287&quot;/&gt;&lt;/object&gt;&lt;object type=&quot;3&quot; unique_id=&quot;10015&quot;&gt;&lt;property id=&quot;20148&quot; value=&quot;5&quot;/&gt;&lt;property id=&quot;20300&quot; value=&quot;Slide 12 - &amp;quot;$100 Question from H2&amp;quot;&quot;/&gt;&lt;property id=&quot;20307&quot; value=&quot;262&quot;/&gt;&lt;/object&gt;&lt;object type=&quot;3&quot; unique_id=&quot;10016&quot;&gt;&lt;property id=&quot;20148&quot; value=&quot;5&quot;/&gt;&lt;property id=&quot;20300&quot; value=&quot;Slide 13 - &amp;quot;$100 Answer from H2&amp;quot;&quot;/&gt;&lt;property id=&quot;20307&quot; value=&quot;288&quot;/&gt;&lt;/object&gt;&lt;object type=&quot;3&quot; unique_id=&quot;10017&quot;&gt;&lt;property id=&quot;20148&quot; value=&quot;5&quot;/&gt;&lt;property id=&quot;20300&quot; value=&quot;Slide 14 - &amp;quot;$200 Question from H2&amp;quot;&quot;/&gt;&lt;property id=&quot;20307&quot; value=&quot;263&quot;/&gt;&lt;/object&gt;&lt;object type=&quot;3&quot; unique_id=&quot;10018&quot;&gt;&lt;property id=&quot;20148&quot; value=&quot;5&quot;/&gt;&lt;property id=&quot;20300&quot; value=&quot;Slide 15 - &amp;quot;$200 Answer from H2&amp;quot;&quot;/&gt;&lt;property id=&quot;20307&quot; value=&quot;289&quot;/&gt;&lt;/object&gt;&lt;object type=&quot;3&quot; unique_id=&quot;10019&quot;&gt;&lt;property id=&quot;20148&quot; value=&quot;5&quot;/&gt;&lt;property id=&quot;20300&quot; value=&quot;Slide 16 - &amp;quot;$300 Question from H2&amp;quot;&quot;/&gt;&lt;property id=&quot;20307&quot; value=&quot;264&quot;/&gt;&lt;/object&gt;&lt;object type=&quot;3&quot; unique_id=&quot;10020&quot;&gt;&lt;property id=&quot;20148&quot; value=&quot;5&quot;/&gt;&lt;property id=&quot;20300&quot; value=&quot;Slide 17 - &amp;quot;$300 Answer from H2&amp;quot;&quot;/&gt;&lt;property id=&quot;20307&quot; value=&quot;290&quot;/&gt;&lt;/object&gt;&lt;object type=&quot;3&quot; unique_id=&quot;10021&quot;&gt;&lt;property id=&quot;20148&quot; value=&quot;5&quot;/&gt;&lt;property id=&quot;20300&quot; value=&quot;Slide 18 - &amp;quot;$400 Question from H2&amp;quot;&quot;/&gt;&lt;property id=&quot;20307&quot; value=&quot;265&quot;/&gt;&lt;/object&gt;&lt;object type=&quot;3&quot; unique_id=&quot;10022&quot;&gt;&lt;property id=&quot;20148&quot; value=&quot;5&quot;/&gt;&lt;property id=&quot;20300&quot; value=&quot;Slide 19 - &amp;quot;$400 Answer from H2&amp;quot;&quot;/&gt;&lt;property id=&quot;20307&quot; value=&quot;291&quot;/&gt;&lt;/object&gt;&lt;object type=&quot;3&quot; unique_id=&quot;10023&quot;&gt;&lt;property id=&quot;20148&quot; value=&quot;5&quot;/&gt;&lt;property id=&quot;20300&quot; value=&quot;Slide 20 - &amp;quot;$500 Question from H2&amp;quot;&quot;/&gt;&lt;property id=&quot;20307&quot; value=&quot;266&quot;/&gt;&lt;/object&gt;&lt;object type=&quot;3&quot; unique_id=&quot;10024&quot;&gt;&lt;property id=&quot;20148&quot; value=&quot;5&quot;/&gt;&lt;property id=&quot;20300&quot; value=&quot;Slide 21 - &amp;quot;$500 Answer from H2&amp;quot;&quot;/&gt;&lt;property id=&quot;20307&quot; value=&quot;292&quot;/&gt;&lt;/object&gt;&lt;object type=&quot;3&quot; unique_id=&quot;10025&quot;&gt;&lt;property id=&quot;20148&quot; value=&quot;5&quot;/&gt;&lt;property id=&quot;20300&quot; value=&quot;Slide 22 - &amp;quot;$100 Question from H3&amp;quot;&quot;/&gt;&lt;property id=&quot;20307&quot; value=&quot;267&quot;/&gt;&lt;/object&gt;&lt;object type=&quot;3&quot; unique_id=&quot;10026&quot;&gt;&lt;property id=&quot;20148&quot; value=&quot;5&quot;/&gt;&lt;property id=&quot;20300&quot; value=&quot;Slide 23 - &amp;quot;$100 Answer from H3&amp;quot;&quot;/&gt;&lt;property id=&quot;20307&quot; value=&quot;293&quot;/&gt;&lt;/object&gt;&lt;object type=&quot;3&quot; unique_id=&quot;10027&quot;&gt;&lt;property id=&quot;20148&quot; value=&quot;5&quot;/&gt;&lt;property id=&quot;20300&quot; value=&quot;Slide 24 - &amp;quot;$200 Question from H3&amp;quot;&quot;/&gt;&lt;property id=&quot;20307&quot; value=&quot;268&quot;/&gt;&lt;/object&gt;&lt;object type=&quot;3&quot; unique_id=&quot;10028&quot;&gt;&lt;property id=&quot;20148&quot; value=&quot;5&quot;/&gt;&lt;property id=&quot;20300&quot; value=&quot;Slide 25 - &amp;quot;$200 Answer from H3&amp;quot;&quot;/&gt;&lt;property id=&quot;20307&quot; value=&quot;294&quot;/&gt;&lt;/object&gt;&lt;object type=&quot;3&quot; unique_id=&quot;10029&quot;&gt;&lt;property id=&quot;20148&quot; value=&quot;5&quot;/&gt;&lt;property id=&quot;20300&quot; value=&quot;Slide 26 - &amp;quot;$300 Question from H3&amp;quot;&quot;/&gt;&lt;property id=&quot;20307&quot; value=&quot;269&quot;/&gt;&lt;/object&gt;&lt;object type=&quot;3&quot; unique_id=&quot;10030&quot;&gt;&lt;property id=&quot;20148&quot; value=&quot;5&quot;/&gt;&lt;property id=&quot;20300&quot; value=&quot;Slide 27 - &amp;quot;$300 Answer from H3&amp;quot;&quot;/&gt;&lt;property id=&quot;20307&quot; value=&quot;295&quot;/&gt;&lt;/object&gt;&lt;object type=&quot;3&quot; unique_id=&quot;10031&quot;&gt;&lt;property id=&quot;20148&quot; value=&quot;5&quot;/&gt;&lt;property id=&quot;20300&quot; value=&quot;Slide 28 - &amp;quot;$400 Question from H3&amp;quot;&quot;/&gt;&lt;property id=&quot;20307&quot; value=&quot;270&quot;/&gt;&lt;/object&gt;&lt;object type=&quot;3&quot; unique_id=&quot;10032&quot;&gt;&lt;property id=&quot;20148&quot; value=&quot;5&quot;/&gt;&lt;property id=&quot;20300&quot; value=&quot;Slide 29 - &amp;quot;$400 Answer from H3&amp;quot;&quot;/&gt;&lt;property id=&quot;20307&quot; value=&quot;296&quot;/&gt;&lt;/object&gt;&lt;object type=&quot;3&quot; unique_id=&quot;10033&quot;&gt;&lt;property id=&quot;20148&quot; value=&quot;5&quot;/&gt;&lt;property id=&quot;20300&quot; value=&quot;Slide 30 - &amp;quot;$500 Question from H3&amp;quot;&quot;/&gt;&lt;property id=&quot;20307&quot; value=&quot;271&quot;/&gt;&lt;/object&gt;&lt;object type=&quot;3&quot; unique_id=&quot;10034&quot;&gt;&lt;property id=&quot;20148&quot; value=&quot;5&quot;/&gt;&lt;property id=&quot;20300&quot; value=&quot;Slide 31 - &amp;quot;$500 Answer from H3&amp;quot;&quot;/&gt;&lt;property id=&quot;20307&quot; value=&quot;297&quot;/&gt;&lt;/object&gt;&lt;object type=&quot;3&quot; unique_id=&quot;10035&quot;&gt;&lt;property id=&quot;20148&quot; value=&quot;5&quot;/&gt;&lt;property id=&quot;20300&quot; value=&quot;Slide 32 - &amp;quot;$100 Question from H4&amp;quot;&quot;/&gt;&lt;property id=&quot;20307&quot; value=&quot;272&quot;/&gt;&lt;/object&gt;&lt;object type=&quot;3&quot; unique_id=&quot;10036&quot;&gt;&lt;property id=&quot;20148&quot; value=&quot;5&quot;/&gt;&lt;property id=&quot;20300&quot; value=&quot;Slide 33 - &amp;quot;$100 Answer from H4&amp;quot;&quot;/&gt;&lt;property id=&quot;20307&quot; value=&quot;298&quot;/&gt;&lt;/object&gt;&lt;object type=&quot;3&quot; unique_id=&quot;10037&quot;&gt;&lt;property id=&quot;20148&quot; value=&quot;5&quot;/&gt;&lt;property id=&quot;20300&quot; value=&quot;Slide 34 - &amp;quot;$200 Question from H4&amp;quot;&quot;/&gt;&lt;property id=&quot;20307&quot; value=&quot;273&quot;/&gt;&lt;/object&gt;&lt;object type=&quot;3&quot; unique_id=&quot;10038&quot;&gt;&lt;property id=&quot;20148&quot; value=&quot;5&quot;/&gt;&lt;property id=&quot;20300&quot; value=&quot;Slide 35 - &amp;quot;$200 Answer from H4&amp;quot;&quot;/&gt;&lt;property id=&quot;20307&quot; value=&quot;300&quot;/&gt;&lt;/object&gt;&lt;object type=&quot;3&quot; unique_id=&quot;10039&quot;&gt;&lt;property id=&quot;20148&quot; value=&quot;5&quot;/&gt;&lt;property id=&quot;20300&quot; value=&quot;Slide 36 - &amp;quot;$300 Question from H4&amp;quot;&quot;/&gt;&lt;property id=&quot;20307&quot; value=&quot;274&quot;/&gt;&lt;/object&gt;&lt;object type=&quot;3&quot; unique_id=&quot;10040&quot;&gt;&lt;property id=&quot;20148&quot; value=&quot;5&quot;/&gt;&lt;property id=&quot;20300&quot; value=&quot;Slide 37 - &amp;quot;$300 Answer from H4&amp;quot;&quot;/&gt;&lt;property id=&quot;20307&quot; value=&quot;301&quot;/&gt;&lt;/object&gt;&lt;object type=&quot;3&quot; unique_id=&quot;10041&quot;&gt;&lt;property id=&quot;20148&quot; value=&quot;5&quot;/&gt;&lt;property id=&quot;20300&quot; value=&quot;Slide 38 - &amp;quot;$400 Question from H4&amp;quot;&quot;/&gt;&lt;property id=&quot;20307&quot; value=&quot;275&quot;/&gt;&lt;/object&gt;&lt;object type=&quot;3&quot; unique_id=&quot;10042&quot;&gt;&lt;property id=&quot;20148&quot; value=&quot;5&quot;/&gt;&lt;property id=&quot;20300&quot; value=&quot;Slide 39 - &amp;quot;$400 Answer from H4&amp;quot;&quot;/&gt;&lt;property id=&quot;20307&quot; value=&quot;302&quot;/&gt;&lt;/object&gt;&lt;object type=&quot;3&quot; unique_id=&quot;10043&quot;&gt;&lt;property id=&quot;20148&quot; value=&quot;5&quot;/&gt;&lt;property id=&quot;20300&quot; value=&quot;Slide 40 - &amp;quot;$500 Question from H4&amp;quot;&quot;/&gt;&lt;property id=&quot;20307&quot; value=&quot;276&quot;/&gt;&lt;/object&gt;&lt;object type=&quot;3&quot; unique_id=&quot;10044&quot;&gt;&lt;property id=&quot;20148&quot; value=&quot;5&quot;/&gt;&lt;property id=&quot;20300&quot; value=&quot;Slide 41 - &amp;quot;$500 Answer from H4&amp;quot;&quot;/&gt;&lt;property id=&quot;20307&quot; value=&quot;303&quot;/&gt;&lt;/object&gt;&lt;object type=&quot;3&quot; unique_id=&quot;10045&quot;&gt;&lt;property id=&quot;20148&quot; value=&quot;5&quot;/&gt;&lt;property id=&quot;20300&quot; value=&quot;Slide 42 - &amp;quot;$100 Question from H5&amp;quot;&quot;/&gt;&lt;property id=&quot;20307&quot; value=&quot;277&quot;/&gt;&lt;/object&gt;&lt;object type=&quot;3&quot; unique_id=&quot;10046&quot;&gt;&lt;property id=&quot;20148&quot; value=&quot;5&quot;/&gt;&lt;property id=&quot;20300&quot; value=&quot;Slide 43 - &amp;quot;$100 Answer from H5&amp;quot;&quot;/&gt;&lt;property id=&quot;20307&quot; value=&quot;304&quot;/&gt;&lt;/object&gt;&lt;object type=&quot;3&quot; unique_id=&quot;10047&quot;&gt;&lt;property id=&quot;20148&quot; value=&quot;5&quot;/&gt;&lt;property id=&quot;20300&quot; value=&quot;Slide 44 - &amp;quot;$200 Question from H5&amp;quot;&quot;/&gt;&lt;property id=&quot;20307&quot; value=&quot;279&quot;/&gt;&lt;/object&gt;&lt;object type=&quot;3&quot; unique_id=&quot;10048&quot;&gt;&lt;property id=&quot;20148&quot; value=&quot;5&quot;/&gt;&lt;property id=&quot;20300&quot; value=&quot;Slide 45 - &amp;quot;$200 Answer from H5&amp;quot;&quot;/&gt;&lt;property id=&quot;20307&quot; value=&quot;305&quot;/&gt;&lt;/object&gt;&lt;object type=&quot;3&quot; unique_id=&quot;10049&quot;&gt;&lt;property id=&quot;20148&quot; value=&quot;5&quot;/&gt;&lt;property id=&quot;20300&quot; value=&quot;Slide 46 - &amp;quot;$300 Question from H5&amp;quot;&quot;/&gt;&lt;property id=&quot;20307&quot; value=&quot;280&quot;/&gt;&lt;/object&gt;&lt;object type=&quot;3&quot; unique_id=&quot;10050&quot;&gt;&lt;property id=&quot;20148&quot; value=&quot;5&quot;/&gt;&lt;property id=&quot;20300&quot; value=&quot;Slide 47 - &amp;quot;$300 Answer from H5&amp;quot;&quot;/&gt;&lt;property id=&quot;20307&quot; value=&quot;306&quot;/&gt;&lt;/object&gt;&lt;object type=&quot;3&quot; unique_id=&quot;10051&quot;&gt;&lt;property id=&quot;20148&quot; value=&quot;5&quot;/&gt;&lt;property id=&quot;20300&quot; value=&quot;Slide 48 - &amp;quot;$400 Question from H5&amp;quot;&quot;/&gt;&lt;property id=&quot;20307&quot; value=&quot;281&quot;/&gt;&lt;/object&gt;&lt;object type=&quot;3&quot; unique_id=&quot;10052&quot;&gt;&lt;property id=&quot;20148&quot; value=&quot;5&quot;/&gt;&lt;property id=&quot;20300&quot; value=&quot;Slide 49 - &amp;quot;$400 Answer from H5&amp;quot;&quot;/&gt;&lt;property id=&quot;20307&quot; value=&quot;307&quot;/&gt;&lt;/object&gt;&lt;object type=&quot;3&quot; unique_id=&quot;10053&quot;&gt;&lt;property id=&quot;20148&quot; value=&quot;5&quot;/&gt;&lt;property id=&quot;20300&quot; value=&quot;Slide 50 - &amp;quot;$500 Question from H5&amp;quot;&quot;/&gt;&lt;property id=&quot;20307&quot; value=&quot;282&quot;/&gt;&lt;/object&gt;&lt;object type=&quot;3&quot; unique_id=&quot;10054&quot;&gt;&lt;property id=&quot;20148&quot; value=&quot;5&quot;/&gt;&lt;property id=&quot;20300&quot; value=&quot;Slide 51 - &amp;quot;$500 Answer from H5&amp;quot;&quot;/&gt;&lt;property id=&quot;20307&quot; value=&quot;308&quot;/&gt;&lt;/object&gt;&lt;/object&gt;&lt;/object&gt;&lt;/database&gt;"/>
</p:tagLst>
</file>

<file path=ppt/theme/theme1.xml><?xml version="1.0" encoding="utf-8"?>
<a:theme xmlns:a="http://schemas.openxmlformats.org/drawingml/2006/main" name="CorpPowerpoi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Catholic Quiz Show-template ver 1-1</Template>
  <TotalTime>3736</TotalTime>
  <Words>708</Words>
  <Application>Microsoft Office PowerPoint</Application>
  <PresentationFormat>On-screen Show (4:3)</PresentationFormat>
  <Paragraphs>68</Paragraphs>
  <Slides>16</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Times New Roman</vt:lpstr>
      <vt:lpstr>CorpPowerpoint</vt:lpstr>
      <vt:lpstr>PowerPoint Presentation</vt:lpstr>
      <vt:lpstr>PowerPoint Presentation</vt:lpstr>
      <vt:lpstr>Chapter Summary The Bible: Covenants</vt:lpstr>
      <vt:lpstr>Introduction and “God Gives Second Chances”  (Handbook, pages 88–92)</vt:lpstr>
      <vt:lpstr>Introduction and “God Gives Second Chances”  (Handbook, pages 88–92)</vt:lpstr>
      <vt:lpstr>Introduction and “God Gives Second Chances”  (Handbook, pages 88–92)</vt:lpstr>
      <vt:lpstr>“God’s Covenant with Abraham and Moses”  (Handbook, pages 93–95)</vt:lpstr>
      <vt:lpstr>“God’s Covenant with Abraham and Moses”  (Handbook, pages 93–95)</vt:lpstr>
      <vt:lpstr>“God’s Covenant with Abraham and Moses”  (Handbook, pages 93–95)</vt:lpstr>
      <vt:lpstr>“God’s Covenant with David”  (Handbook, page 95)</vt:lpstr>
      <vt:lpstr>“God’s Covenant with David”  (Handbook, page 95)</vt:lpstr>
      <vt:lpstr>“God’s Covenant with David”  (Handbook, page 95)</vt:lpstr>
      <vt:lpstr>“The New Covenant”   (Handbook, pages 96–97)</vt:lpstr>
      <vt:lpstr>“The New Covenant”   (Handbook, pages 96–97)</vt:lpstr>
      <vt:lpstr>“The New Covenant”   (Handbook, pages 96–97)</vt:lpstr>
      <vt:lpstr>Let’s Review!</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Singer-Towns</dc:creator>
  <cp:lastModifiedBy>Brooke Saron</cp:lastModifiedBy>
  <cp:revision>253</cp:revision>
  <dcterms:created xsi:type="dcterms:W3CDTF">2012-11-07T17:11:11Z</dcterms:created>
  <dcterms:modified xsi:type="dcterms:W3CDTF">2015-05-20T16:04:14Z</dcterms:modified>
</cp:coreProperties>
</file>