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rm_Ruff" initials="S" lastIdx="1" clrIdx="0">
    <p:extLst>
      <p:ext uri="{19B8F6BF-5375-455C-9EA6-DF929625EA0E}">
        <p15:presenceInfo xmlns:p15="http://schemas.microsoft.com/office/powerpoint/2012/main" userId="Storm_Ruf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82" autoAdjust="0"/>
    <p:restoredTop sz="94660"/>
  </p:normalViewPr>
  <p:slideViewPr>
    <p:cSldViewPr>
      <p:cViewPr varScale="1">
        <p:scale>
          <a:sx n="69" d="100"/>
          <a:sy n="69" d="100"/>
        </p:scale>
        <p:origin x="756" y="66"/>
      </p:cViewPr>
      <p:guideLst>
        <p:guide orient="horz" pos="2160"/>
        <p:guide pos="2880"/>
      </p:guideLst>
    </p:cSldViewPr>
  </p:slideViewPr>
  <p:notesTextViewPr>
    <p:cViewPr>
      <p:scale>
        <a:sx n="100" d="100"/>
        <a:sy n="100" d="100"/>
      </p:scale>
      <p:origin x="0" y="0"/>
    </p:cViewPr>
  </p:notesTextViewPr>
  <p:notesViewPr>
    <p:cSldViewPr>
      <p:cViewPr varScale="1">
        <p:scale>
          <a:sx n="71" d="100"/>
          <a:sy n="71" d="100"/>
        </p:scale>
        <p:origin x="286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98A599-0C70-4F31-8518-044BFEBBFAA5}" type="datetimeFigureOut">
              <a:rPr lang="en-US" smtClean="0"/>
              <a:t>3/5/2015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C278BA-EFA0-41DF-A177-E9FF389BECEE}" type="slidenum">
              <a:rPr lang="en-US" smtClean="0"/>
              <a:t>‹#›</a:t>
            </a:fld>
            <a:endParaRPr lang="en-US"/>
          </a:p>
        </p:txBody>
      </p:sp>
    </p:spTree>
    <p:extLst>
      <p:ext uri="{BB962C8B-B14F-4D97-AF65-F5344CB8AC3E}">
        <p14:creationId xmlns:p14="http://schemas.microsoft.com/office/powerpoint/2010/main" val="3732965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A9A9C-0A9A-4A95-A367-6104B5962A67}" type="datetimeFigureOut">
              <a:rPr lang="en-US" smtClean="0"/>
              <a:t>3/5/2015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619BF-D067-4163-A3CB-7CC757B87021}" type="slidenum">
              <a:rPr lang="en-US" smtClean="0"/>
              <a:t>‹#›</a:t>
            </a:fld>
            <a:endParaRPr lang="en-US"/>
          </a:p>
        </p:txBody>
      </p:sp>
    </p:spTree>
    <p:extLst>
      <p:ext uri="{BB962C8B-B14F-4D97-AF65-F5344CB8AC3E}">
        <p14:creationId xmlns:p14="http://schemas.microsoft.com/office/powerpoint/2010/main" val="631743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the students to explain why people are mistaken when they claim that Catholics believe in three gods or worship saints in addition to God. (See the Did You Know? sidebar in article 1 in the student text.) Symbols of three monotheistic religions are pictured.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1, “God Is One: Catholics Are Monotheistic,”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2</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Remind students of the Jewish hope for a Messiah described in the Old Testament. Read the prophecy Jesus applied to himself, found in Luke 4:16–20.</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slide corresponds to content in article 4, “The Second Person of the Trinity: God the Son,”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11</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Explain that the Holy Spirit was not fully revealed until after Jesus’ Resurrection, but that Scripture tells us the Spirit of God was present at Creation and was active through kings and prophets.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slide corresponds to content in article 5, “The Third Person of the Trinity: God the Holy Spirit,” in the student 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12</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Explain that the Holy Spirit is an advocate, supporting, strengthening, and empowering us for holiness.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slide corresponds to content in article 5, “The Third Person of the Trinity: God the Holy Spirit,” in the student 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13</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Direct students to read the chart “The Gifts of the Holy Spirit” in article 5 in the student book. Ask for volunteers to describe a situation in which one of the gifts would help us follow Christ.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5, “The Third Person of the Trinity: God the Holy Spirit,”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14</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the students to recall any visual images of the Holy Trinity they may have seen or metaphors for the Trinity they may have learned (a triangle, interlocking circles, a clover leaf, and so on). A </a:t>
            </a:r>
            <a:r>
              <a:rPr lang="en-US" sz="1200" kern="1200" dirty="0" err="1" smtClean="0">
                <a:solidFill>
                  <a:schemeClr val="tx1"/>
                </a:solidFill>
                <a:effectLst/>
                <a:latin typeface="+mn-lt"/>
                <a:ea typeface="+mn-ea"/>
                <a:cs typeface="+mn-cs"/>
              </a:rPr>
              <a:t>triquetra</a:t>
            </a:r>
            <a:r>
              <a:rPr lang="en-US" sz="1200" kern="1200" dirty="0" smtClean="0">
                <a:solidFill>
                  <a:schemeClr val="tx1"/>
                </a:solidFill>
                <a:effectLst/>
                <a:latin typeface="+mn-lt"/>
                <a:ea typeface="+mn-ea"/>
                <a:cs typeface="+mn-cs"/>
              </a:rPr>
              <a:t>—an interlocking, three-cornered knot, ideally interlaced with a circle—is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pictured.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2, “God Is Three-In-One: Catholics Are Trinitarian,”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3</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Read aloud the account of Jesus’ baptism found in Matthew 3:16–17 to illustrate the last bullet point.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2, “God Is Three-In-One: Catholics Are Trinitarian,”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4</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what words the students associate with the word </a:t>
            </a:r>
            <a:r>
              <a:rPr lang="en-US" sz="1200" i="1" kern="1200" dirty="0" smtClean="0">
                <a:solidFill>
                  <a:schemeClr val="tx1"/>
                </a:solidFill>
                <a:effectLst/>
                <a:latin typeface="+mn-lt"/>
                <a:ea typeface="+mn-ea"/>
                <a:cs typeface="+mn-cs"/>
              </a:rPr>
              <a:t>father</a:t>
            </a:r>
            <a:r>
              <a:rPr lang="en-US" sz="1200" kern="1200" dirty="0" smtClean="0">
                <a:solidFill>
                  <a:schemeClr val="tx1"/>
                </a:solidFill>
                <a:effectLst/>
                <a:latin typeface="+mn-lt"/>
                <a:ea typeface="+mn-ea"/>
                <a:cs typeface="+mn-cs"/>
              </a:rPr>
              <a:t>; discuss which of these words they associate with God the Father. Encourage the students to try the three-day challenge described in the Live It! sidebar in article 3 in the student book. The hand of God, a symbol of the Father, is pictured.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3, “The First Person of the Trinity: God the Father,”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5</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Review the Parable of the Prodigal Son (Luke 15:11–32) to explain Jesus’ teaching about God as Father.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3, “The First Person of the Trinity: God the Father,” in the student 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6</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Direct students to study the photo on this slide. What can this image teach us about the relationship between Jesus and the Father? Discuss what it means to be invited into that relationship.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3, “The First Person of the Trinity: God the Father,”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7</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Explore characteristics that our culture has traditionally assigned to mothers. If your classroom is multi-cultural, solicit comments from students of various backgrounds. Ask which maternal characteristics describe God.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3, “The First Person of the Trinity: God the Father,”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8</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Explain that because Jesus is truly a man, he is able to teach us, through his words and actions, how we are to live as sons and daughters of God. Ask for examples. Point out the tripartite halo in the image, which reminds us of Jesus’ divinity.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slide corresponds to content in article 4, “The Second Person of the Trinity: God the Son,”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9</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for volunteers to explain how Jesus accomplished each point.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slide corresponds to content in article 4, “The Second Person of the Trinity: God the Son,”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10</a:t>
            </a:fld>
            <a:endParaRPr lang="en-US"/>
          </a:p>
        </p:txBody>
      </p:sp>
    </p:spTree>
    <p:extLst>
      <p:ext uri="{BB962C8B-B14F-4D97-AF65-F5344CB8AC3E}">
        <p14:creationId xmlns:p14="http://schemas.microsoft.com/office/powerpoint/2010/main" val="3733783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6477000" cy="1470025"/>
          </a:xfrm>
        </p:spPr>
        <p:txBody>
          <a:bodyPr>
            <a:normAutofit/>
          </a:bodyPr>
          <a:lstStyle>
            <a:lvl1pPr algn="ctr">
              <a:defRPr sz="4400" b="1">
                <a:solidFill>
                  <a:schemeClr val="tx1"/>
                </a:solidFill>
                <a:effectLst>
                  <a:outerShdw blurRad="50800" dist="50800" dir="5400000" algn="ctr" rotWithShape="0">
                    <a:schemeClr val="bg1">
                      <a:lumMod val="85000"/>
                    </a:schemeClr>
                  </a:outerShdw>
                </a:effectLst>
                <a:latin typeface="Arial" pitchFamily="34" charset="0"/>
                <a:cs typeface="Arial" pitchFamily="34" charset="0"/>
              </a:defRPr>
            </a:lvl1pPr>
          </a:lstStyle>
          <a:p>
            <a:r>
              <a:rPr lang="en-US" smtClean="0"/>
              <a:t>Click to edit Master title style</a:t>
            </a:r>
            <a:endParaRPr lang="en-US" dirty="0"/>
          </a:p>
        </p:txBody>
      </p:sp>
      <p:sp>
        <p:nvSpPr>
          <p:cNvPr id="9" name="Text Placeholder 8"/>
          <p:cNvSpPr>
            <a:spLocks noGrp="1"/>
          </p:cNvSpPr>
          <p:nvPr>
            <p:ph type="body" sz="quarter" idx="10" hasCustomPrompt="1"/>
          </p:nvPr>
        </p:nvSpPr>
        <p:spPr>
          <a:xfrm>
            <a:off x="7543800" y="6019800"/>
            <a:ext cx="1676400" cy="304800"/>
          </a:xfrm>
        </p:spPr>
        <p:txBody>
          <a:bodyPr lIns="0" anchor="ctr" anchorCtr="0">
            <a:normAutofit/>
          </a:bodyPr>
          <a:lstStyle>
            <a:lvl1pPr algn="l">
              <a:buNone/>
              <a:defRPr sz="800">
                <a:solidFill>
                  <a:schemeClr val="bg1">
                    <a:lumMod val="50000"/>
                  </a:schemeClr>
                </a:solidFill>
              </a:defRPr>
            </a:lvl1pPr>
          </a:lstStyle>
          <a:p>
            <a:pPr lvl="0"/>
            <a:r>
              <a:rPr lang="en-US" dirty="0" smtClean="0"/>
              <a:t>Document # TX000000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3/5/2015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ffectLst/>
              </a:rPr>
              <a:t>God Is One: Father, Son, and Holy Spirit</a:t>
            </a:r>
            <a:endParaRPr lang="en-US" dirty="0"/>
          </a:p>
        </p:txBody>
      </p:sp>
      <p:sp>
        <p:nvSpPr>
          <p:cNvPr id="3" name="Subtitle 2"/>
          <p:cNvSpPr txBox="1">
            <a:spLocks/>
          </p:cNvSpPr>
          <p:nvPr/>
        </p:nvSpPr>
        <p:spPr>
          <a:xfrm>
            <a:off x="1981200" y="4876800"/>
            <a:ext cx="6400800" cy="99060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t> </a:t>
            </a:r>
            <a:r>
              <a:rPr lang="en-US" i="1" dirty="0"/>
              <a:t>Jesus Christ: God’s Love Made Visible, </a:t>
            </a:r>
            <a:r>
              <a:rPr lang="en-US" i="1" dirty="0" smtClean="0"/>
              <a:t/>
            </a:r>
            <a:br>
              <a:rPr lang="en-US" i="1" dirty="0" smtClean="0"/>
            </a:br>
            <a:r>
              <a:rPr lang="en-US" i="1" dirty="0" smtClean="0"/>
              <a:t>Second Edition</a:t>
            </a:r>
          </a:p>
          <a:p>
            <a:pPr marL="0" indent="0" algn="ctr">
              <a:buNone/>
            </a:pPr>
            <a:r>
              <a:rPr lang="en-US" dirty="0"/>
              <a:t>Unit 1, Chapter </a:t>
            </a:r>
            <a:r>
              <a:rPr lang="en-US" dirty="0" smtClean="0"/>
              <a:t>1</a:t>
            </a:r>
            <a:endParaRPr lang="en-US" sz="1200" i="1" dirty="0"/>
          </a:p>
        </p:txBody>
      </p:sp>
      <p:sp>
        <p:nvSpPr>
          <p:cNvPr id="5" name="Text Placeholder 3"/>
          <p:cNvSpPr>
            <a:spLocks noGrp="1"/>
          </p:cNvSpPr>
          <p:nvPr/>
        </p:nvSpPr>
        <p:spPr>
          <a:xfrm>
            <a:off x="7543800" y="6172200"/>
            <a:ext cx="1295400" cy="123111"/>
          </a:xfrm>
          <a:prstGeom prst="rect">
            <a:avLst/>
          </a:prstGeom>
        </p:spPr>
        <p:txBody>
          <a:bodyPr vert="horz" lIns="0" tIns="0" rIns="0" bIns="0" rtlCol="0" anchor="ctr" anchorCtr="0">
            <a:spAutoFit/>
          </a:bodyPr>
          <a:lstStyle>
            <a:lvl1pPr marL="342900" indent="-342900" algn="l" defTabSz="914400" rtl="0" eaLnBrk="1" latinLnBrk="0" hangingPunct="1">
              <a:spcBef>
                <a:spcPct val="20000"/>
              </a:spcBef>
              <a:buFont typeface="Arial" pitchFamily="34" charset="0"/>
              <a:buNone/>
              <a:defRPr sz="800" kern="1200">
                <a:solidFill>
                  <a:schemeClr val="bg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Document#: TX004806</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990600"/>
            <a:ext cx="5638799" cy="533400"/>
          </a:xfrm>
        </p:spPr>
        <p:txBody>
          <a:bodyPr>
            <a:normAutofit fontScale="90000"/>
          </a:bodyPr>
          <a:lstStyle/>
          <a:p>
            <a:r>
              <a:rPr lang="en-US" dirty="0"/>
              <a:t>Why Did God Become Incarnate?</a:t>
            </a:r>
          </a:p>
        </p:txBody>
      </p:sp>
      <p:sp>
        <p:nvSpPr>
          <p:cNvPr id="7" name="Text Placeholder 3"/>
          <p:cNvSpPr>
            <a:spLocks noGrp="1"/>
          </p:cNvSpPr>
          <p:nvPr>
            <p:ph type="body" sz="quarter" idx="4294967295"/>
          </p:nvPr>
        </p:nvSpPr>
        <p:spPr>
          <a:xfrm>
            <a:off x="4800600" y="1676400"/>
            <a:ext cx="4191000" cy="3581400"/>
          </a:xfrm>
          <a:prstGeom prst="rect">
            <a:avLst/>
          </a:prstGeom>
        </p:spPr>
        <p:txBody>
          <a:bodyPr>
            <a:normAutofit/>
          </a:bodyPr>
          <a:lstStyle/>
          <a:p>
            <a:r>
              <a:rPr lang="en-US" dirty="0"/>
              <a:t>to save us by reconciling us to </a:t>
            </a:r>
            <a:r>
              <a:rPr lang="en-US" dirty="0" smtClean="0"/>
              <a:t>himself</a:t>
            </a:r>
          </a:p>
          <a:p>
            <a:r>
              <a:rPr lang="en-US" dirty="0"/>
              <a:t>to share divine love with </a:t>
            </a:r>
            <a:r>
              <a:rPr lang="en-US" dirty="0" smtClean="0"/>
              <a:t>us</a:t>
            </a:r>
          </a:p>
          <a:p>
            <a:r>
              <a:rPr lang="en-US" dirty="0"/>
              <a:t>to show us how to be </a:t>
            </a:r>
            <a:r>
              <a:rPr lang="en-US" dirty="0" smtClean="0"/>
              <a:t>holy</a:t>
            </a:r>
          </a:p>
          <a:p>
            <a:r>
              <a:rPr lang="en-US" dirty="0"/>
              <a:t>to enable us to share in God’s divine nature</a:t>
            </a:r>
            <a:endParaRPr lang="en-US" dirty="0" smtClean="0"/>
          </a:p>
        </p:txBody>
      </p:sp>
      <p:sp>
        <p:nvSpPr>
          <p:cNvPr id="6" name="TextBox 5"/>
          <p:cNvSpPr txBox="1"/>
          <p:nvPr/>
        </p:nvSpPr>
        <p:spPr bwMode="auto">
          <a:xfrm rot="21189582">
            <a:off x="534568" y="5021300"/>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peter </a:t>
            </a:r>
            <a:r>
              <a:rPr lang="en-US" sz="800" dirty="0" err="1">
                <a:solidFill>
                  <a:schemeClr val="bg1">
                    <a:lumMod val="65000"/>
                  </a:schemeClr>
                </a:solidFill>
              </a:rPr>
              <a:t>zelei</a:t>
            </a:r>
            <a:r>
              <a:rPr lang="en-US" sz="800" dirty="0">
                <a:solidFill>
                  <a:schemeClr val="bg1">
                    <a:lumMod val="65000"/>
                  </a:schemeClr>
                </a:solidFill>
              </a:rPr>
              <a:t> / iStockphoto.com</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981200"/>
            <a:ext cx="4044184" cy="29609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53406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458199" cy="533400"/>
          </a:xfrm>
        </p:spPr>
        <p:txBody>
          <a:bodyPr>
            <a:normAutofit/>
          </a:bodyPr>
          <a:lstStyle/>
          <a:p>
            <a:r>
              <a:rPr lang="en-US" dirty="0"/>
              <a:t>Christ: The Anointed One</a:t>
            </a:r>
          </a:p>
        </p:txBody>
      </p:sp>
      <p:sp>
        <p:nvSpPr>
          <p:cNvPr id="7" name="Text Placeholder 3"/>
          <p:cNvSpPr>
            <a:spLocks noGrp="1"/>
          </p:cNvSpPr>
          <p:nvPr>
            <p:ph type="body" sz="quarter" idx="4294967295"/>
          </p:nvPr>
        </p:nvSpPr>
        <p:spPr>
          <a:xfrm>
            <a:off x="609600" y="1676400"/>
            <a:ext cx="8382000" cy="3581400"/>
          </a:xfrm>
          <a:prstGeom prst="rect">
            <a:avLst/>
          </a:prstGeom>
        </p:spPr>
        <p:txBody>
          <a:bodyPr>
            <a:normAutofit/>
          </a:bodyPr>
          <a:lstStyle/>
          <a:p>
            <a:r>
              <a:rPr lang="en-US" i="1" dirty="0"/>
              <a:t>Christ</a:t>
            </a:r>
            <a:r>
              <a:rPr lang="en-US" dirty="0"/>
              <a:t> is a title given to Jesus</a:t>
            </a:r>
            <a:r>
              <a:rPr lang="en-US" dirty="0" smtClean="0"/>
              <a:t>.</a:t>
            </a:r>
          </a:p>
          <a:p>
            <a:r>
              <a:rPr lang="en-US" i="1" dirty="0"/>
              <a:t>Christos</a:t>
            </a:r>
            <a:r>
              <a:rPr lang="en-US" dirty="0"/>
              <a:t> means “anointed one” </a:t>
            </a:r>
            <a:r>
              <a:rPr lang="en-US" dirty="0" smtClean="0"/>
              <a:t/>
            </a:r>
            <a:br>
              <a:rPr lang="en-US" dirty="0" smtClean="0"/>
            </a:br>
            <a:r>
              <a:rPr lang="en-US" dirty="0" smtClean="0"/>
              <a:t>in </a:t>
            </a:r>
            <a:r>
              <a:rPr lang="en-US" dirty="0"/>
              <a:t>Greek</a:t>
            </a:r>
            <a:r>
              <a:rPr lang="en-US" dirty="0" smtClean="0"/>
              <a:t>.</a:t>
            </a:r>
          </a:p>
          <a:p>
            <a:r>
              <a:rPr lang="en-US" i="1" dirty="0"/>
              <a:t>Messiah</a:t>
            </a:r>
            <a:r>
              <a:rPr lang="en-US" dirty="0"/>
              <a:t> is the Hebrew </a:t>
            </a:r>
            <a:r>
              <a:rPr lang="en-US" dirty="0" smtClean="0"/>
              <a:t/>
            </a:r>
            <a:br>
              <a:rPr lang="en-US" dirty="0" smtClean="0"/>
            </a:br>
            <a:r>
              <a:rPr lang="en-US" dirty="0" smtClean="0"/>
              <a:t>term </a:t>
            </a:r>
            <a:r>
              <a:rPr lang="en-US" dirty="0"/>
              <a:t>for “anointed one.” </a:t>
            </a:r>
            <a:endParaRPr lang="en-US" dirty="0" smtClean="0"/>
          </a:p>
          <a:p>
            <a:r>
              <a:rPr lang="en-US" dirty="0"/>
              <a:t>Anointing with oil </a:t>
            </a:r>
            <a:r>
              <a:rPr lang="en-US" dirty="0" smtClean="0"/>
              <a:t/>
            </a:r>
            <a:br>
              <a:rPr lang="en-US" dirty="0" smtClean="0"/>
            </a:br>
            <a:r>
              <a:rPr lang="en-US" dirty="0" smtClean="0"/>
              <a:t>symbolized </a:t>
            </a:r>
            <a:r>
              <a:rPr lang="en-US" dirty="0"/>
              <a:t>being chosen </a:t>
            </a:r>
            <a:r>
              <a:rPr lang="en-US" dirty="0" smtClean="0"/>
              <a:t/>
            </a:r>
            <a:br>
              <a:rPr lang="en-US" dirty="0" smtClean="0"/>
            </a:br>
            <a:r>
              <a:rPr lang="en-US" dirty="0" smtClean="0"/>
              <a:t>by </a:t>
            </a:r>
            <a:r>
              <a:rPr lang="en-US" dirty="0"/>
              <a:t>God for a special </a:t>
            </a:r>
            <a:r>
              <a:rPr lang="en-US" dirty="0" smtClean="0"/>
              <a:t/>
            </a:r>
            <a:br>
              <a:rPr lang="en-US" dirty="0" smtClean="0"/>
            </a:br>
            <a:r>
              <a:rPr lang="en-US" dirty="0" smtClean="0"/>
              <a:t>mission</a:t>
            </a:r>
            <a:r>
              <a:rPr lang="en-US" dirty="0"/>
              <a:t>.</a:t>
            </a:r>
            <a:endParaRPr lang="en-US" dirty="0" smtClean="0"/>
          </a:p>
        </p:txBody>
      </p:sp>
      <p:sp>
        <p:nvSpPr>
          <p:cNvPr id="6" name="TextBox 5"/>
          <p:cNvSpPr txBox="1"/>
          <p:nvPr/>
        </p:nvSpPr>
        <p:spPr bwMode="auto">
          <a:xfrm>
            <a:off x="4800600" y="6039883"/>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ZU_09 / iStockphoto.com</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5736" y="2667000"/>
            <a:ext cx="4546707" cy="3352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17154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4800" y="990600"/>
            <a:ext cx="4648200" cy="533400"/>
          </a:xfrm>
        </p:spPr>
        <p:txBody>
          <a:bodyPr>
            <a:normAutofit/>
          </a:bodyPr>
          <a:lstStyle/>
          <a:p>
            <a:r>
              <a:rPr lang="en-US" dirty="0"/>
              <a:t>God the Holy Spirit</a:t>
            </a:r>
          </a:p>
        </p:txBody>
      </p:sp>
      <p:sp>
        <p:nvSpPr>
          <p:cNvPr id="7" name="Text Placeholder 3"/>
          <p:cNvSpPr>
            <a:spLocks noGrp="1"/>
          </p:cNvSpPr>
          <p:nvPr>
            <p:ph type="body" sz="quarter" idx="4294967295"/>
          </p:nvPr>
        </p:nvSpPr>
        <p:spPr>
          <a:xfrm>
            <a:off x="4343400" y="1676400"/>
            <a:ext cx="4343400" cy="3581400"/>
          </a:xfrm>
          <a:prstGeom prst="rect">
            <a:avLst/>
          </a:prstGeom>
        </p:spPr>
        <p:txBody>
          <a:bodyPr>
            <a:normAutofit/>
          </a:bodyPr>
          <a:lstStyle/>
          <a:p>
            <a:r>
              <a:rPr lang="en-US" dirty="0"/>
              <a:t>The Third Person of the Trinity is the Holy Spirit</a:t>
            </a:r>
            <a:r>
              <a:rPr lang="en-US" dirty="0" smtClean="0"/>
              <a:t>.</a:t>
            </a:r>
          </a:p>
          <a:p>
            <a:r>
              <a:rPr lang="en-US" dirty="0"/>
              <a:t>The Son and the Holy Spirit share a joint mission.</a:t>
            </a:r>
          </a:p>
          <a:p>
            <a:r>
              <a:rPr lang="en-US" dirty="0"/>
              <a:t>Together they bring us into the Body of Christ as God’s adopted sons and daughters</a:t>
            </a:r>
            <a:r>
              <a:rPr lang="en-US" dirty="0" smtClean="0"/>
              <a:t>.</a:t>
            </a:r>
          </a:p>
        </p:txBody>
      </p:sp>
      <p:sp>
        <p:nvSpPr>
          <p:cNvPr id="6" name="TextBox 5"/>
          <p:cNvSpPr txBox="1"/>
          <p:nvPr/>
        </p:nvSpPr>
        <p:spPr bwMode="auto">
          <a:xfrm>
            <a:off x="381000" y="5485701"/>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avdeev007 / iStockphoto.com</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293" y="1052945"/>
            <a:ext cx="3454313" cy="43995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08838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4953083" cy="533400"/>
          </a:xfrm>
        </p:spPr>
        <p:txBody>
          <a:bodyPr>
            <a:normAutofit/>
          </a:bodyPr>
          <a:lstStyle/>
          <a:p>
            <a:r>
              <a:rPr lang="en-US" dirty="0"/>
              <a:t>An Advocate</a:t>
            </a:r>
          </a:p>
        </p:txBody>
      </p:sp>
      <p:sp>
        <p:nvSpPr>
          <p:cNvPr id="7" name="Text Placeholder 3"/>
          <p:cNvSpPr>
            <a:spLocks noGrp="1"/>
          </p:cNvSpPr>
          <p:nvPr>
            <p:ph type="body" sz="quarter" idx="4294967295"/>
          </p:nvPr>
        </p:nvSpPr>
        <p:spPr>
          <a:xfrm>
            <a:off x="533483" y="1447800"/>
            <a:ext cx="4800517" cy="3581400"/>
          </a:xfrm>
          <a:prstGeom prst="rect">
            <a:avLst/>
          </a:prstGeom>
        </p:spPr>
        <p:txBody>
          <a:bodyPr>
            <a:normAutofit/>
          </a:bodyPr>
          <a:lstStyle/>
          <a:p>
            <a:r>
              <a:rPr lang="en-US" dirty="0"/>
              <a:t>Jesus promised the disciples an advocate who would teach them all they need to know</a:t>
            </a:r>
            <a:r>
              <a:rPr lang="en-US" dirty="0" smtClean="0"/>
              <a:t>.</a:t>
            </a:r>
          </a:p>
          <a:p>
            <a:r>
              <a:rPr lang="en-US" dirty="0"/>
              <a:t>At Pentecost Jesus sent the Holy Spirit to be with his disciples forever</a:t>
            </a:r>
            <a:r>
              <a:rPr lang="en-US" dirty="0" smtClean="0"/>
              <a:t>.</a:t>
            </a:r>
          </a:p>
          <a:p>
            <a:r>
              <a:rPr lang="en-US" i="1" dirty="0" err="1"/>
              <a:t>Paraclete</a:t>
            </a:r>
            <a:r>
              <a:rPr lang="en-US" dirty="0"/>
              <a:t>, meaning “advocate,” is another name for the Holy Spirit. </a:t>
            </a:r>
            <a:endParaRPr lang="en-US" dirty="0" smtClean="0"/>
          </a:p>
        </p:txBody>
      </p:sp>
      <p:sp>
        <p:nvSpPr>
          <p:cNvPr id="6" name="TextBox 5"/>
          <p:cNvSpPr txBox="1"/>
          <p:nvPr/>
        </p:nvSpPr>
        <p:spPr bwMode="auto">
          <a:xfrm>
            <a:off x="5846463" y="5452268"/>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dndavis</a:t>
            </a:r>
            <a:r>
              <a:rPr lang="en-US" sz="800" dirty="0">
                <a:solidFill>
                  <a:schemeClr val="bg1">
                    <a:lumMod val="65000"/>
                  </a:schemeClr>
                </a:solidFill>
              </a:rPr>
              <a:t> / iStockphoto.com</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654278"/>
            <a:ext cx="3203348" cy="480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92132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216581"/>
            <a:ext cx="4419600" cy="4419600"/>
          </a:xfrm>
          <a:prstGeom prst="rect">
            <a:avLst/>
          </a:prstGeom>
        </p:spPr>
      </p:pic>
      <p:sp>
        <p:nvSpPr>
          <p:cNvPr id="2" name="Title 1"/>
          <p:cNvSpPr>
            <a:spLocks noGrp="1"/>
          </p:cNvSpPr>
          <p:nvPr>
            <p:ph type="title"/>
          </p:nvPr>
        </p:nvSpPr>
        <p:spPr>
          <a:xfrm>
            <a:off x="381000" y="762000"/>
            <a:ext cx="4953083" cy="533400"/>
          </a:xfrm>
        </p:spPr>
        <p:txBody>
          <a:bodyPr>
            <a:normAutofit/>
          </a:bodyPr>
          <a:lstStyle/>
          <a:p>
            <a:r>
              <a:rPr lang="en-US" dirty="0"/>
              <a:t>The Gifts of the Spirit</a:t>
            </a:r>
          </a:p>
        </p:txBody>
      </p:sp>
      <p:sp>
        <p:nvSpPr>
          <p:cNvPr id="7" name="Text Placeholder 3"/>
          <p:cNvSpPr>
            <a:spLocks noGrp="1"/>
          </p:cNvSpPr>
          <p:nvPr>
            <p:ph type="body" sz="quarter" idx="4294967295"/>
          </p:nvPr>
        </p:nvSpPr>
        <p:spPr>
          <a:xfrm>
            <a:off x="533483" y="1447800"/>
            <a:ext cx="5029200" cy="3581400"/>
          </a:xfrm>
          <a:prstGeom prst="rect">
            <a:avLst/>
          </a:prstGeom>
        </p:spPr>
        <p:txBody>
          <a:bodyPr>
            <a:normAutofit/>
          </a:bodyPr>
          <a:lstStyle/>
          <a:p>
            <a:r>
              <a:rPr lang="en-US" dirty="0"/>
              <a:t>With the Spirit’s help, the mission of Jesus becomes the mission of the Church</a:t>
            </a:r>
            <a:r>
              <a:rPr lang="en-US" dirty="0" smtClean="0"/>
              <a:t>.</a:t>
            </a:r>
          </a:p>
          <a:p>
            <a:r>
              <a:rPr lang="en-US" dirty="0"/>
              <a:t>The Holy Spirit sanctifies us </a:t>
            </a:r>
            <a:r>
              <a:rPr lang="en-US" dirty="0" smtClean="0"/>
              <a:t/>
            </a:r>
            <a:br>
              <a:rPr lang="en-US" dirty="0" smtClean="0"/>
            </a:br>
            <a:r>
              <a:rPr lang="en-US" dirty="0" smtClean="0"/>
              <a:t>by </a:t>
            </a:r>
            <a:r>
              <a:rPr lang="en-US" dirty="0"/>
              <a:t>offering seven gifts to help us</a:t>
            </a:r>
            <a:r>
              <a:rPr lang="en-US" dirty="0" smtClean="0"/>
              <a:t>.</a:t>
            </a:r>
          </a:p>
          <a:p>
            <a:r>
              <a:rPr lang="en-US" dirty="0"/>
              <a:t>These gifts empower us to be </a:t>
            </a:r>
            <a:r>
              <a:rPr lang="en-US" dirty="0" smtClean="0"/>
              <a:t/>
            </a:r>
            <a:br>
              <a:rPr lang="en-US" dirty="0" smtClean="0"/>
            </a:br>
            <a:r>
              <a:rPr lang="en-US" dirty="0" smtClean="0"/>
              <a:t>true </a:t>
            </a:r>
            <a:r>
              <a:rPr lang="en-US" dirty="0"/>
              <a:t>followers of Christ.</a:t>
            </a:r>
            <a:endParaRPr lang="en-US" dirty="0" smtClean="0"/>
          </a:p>
        </p:txBody>
      </p:sp>
      <p:sp>
        <p:nvSpPr>
          <p:cNvPr id="6" name="TextBox 5"/>
          <p:cNvSpPr txBox="1"/>
          <p:nvPr/>
        </p:nvSpPr>
        <p:spPr bwMode="auto">
          <a:xfrm rot="19661726">
            <a:off x="6895567" y="4920695"/>
            <a:ext cx="167746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deliormanli</a:t>
            </a:r>
            <a:r>
              <a:rPr lang="en-US" sz="800" dirty="0">
                <a:solidFill>
                  <a:schemeClr val="bg1">
                    <a:lumMod val="65000"/>
                  </a:schemeClr>
                </a:solidFill>
              </a:rPr>
              <a:t> / iStockphoto.com</a:t>
            </a:r>
          </a:p>
        </p:txBody>
      </p:sp>
    </p:spTree>
    <p:extLst>
      <p:ext uri="{BB962C8B-B14F-4D97-AF65-F5344CB8AC3E}">
        <p14:creationId xmlns:p14="http://schemas.microsoft.com/office/powerpoint/2010/main" val="1644395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953000" y="1896836"/>
            <a:ext cx="3703636" cy="37036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title"/>
          </p:nvPr>
        </p:nvSpPr>
        <p:spPr/>
        <p:txBody>
          <a:bodyPr/>
          <a:lstStyle/>
          <a:p>
            <a:r>
              <a:rPr lang="en-US" dirty="0"/>
              <a:t>Catholics Are Monotheistic</a:t>
            </a:r>
          </a:p>
        </p:txBody>
      </p:sp>
      <p:sp>
        <p:nvSpPr>
          <p:cNvPr id="7" name="Text Placeholder 3"/>
          <p:cNvSpPr>
            <a:spLocks noGrp="1"/>
          </p:cNvSpPr>
          <p:nvPr>
            <p:ph type="body" sz="quarter" idx="4294967295"/>
          </p:nvPr>
        </p:nvSpPr>
        <p:spPr>
          <a:xfrm>
            <a:off x="990600" y="1981200"/>
            <a:ext cx="3733800" cy="3505200"/>
          </a:xfrm>
          <a:prstGeom prst="rect">
            <a:avLst/>
          </a:prstGeom>
        </p:spPr>
        <p:txBody>
          <a:bodyPr/>
          <a:lstStyle/>
          <a:p>
            <a:r>
              <a:rPr lang="en-US" dirty="0"/>
              <a:t>The belief in and worship </a:t>
            </a:r>
            <a:r>
              <a:rPr lang="en-US" dirty="0" smtClean="0"/>
              <a:t/>
            </a:r>
            <a:br>
              <a:rPr lang="en-US" dirty="0" smtClean="0"/>
            </a:br>
            <a:r>
              <a:rPr lang="en-US" dirty="0" smtClean="0"/>
              <a:t>of </a:t>
            </a:r>
            <a:r>
              <a:rPr lang="en-US" dirty="0"/>
              <a:t>only one God is called monotheism</a:t>
            </a:r>
            <a:r>
              <a:rPr lang="en-US" dirty="0" smtClean="0"/>
              <a:t>.</a:t>
            </a:r>
          </a:p>
          <a:p>
            <a:r>
              <a:rPr lang="en-US" dirty="0"/>
              <a:t>The Bible consistently reveals that </a:t>
            </a:r>
            <a:r>
              <a:rPr lang="en-US" dirty="0" smtClean="0"/>
              <a:t>there </a:t>
            </a:r>
            <a:r>
              <a:rPr lang="en-US" dirty="0"/>
              <a:t>is only one true God</a:t>
            </a:r>
            <a:r>
              <a:rPr lang="en-US" dirty="0" smtClean="0"/>
              <a:t>.</a:t>
            </a:r>
          </a:p>
          <a:p>
            <a:r>
              <a:rPr lang="en-US" dirty="0"/>
              <a:t>Jesus himself tells us there is only </a:t>
            </a:r>
            <a:r>
              <a:rPr lang="en-US" dirty="0" smtClean="0"/>
              <a:t>one </a:t>
            </a:r>
            <a:r>
              <a:rPr lang="en-US" dirty="0"/>
              <a:t>God.</a:t>
            </a:r>
          </a:p>
        </p:txBody>
      </p:sp>
      <p:sp>
        <p:nvSpPr>
          <p:cNvPr id="6" name="TextBox 5"/>
          <p:cNvSpPr txBox="1"/>
          <p:nvPr/>
        </p:nvSpPr>
        <p:spPr bwMode="auto">
          <a:xfrm rot="21311149">
            <a:off x="5152592" y="5713188"/>
            <a:ext cx="3304451"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FotografiaBasica</a:t>
            </a:r>
            <a:r>
              <a:rPr lang="en-US" sz="800" dirty="0">
                <a:solidFill>
                  <a:schemeClr val="bg1">
                    <a:lumMod val="65000"/>
                  </a:schemeClr>
                </a:solidFill>
              </a:rPr>
              <a:t> / </a:t>
            </a:r>
            <a:r>
              <a:rPr lang="en-US" sz="800" dirty="0" smtClean="0">
                <a:solidFill>
                  <a:schemeClr val="bg1">
                    <a:lumMod val="65000"/>
                  </a:schemeClr>
                </a:solidFill>
              </a:rPr>
              <a:t>iStockphoto.com                      </a:t>
            </a:r>
            <a:endParaRPr lang="en-US" sz="8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143000"/>
            <a:ext cx="6172200" cy="533400"/>
          </a:xfrm>
        </p:spPr>
        <p:txBody>
          <a:bodyPr/>
          <a:lstStyle/>
          <a:p>
            <a:r>
              <a:rPr lang="en-US" dirty="0"/>
              <a:t>Catholics Are Trinitarian</a:t>
            </a:r>
          </a:p>
        </p:txBody>
      </p:sp>
      <p:sp>
        <p:nvSpPr>
          <p:cNvPr id="7" name="Text Placeholder 3"/>
          <p:cNvSpPr>
            <a:spLocks noGrp="1"/>
          </p:cNvSpPr>
          <p:nvPr>
            <p:ph type="body" sz="quarter" idx="4294967295"/>
          </p:nvPr>
        </p:nvSpPr>
        <p:spPr>
          <a:xfrm>
            <a:off x="3200400" y="1981200"/>
            <a:ext cx="5562600" cy="2514600"/>
          </a:xfrm>
          <a:prstGeom prst="rect">
            <a:avLst/>
          </a:prstGeom>
        </p:spPr>
        <p:txBody>
          <a:bodyPr>
            <a:normAutofit/>
          </a:bodyPr>
          <a:lstStyle/>
          <a:p>
            <a:r>
              <a:rPr lang="en-US" dirty="0"/>
              <a:t>The Trinity is the central mystery of our faith. </a:t>
            </a:r>
            <a:endParaRPr lang="en-US" dirty="0" smtClean="0"/>
          </a:p>
          <a:p>
            <a:r>
              <a:rPr lang="en-US" dirty="0"/>
              <a:t>A mystery of faith is a truth that only God can reveal to us</a:t>
            </a:r>
            <a:r>
              <a:rPr lang="en-US" dirty="0" smtClean="0"/>
              <a:t>.</a:t>
            </a:r>
          </a:p>
          <a:p>
            <a:r>
              <a:rPr lang="en-US" dirty="0"/>
              <a:t>We are unable to fully grasp a mystery of faith. </a:t>
            </a:r>
            <a:endParaRPr lang="en-US" dirty="0" smtClean="0"/>
          </a:p>
          <a:p>
            <a:r>
              <a:rPr lang="en-US" dirty="0"/>
              <a:t>We hold to a </a:t>
            </a:r>
            <a:r>
              <a:rPr lang="en-US"/>
              <a:t>mystery </a:t>
            </a:r>
            <a:r>
              <a:rPr lang="en-US" smtClean="0"/>
              <a:t>of </a:t>
            </a:r>
            <a:r>
              <a:rPr lang="en-US" dirty="0"/>
              <a:t>faith, and we work to better understand it.</a:t>
            </a:r>
          </a:p>
        </p:txBody>
      </p:sp>
      <p:sp>
        <p:nvSpPr>
          <p:cNvPr id="6" name="TextBox 5"/>
          <p:cNvSpPr txBox="1"/>
          <p:nvPr/>
        </p:nvSpPr>
        <p:spPr bwMode="auto">
          <a:xfrm>
            <a:off x="990600" y="4822881"/>
            <a:ext cx="2438400"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Blackbeck</a:t>
            </a:r>
            <a:r>
              <a:rPr lang="en-US" sz="800" dirty="0">
                <a:solidFill>
                  <a:schemeClr val="bg1">
                    <a:lumMod val="65000"/>
                  </a:schemeClr>
                </a:solidFill>
              </a:rPr>
              <a:t> / iStockphoto.com</a:t>
            </a: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96916" y="2003481"/>
            <a:ext cx="2751083" cy="2751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50104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4572000" cy="533400"/>
          </a:xfrm>
        </p:spPr>
        <p:txBody>
          <a:bodyPr/>
          <a:lstStyle/>
          <a:p>
            <a:r>
              <a:rPr lang="en-US" dirty="0"/>
              <a:t>The Mystery of the Trinity</a:t>
            </a:r>
          </a:p>
        </p:txBody>
      </p:sp>
      <p:sp>
        <p:nvSpPr>
          <p:cNvPr id="7" name="Text Placeholder 3"/>
          <p:cNvSpPr>
            <a:spLocks noGrp="1"/>
          </p:cNvSpPr>
          <p:nvPr>
            <p:ph type="body" sz="quarter" idx="4294967295"/>
          </p:nvPr>
        </p:nvSpPr>
        <p:spPr>
          <a:xfrm>
            <a:off x="1143000" y="1981200"/>
            <a:ext cx="3962400" cy="3505200"/>
          </a:xfrm>
          <a:prstGeom prst="rect">
            <a:avLst/>
          </a:prstGeom>
        </p:spPr>
        <p:txBody>
          <a:bodyPr>
            <a:normAutofit/>
          </a:bodyPr>
          <a:lstStyle/>
          <a:p>
            <a:r>
              <a:rPr lang="en-US" dirty="0"/>
              <a:t>The three Divine Persons are inseparable</a:t>
            </a:r>
            <a:r>
              <a:rPr lang="en-US" dirty="0" smtClean="0"/>
              <a:t>.</a:t>
            </a:r>
          </a:p>
          <a:p>
            <a:r>
              <a:rPr lang="en-US" dirty="0"/>
              <a:t>Each is fully God, engaged in the work of our salvation</a:t>
            </a:r>
            <a:r>
              <a:rPr lang="en-US" dirty="0" smtClean="0"/>
              <a:t>.</a:t>
            </a:r>
          </a:p>
          <a:p>
            <a:r>
              <a:rPr lang="en-US" dirty="0"/>
              <a:t>They are truly distinct from one another</a:t>
            </a:r>
            <a:r>
              <a:rPr lang="en-US" dirty="0" smtClean="0"/>
              <a:t>.</a:t>
            </a:r>
          </a:p>
          <a:p>
            <a:r>
              <a:rPr lang="en-US" dirty="0"/>
              <a:t>The Trinity is revealed by God in Sacred Scripture.</a:t>
            </a:r>
          </a:p>
        </p:txBody>
      </p:sp>
      <p:sp>
        <p:nvSpPr>
          <p:cNvPr id="6" name="TextBox 5"/>
          <p:cNvSpPr txBox="1"/>
          <p:nvPr/>
        </p:nvSpPr>
        <p:spPr bwMode="auto">
          <a:xfrm>
            <a:off x="5604164" y="5791200"/>
            <a:ext cx="2522483"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Alan_Lagadu</a:t>
            </a:r>
            <a:r>
              <a:rPr lang="en-US" sz="800" dirty="0">
                <a:solidFill>
                  <a:schemeClr val="bg1">
                    <a:lumMod val="65000"/>
                  </a:schemeClr>
                </a:solidFill>
              </a:rPr>
              <a:t> / iStockphoto.com</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0" y="914400"/>
            <a:ext cx="3189222" cy="4800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83477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990600"/>
            <a:ext cx="5980228" cy="533400"/>
          </a:xfrm>
        </p:spPr>
        <p:txBody>
          <a:bodyPr/>
          <a:lstStyle/>
          <a:p>
            <a:r>
              <a:rPr lang="en-US" dirty="0"/>
              <a:t>God the Father</a:t>
            </a:r>
          </a:p>
        </p:txBody>
      </p:sp>
      <p:sp>
        <p:nvSpPr>
          <p:cNvPr id="7" name="Text Placeholder 3"/>
          <p:cNvSpPr>
            <a:spLocks noGrp="1"/>
          </p:cNvSpPr>
          <p:nvPr>
            <p:ph type="body" sz="quarter" idx="4294967295"/>
          </p:nvPr>
        </p:nvSpPr>
        <p:spPr>
          <a:xfrm>
            <a:off x="1676400" y="1676401"/>
            <a:ext cx="6629400" cy="2590800"/>
          </a:xfrm>
          <a:prstGeom prst="rect">
            <a:avLst/>
          </a:prstGeom>
        </p:spPr>
        <p:txBody>
          <a:bodyPr>
            <a:normAutofit/>
          </a:bodyPr>
          <a:lstStyle/>
          <a:p>
            <a:r>
              <a:rPr lang="en-US" dirty="0"/>
              <a:t>God the Father is the First Person of the Trinity</a:t>
            </a:r>
            <a:r>
              <a:rPr lang="en-US" dirty="0" smtClean="0"/>
              <a:t>.</a:t>
            </a:r>
          </a:p>
          <a:p>
            <a:r>
              <a:rPr lang="en-US" dirty="0"/>
              <a:t>He is the Eternal Source of all that exists. </a:t>
            </a:r>
            <a:endParaRPr lang="en-US" dirty="0" smtClean="0"/>
          </a:p>
          <a:p>
            <a:r>
              <a:rPr lang="en-US" dirty="0"/>
              <a:t>He loves us, cares for us, provides for us, heals us, and forgives us. </a:t>
            </a:r>
            <a:endParaRPr lang="en-US" dirty="0" smtClean="0"/>
          </a:p>
          <a:p>
            <a:r>
              <a:rPr lang="en-US" dirty="0"/>
              <a:t>He is just and faithful.</a:t>
            </a:r>
          </a:p>
        </p:txBody>
      </p:sp>
      <p:sp>
        <p:nvSpPr>
          <p:cNvPr id="6" name="TextBox 5"/>
          <p:cNvSpPr txBox="1"/>
          <p:nvPr/>
        </p:nvSpPr>
        <p:spPr bwMode="auto">
          <a:xfrm>
            <a:off x="4800684" y="6019800"/>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Dimitris66 / iStockphoto.com</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3457903"/>
            <a:ext cx="3844261" cy="25618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21529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1400" y="990600"/>
            <a:ext cx="5105400" cy="533400"/>
          </a:xfrm>
        </p:spPr>
        <p:txBody>
          <a:bodyPr>
            <a:normAutofit/>
          </a:bodyPr>
          <a:lstStyle/>
          <a:p>
            <a:r>
              <a:rPr lang="en-US" dirty="0"/>
              <a:t> Jesus Reveals the Father</a:t>
            </a:r>
          </a:p>
        </p:txBody>
      </p:sp>
      <p:sp>
        <p:nvSpPr>
          <p:cNvPr id="7" name="Text Placeholder 3"/>
          <p:cNvSpPr>
            <a:spLocks noGrp="1"/>
          </p:cNvSpPr>
          <p:nvPr>
            <p:ph type="body" sz="quarter" idx="4294967295"/>
          </p:nvPr>
        </p:nvSpPr>
        <p:spPr>
          <a:xfrm>
            <a:off x="4038600" y="1676400"/>
            <a:ext cx="4267200" cy="2819399"/>
          </a:xfrm>
          <a:prstGeom prst="rect">
            <a:avLst/>
          </a:prstGeom>
        </p:spPr>
        <p:txBody>
          <a:bodyPr>
            <a:normAutofit/>
          </a:bodyPr>
          <a:lstStyle/>
          <a:p>
            <a:r>
              <a:rPr lang="en-US" dirty="0" smtClean="0"/>
              <a:t>Jesus</a:t>
            </a:r>
            <a:r>
              <a:rPr lang="en-US" dirty="0"/>
              <a:t>’ relationship with God is filial—that is, a father-son relationship</a:t>
            </a:r>
            <a:r>
              <a:rPr lang="en-US" dirty="0" smtClean="0"/>
              <a:t>.</a:t>
            </a:r>
          </a:p>
          <a:p>
            <a:r>
              <a:rPr lang="en-US" dirty="0"/>
              <a:t>The First Person of the Trinity is the Eternal Father of the Eternal Son</a:t>
            </a:r>
            <a:r>
              <a:rPr lang="en-US" dirty="0" smtClean="0"/>
              <a:t>.</a:t>
            </a:r>
          </a:p>
          <a:p>
            <a:r>
              <a:rPr lang="en-US" dirty="0"/>
              <a:t>Jesus’ relationship with God the Father is an intimate one</a:t>
            </a:r>
            <a:r>
              <a:rPr lang="en-US" dirty="0" smtClean="0"/>
              <a:t>.</a:t>
            </a:r>
          </a:p>
        </p:txBody>
      </p:sp>
      <p:sp>
        <p:nvSpPr>
          <p:cNvPr id="6" name="TextBox 5"/>
          <p:cNvSpPr txBox="1"/>
          <p:nvPr/>
        </p:nvSpPr>
        <p:spPr bwMode="auto">
          <a:xfrm>
            <a:off x="173182" y="5454851"/>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Linda Steward / iStockphoto.com</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09600"/>
            <a:ext cx="3349469" cy="48452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46627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382000" cy="533400"/>
          </a:xfrm>
        </p:spPr>
        <p:txBody>
          <a:bodyPr>
            <a:normAutofit/>
          </a:bodyPr>
          <a:lstStyle/>
          <a:p>
            <a:r>
              <a:rPr lang="en-US" dirty="0"/>
              <a:t>God’s Adopted Children</a:t>
            </a:r>
          </a:p>
        </p:txBody>
      </p:sp>
      <p:sp>
        <p:nvSpPr>
          <p:cNvPr id="7" name="Text Placeholder 3"/>
          <p:cNvSpPr>
            <a:spLocks noGrp="1"/>
          </p:cNvSpPr>
          <p:nvPr>
            <p:ph type="body" sz="quarter" idx="4294967295"/>
          </p:nvPr>
        </p:nvSpPr>
        <p:spPr>
          <a:xfrm>
            <a:off x="533400" y="1676400"/>
            <a:ext cx="7772400" cy="2819399"/>
          </a:xfrm>
          <a:prstGeom prst="rect">
            <a:avLst/>
          </a:prstGeom>
        </p:spPr>
        <p:txBody>
          <a:bodyPr>
            <a:normAutofit/>
          </a:bodyPr>
          <a:lstStyle/>
          <a:p>
            <a:r>
              <a:rPr lang="en-US" dirty="0"/>
              <a:t>Jesus invites us to call God “Father</a:t>
            </a:r>
            <a:r>
              <a:rPr lang="en-US" dirty="0" smtClean="0"/>
              <a:t>.”</a:t>
            </a:r>
          </a:p>
          <a:p>
            <a:r>
              <a:rPr lang="en-US" dirty="0"/>
              <a:t>Jesus invites us to share in his relationship with the Father</a:t>
            </a:r>
            <a:r>
              <a:rPr lang="en-US" dirty="0" smtClean="0"/>
              <a:t>.</a:t>
            </a:r>
          </a:p>
          <a:p>
            <a:r>
              <a:rPr lang="en-US" dirty="0" smtClean="0"/>
              <a:t>Jesus </a:t>
            </a:r>
            <a:r>
              <a:rPr lang="en-US" dirty="0"/>
              <a:t>invites us into the </a:t>
            </a:r>
            <a:r>
              <a:rPr lang="en-US" dirty="0" smtClean="0"/>
              <a:t/>
            </a:r>
            <a:br>
              <a:rPr lang="en-US" dirty="0" smtClean="0"/>
            </a:br>
            <a:r>
              <a:rPr lang="en-US" dirty="0" smtClean="0"/>
              <a:t>communion </a:t>
            </a:r>
            <a:r>
              <a:rPr lang="en-US" dirty="0"/>
              <a:t>of the </a:t>
            </a:r>
            <a:r>
              <a:rPr lang="en-US" dirty="0" smtClean="0"/>
              <a:t/>
            </a:r>
            <a:br>
              <a:rPr lang="en-US" dirty="0" smtClean="0"/>
            </a:br>
            <a:r>
              <a:rPr lang="en-US" dirty="0" smtClean="0"/>
              <a:t>Holy </a:t>
            </a:r>
            <a:r>
              <a:rPr lang="en-US" dirty="0"/>
              <a:t>Trinity, by means </a:t>
            </a:r>
            <a:r>
              <a:rPr lang="en-US" dirty="0" smtClean="0"/>
              <a:t/>
            </a:r>
            <a:br>
              <a:rPr lang="en-US" dirty="0" smtClean="0"/>
            </a:br>
            <a:r>
              <a:rPr lang="en-US" dirty="0" smtClean="0"/>
              <a:t>of </a:t>
            </a:r>
            <a:r>
              <a:rPr lang="en-US" dirty="0"/>
              <a:t>Baptism.</a:t>
            </a:r>
            <a:endParaRPr lang="en-US" dirty="0" smtClean="0"/>
          </a:p>
        </p:txBody>
      </p:sp>
      <p:sp>
        <p:nvSpPr>
          <p:cNvPr id="6" name="TextBox 5"/>
          <p:cNvSpPr txBox="1"/>
          <p:nvPr/>
        </p:nvSpPr>
        <p:spPr bwMode="auto">
          <a:xfrm>
            <a:off x="3886200" y="5943600"/>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GlobalStock</a:t>
            </a:r>
            <a:r>
              <a:rPr lang="en-US" sz="800" dirty="0">
                <a:solidFill>
                  <a:schemeClr val="bg1">
                    <a:lumMod val="65000"/>
                  </a:schemeClr>
                </a:solidFill>
              </a:rPr>
              <a:t> / iStockphoto.com</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400" y="2769628"/>
            <a:ext cx="4648368" cy="30977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09769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0" y="990600"/>
            <a:ext cx="4495800" cy="533400"/>
          </a:xfrm>
        </p:spPr>
        <p:txBody>
          <a:bodyPr>
            <a:normAutofit/>
          </a:bodyPr>
          <a:lstStyle/>
          <a:p>
            <a:r>
              <a:rPr lang="en-US" dirty="0"/>
              <a:t>Is God Male?</a:t>
            </a:r>
          </a:p>
        </p:txBody>
      </p:sp>
      <p:sp>
        <p:nvSpPr>
          <p:cNvPr id="7" name="Text Placeholder 3"/>
          <p:cNvSpPr>
            <a:spLocks noGrp="1"/>
          </p:cNvSpPr>
          <p:nvPr>
            <p:ph type="body" sz="quarter" idx="4294967295"/>
          </p:nvPr>
        </p:nvSpPr>
        <p:spPr>
          <a:xfrm>
            <a:off x="4815052" y="1676400"/>
            <a:ext cx="4024148" cy="3581400"/>
          </a:xfrm>
          <a:prstGeom prst="rect">
            <a:avLst/>
          </a:prstGeom>
        </p:spPr>
        <p:txBody>
          <a:bodyPr>
            <a:normAutofit/>
          </a:bodyPr>
          <a:lstStyle/>
          <a:p>
            <a:r>
              <a:rPr lang="en-US" dirty="0"/>
              <a:t>Judaism and Christianity have always maintained that God has no gender. </a:t>
            </a:r>
            <a:endParaRPr lang="en-US" dirty="0" smtClean="0"/>
          </a:p>
          <a:p>
            <a:r>
              <a:rPr lang="en-US" dirty="0"/>
              <a:t>Jesus described God as “Spirit</a:t>
            </a:r>
            <a:r>
              <a:rPr lang="en-US" dirty="0" smtClean="0"/>
              <a:t>.”</a:t>
            </a:r>
          </a:p>
          <a:p>
            <a:r>
              <a:rPr lang="en-US" dirty="0"/>
              <a:t>God has characteristics that we associate with both fathers and mothers. </a:t>
            </a:r>
            <a:endParaRPr lang="en-US" dirty="0" smtClean="0"/>
          </a:p>
        </p:txBody>
      </p:sp>
      <p:sp>
        <p:nvSpPr>
          <p:cNvPr id="6" name="TextBox 5"/>
          <p:cNvSpPr txBox="1"/>
          <p:nvPr/>
        </p:nvSpPr>
        <p:spPr bwMode="auto">
          <a:xfrm>
            <a:off x="685800" y="5417127"/>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Andrew_Howe</a:t>
            </a:r>
            <a:r>
              <a:rPr lang="en-US" sz="800" dirty="0">
                <a:solidFill>
                  <a:schemeClr val="bg1">
                    <a:lumMod val="65000"/>
                  </a:schemeClr>
                </a:solidFill>
              </a:rPr>
              <a:t> / iStockphoto.com</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352" y="2514600"/>
            <a:ext cx="4343400" cy="2895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08707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3886200" cy="533400"/>
          </a:xfrm>
        </p:spPr>
        <p:txBody>
          <a:bodyPr>
            <a:normAutofit/>
          </a:bodyPr>
          <a:lstStyle/>
          <a:p>
            <a:r>
              <a:rPr lang="en-US" dirty="0"/>
              <a:t>God the Son</a:t>
            </a:r>
          </a:p>
        </p:txBody>
      </p:sp>
      <p:sp>
        <p:nvSpPr>
          <p:cNvPr id="7" name="Text Placeholder 3"/>
          <p:cNvSpPr>
            <a:spLocks noGrp="1"/>
          </p:cNvSpPr>
          <p:nvPr>
            <p:ph type="body" sz="quarter" idx="4294967295"/>
          </p:nvPr>
        </p:nvSpPr>
        <p:spPr>
          <a:xfrm>
            <a:off x="1066800" y="1676400"/>
            <a:ext cx="3505200" cy="3581400"/>
          </a:xfrm>
          <a:prstGeom prst="rect">
            <a:avLst/>
          </a:prstGeom>
        </p:spPr>
        <p:txBody>
          <a:bodyPr>
            <a:normAutofit/>
          </a:bodyPr>
          <a:lstStyle/>
          <a:p>
            <a:r>
              <a:rPr lang="en-US" dirty="0"/>
              <a:t>The Second Person of the Trinity is God the Son, Jesus Christ.</a:t>
            </a:r>
          </a:p>
          <a:p>
            <a:r>
              <a:rPr lang="en-US" dirty="0"/>
              <a:t>He is truly God’s own self, made flesh among us</a:t>
            </a:r>
            <a:r>
              <a:rPr lang="en-US" dirty="0" smtClean="0"/>
              <a:t>.</a:t>
            </a:r>
          </a:p>
          <a:p>
            <a:r>
              <a:rPr lang="en-US" dirty="0"/>
              <a:t>Jesus is truly and fully man, with a fully human nature. </a:t>
            </a:r>
            <a:endParaRPr lang="en-US" dirty="0" smtClean="0"/>
          </a:p>
        </p:txBody>
      </p:sp>
      <p:sp>
        <p:nvSpPr>
          <p:cNvPr id="6" name="TextBox 5"/>
          <p:cNvSpPr txBox="1"/>
          <p:nvPr/>
        </p:nvSpPr>
        <p:spPr bwMode="auto">
          <a:xfrm>
            <a:off x="4953000" y="5728156"/>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PhilipCacka</a:t>
            </a:r>
            <a:r>
              <a:rPr lang="en-US" sz="800" dirty="0">
                <a:solidFill>
                  <a:schemeClr val="bg1">
                    <a:lumMod val="65000"/>
                  </a:schemeClr>
                </a:solidFill>
              </a:rPr>
              <a:t> / iStockphoto.com</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790894"/>
            <a:ext cx="3757028" cy="4876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29837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LIC Presentation template</Template>
  <TotalTime>606</TotalTime>
  <Words>1159</Words>
  <Application>Microsoft Office PowerPoint</Application>
  <PresentationFormat>On-screen Show (4:3)</PresentationFormat>
  <Paragraphs>126</Paragraphs>
  <Slides>14</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LIC Presentation template</vt:lpstr>
      <vt:lpstr>God Is One: Father, Son, and Holy Spirit</vt:lpstr>
      <vt:lpstr>Catholics Are Monotheistic</vt:lpstr>
      <vt:lpstr>Catholics Are Trinitarian</vt:lpstr>
      <vt:lpstr>The Mystery of the Trinity</vt:lpstr>
      <vt:lpstr>God the Father</vt:lpstr>
      <vt:lpstr> Jesus Reveals the Father</vt:lpstr>
      <vt:lpstr>God’s Adopted Children</vt:lpstr>
      <vt:lpstr>Is God Male?</vt:lpstr>
      <vt:lpstr>God the Son</vt:lpstr>
      <vt:lpstr>Why Did God Become Incarnate?</vt:lpstr>
      <vt:lpstr>Christ: The Anointed One</vt:lpstr>
      <vt:lpstr>God the Holy Spirit</vt:lpstr>
      <vt:lpstr>An Advocate</vt:lpstr>
      <vt:lpstr>The Gifts of the Spirit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Caren Yang</cp:lastModifiedBy>
  <cp:revision>40</cp:revision>
  <dcterms:created xsi:type="dcterms:W3CDTF">2011-01-10T17:35:40Z</dcterms:created>
  <dcterms:modified xsi:type="dcterms:W3CDTF">2015-03-05T13:54:56Z</dcterms:modified>
</cp:coreProperties>
</file>