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5298" autoAdjust="0"/>
  </p:normalViewPr>
  <p:slideViewPr>
    <p:cSldViewPr>
      <p:cViewPr varScale="1">
        <p:scale>
          <a:sx n="90" d="100"/>
          <a:sy n="90" d="100"/>
        </p:scale>
        <p:origin x="1482" y="84"/>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86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8A599-0C70-4F31-8518-044BFEBBFAA5}" type="datetimeFigureOut">
              <a:rPr lang="en-US" smtClean="0"/>
              <a:pPr/>
              <a:t>4/22/2016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C278BA-EFA0-41DF-A177-E9FF389BECEE}" type="slidenum">
              <a:rPr lang="en-US" smtClean="0"/>
              <a:pPr/>
              <a:t>‹#›</a:t>
            </a:fld>
            <a:endParaRPr lang="en-US"/>
          </a:p>
        </p:txBody>
      </p:sp>
    </p:spTree>
    <p:extLst>
      <p:ext uri="{BB962C8B-B14F-4D97-AF65-F5344CB8AC3E}">
        <p14:creationId xmlns:p14="http://schemas.microsoft.com/office/powerpoint/2010/main" val="373296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pPr/>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pPr/>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1</a:t>
            </a:fld>
            <a:endParaRPr lang="en-US"/>
          </a:p>
        </p:txBody>
      </p:sp>
    </p:spTree>
    <p:extLst>
      <p:ext uri="{BB962C8B-B14F-4D97-AF65-F5344CB8AC3E}">
        <p14:creationId xmlns:p14="http://schemas.microsoft.com/office/powerpoint/2010/main" val="2481398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Read aloud and discuss the suggestion that concludes article 41 of the </a:t>
            </a:r>
            <a:r>
              <a:rPr lang="en-US" sz="1200" kern="1200" smtClean="0">
                <a:solidFill>
                  <a:schemeClr val="tx1"/>
                </a:solidFill>
                <a:latin typeface="+mn-lt"/>
                <a:ea typeface="+mn-ea"/>
                <a:cs typeface="+mn-cs"/>
              </a:rPr>
              <a:t>student book, </a:t>
            </a:r>
            <a:r>
              <a:rPr lang="en-US" sz="1200" kern="1200" dirty="0" smtClean="0">
                <a:solidFill>
                  <a:schemeClr val="tx1"/>
                </a:solidFill>
                <a:latin typeface="+mn-lt"/>
                <a:ea typeface="+mn-ea"/>
                <a:cs typeface="+mn-cs"/>
              </a:rPr>
              <a:t>“Spend some time thinking about how you can differentiate between respecting and accepting people with contradictory beliefs and accepting the contradictory beliefs themselves.”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10</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that the Pope and the bishops have the responsibility of passing on the faith handed on by the Apostles. Explain that they preserve and promote the heritage of faith, but they don’t change it.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first of the two questions that conclude article 38 of the student book, “What is one question you have about a mystery of faith or a Church teaching?” If the students have laptops, direct them to perform a search to see if the </a:t>
            </a:r>
            <a:r>
              <a:rPr lang="en-US" sz="1200" i="1" kern="1200" dirty="0" smtClean="0">
                <a:solidFill>
                  <a:schemeClr val="tx1"/>
                </a:solidFill>
                <a:latin typeface="+mn-lt"/>
                <a:ea typeface="+mn-ea"/>
                <a:cs typeface="+mn-cs"/>
              </a:rPr>
              <a:t>Catechism</a:t>
            </a:r>
            <a:r>
              <a:rPr lang="en-US" sz="1200" kern="1200" dirty="0" smtClean="0">
                <a:solidFill>
                  <a:schemeClr val="tx1"/>
                </a:solidFill>
                <a:latin typeface="+mn-lt"/>
                <a:ea typeface="+mn-ea"/>
                <a:cs typeface="+mn-cs"/>
              </a:rPr>
              <a:t> covers the topics named, or use the index of the </a:t>
            </a:r>
            <a:r>
              <a:rPr lang="en-US" sz="1200" i="1" kern="1200" dirty="0" smtClean="0">
                <a:solidFill>
                  <a:schemeClr val="tx1"/>
                </a:solidFill>
                <a:latin typeface="+mn-lt"/>
                <a:ea typeface="+mn-ea"/>
                <a:cs typeface="+mn-cs"/>
              </a:rPr>
              <a:t>Catechism</a:t>
            </a:r>
            <a:r>
              <a:rPr lang="en-US" sz="1200" kern="1200" dirty="0" smtClean="0">
                <a:solidFill>
                  <a:schemeClr val="tx1"/>
                </a:solidFill>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all of these are ways that we can find answers to our questions about our faith. Ask, “How can studying Catholicism help Catholics to deepen their faith?”</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Remind the students of the spiritual identity of the Church as the Body of Christ. Point out that both of these characteristics (i.e., indefectibility and infallibility) are gifts to the Church from the Holy Spirit.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why it would be important for the Church to continue on, faithful to Christ, until the end of human history.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papal infallibility is often misunderstood as applying to all that the Pope teaches. Ask which papal statements are infallible. (See article 40 of the student book.)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dogmas express the truths we need for our salvation. Invite the students to suggest “dogmas” that underlie other truths in fields of study such as math or science. (For example, we need to know that some information we find online is incorrect. If we don’t accept this “dogma,” we will be wrong about many other things.)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Direct the students to read the sidebar in article 41 of the student book, “Making Friday Special Again.” Discuss the reasons for the change in fasting guidelines and what penitential practices might be meaningful for people today in light of the goal of inner conversion.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9</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2209800"/>
          </a:xfrm>
        </p:spPr>
        <p:txBody>
          <a:bodyPr>
            <a:normAutofit/>
          </a:bodyPr>
          <a:lstStyle/>
          <a:p>
            <a:r>
              <a:rPr lang="en-US" dirty="0" smtClean="0"/>
              <a:t>The Magisterium: </a:t>
            </a:r>
            <a:br>
              <a:rPr lang="en-US" dirty="0" smtClean="0"/>
            </a:br>
            <a:r>
              <a:rPr lang="en-US" dirty="0" smtClean="0"/>
              <a:t>The Teaching Office </a:t>
            </a:r>
            <a:br>
              <a:rPr lang="en-US" dirty="0" smtClean="0"/>
            </a:br>
            <a:r>
              <a:rPr lang="en-US" dirty="0" smtClean="0"/>
              <a:t>of the Church</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 </a:t>
            </a:r>
            <a:r>
              <a:rPr lang="en-US" b="1" i="1" dirty="0" smtClean="0"/>
              <a:t>The Church</a:t>
            </a:r>
          </a:p>
          <a:p>
            <a:pPr marL="0" indent="0" algn="ctr">
              <a:buNone/>
            </a:pPr>
            <a:r>
              <a:rPr lang="en-US" dirty="0"/>
              <a:t>Unit </a:t>
            </a:r>
            <a:r>
              <a:rPr lang="en-US" dirty="0" smtClean="0"/>
              <a:t>3, </a:t>
            </a:r>
            <a:r>
              <a:rPr lang="en-US" dirty="0"/>
              <a:t>Chapter </a:t>
            </a:r>
            <a:r>
              <a:rPr lang="en-US" dirty="0" smtClean="0"/>
              <a:t>9</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 TX005559</a:t>
            </a:r>
            <a:endParaRPr lang="en-US" dirty="0"/>
          </a:p>
        </p:txBody>
      </p:sp>
      <p:sp>
        <p:nvSpPr>
          <p:cNvPr id="7" name="TextBox 6"/>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and Relativism</a:t>
            </a:r>
            <a:endParaRPr lang="en-US" dirty="0"/>
          </a:p>
        </p:txBody>
      </p:sp>
      <p:sp>
        <p:nvSpPr>
          <p:cNvPr id="7" name="Text Placeholder 3"/>
          <p:cNvSpPr>
            <a:spLocks noGrp="1"/>
          </p:cNvSpPr>
          <p:nvPr>
            <p:ph idx="1"/>
          </p:nvPr>
        </p:nvSpPr>
        <p:spPr>
          <a:prstGeom prst="rect">
            <a:avLst/>
          </a:prstGeom>
        </p:spPr>
        <p:txBody>
          <a:bodyPr/>
          <a:lstStyle/>
          <a:p>
            <a:r>
              <a:rPr lang="en-US" dirty="0" smtClean="0"/>
              <a:t>We can be tempted to look at a Church teaching as one viewpoint among many.</a:t>
            </a:r>
          </a:p>
          <a:p>
            <a:r>
              <a:rPr lang="en-US" dirty="0" smtClean="0"/>
              <a:t>We can come to believe that </a:t>
            </a:r>
            <a:br>
              <a:rPr lang="en-US" dirty="0" smtClean="0"/>
            </a:br>
            <a:r>
              <a:rPr lang="en-US" dirty="0" smtClean="0"/>
              <a:t>truth depends on a person’s </a:t>
            </a:r>
            <a:br>
              <a:rPr lang="en-US" dirty="0" smtClean="0"/>
            </a:br>
            <a:r>
              <a:rPr lang="en-US" dirty="0" smtClean="0"/>
              <a:t>opinion or viewpoint.</a:t>
            </a:r>
          </a:p>
          <a:p>
            <a:r>
              <a:rPr lang="en-US" dirty="0" smtClean="0"/>
              <a:t>We believe that God is Truth </a:t>
            </a:r>
            <a:br>
              <a:rPr lang="en-US" dirty="0" smtClean="0"/>
            </a:br>
            <a:r>
              <a:rPr lang="en-US" dirty="0" smtClean="0"/>
              <a:t>itself, so God cannot </a:t>
            </a:r>
            <a:br>
              <a:rPr lang="en-US" dirty="0" smtClean="0"/>
            </a:br>
            <a:r>
              <a:rPr lang="en-US" dirty="0" smtClean="0"/>
              <a:t>deceive us.</a:t>
            </a:r>
          </a:p>
          <a:p>
            <a:endParaRPr lang="en-US" dirty="0"/>
          </a:p>
        </p:txBody>
      </p:sp>
      <p:sp>
        <p:nvSpPr>
          <p:cNvPr id="6" name="TextBox 5"/>
          <p:cNvSpPr txBox="1"/>
          <p:nvPr/>
        </p:nvSpPr>
        <p:spPr bwMode="auto">
          <a:xfrm>
            <a:off x="5943600" y="5334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Aksenova</a:t>
            </a:r>
            <a:r>
              <a:rPr lang="en-US" sz="800" dirty="0" smtClean="0">
                <a:solidFill>
                  <a:schemeClr val="bg1">
                    <a:lumMod val="65000"/>
                  </a:schemeClr>
                </a:solidFill>
              </a:rPr>
              <a:t> Tatiana / Shutterstock.com</a:t>
            </a:r>
            <a:endParaRPr lang="en-US" sz="800" dirty="0">
              <a:solidFill>
                <a:schemeClr val="bg1">
                  <a:lumMod val="65000"/>
                </a:schemeClr>
              </a:solidFill>
            </a:endParaRPr>
          </a:p>
        </p:txBody>
      </p:sp>
      <p:pic>
        <p:nvPicPr>
          <p:cNvPr id="1026" name="Picture 2" descr="C:\Users\bmartinka\Google Drive\SMP files\Church Chapter PPTs\New folder (2)\PPT_Images\C9S10-209609497Shutterstock.jpg"/>
          <p:cNvPicPr>
            <a:picLocks noChangeAspect="1" noChangeArrowheads="1"/>
          </p:cNvPicPr>
          <p:nvPr/>
        </p:nvPicPr>
        <p:blipFill>
          <a:blip r:embed="rId3" cstate="print"/>
          <a:srcRect/>
          <a:stretch>
            <a:fillRect/>
          </a:stretch>
        </p:blipFill>
        <p:spPr bwMode="auto">
          <a:xfrm>
            <a:off x="5940426" y="2816226"/>
            <a:ext cx="2593972" cy="2593974"/>
          </a:xfrm>
          <a:prstGeom prst="rect">
            <a:avLst/>
          </a:prstGeom>
          <a:ln>
            <a:noFill/>
          </a:ln>
          <a:effectLst>
            <a:softEdge rad="11250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t>
            </a:r>
            <a:r>
              <a:rPr lang="en-US" dirty="0" err="1" smtClean="0"/>
              <a:t>Magisterium</a:t>
            </a:r>
            <a:r>
              <a:rPr lang="en-US" dirty="0" smtClean="0"/>
              <a:t>?</a:t>
            </a:r>
            <a:endParaRPr lang="en-US" dirty="0"/>
          </a:p>
        </p:txBody>
      </p:sp>
      <p:sp>
        <p:nvSpPr>
          <p:cNvPr id="7" name="Text Placeholder 3"/>
          <p:cNvSpPr>
            <a:spLocks noGrp="1"/>
          </p:cNvSpPr>
          <p:nvPr>
            <p:ph idx="1"/>
          </p:nvPr>
        </p:nvSpPr>
        <p:spPr>
          <a:prstGeom prst="rect">
            <a:avLst/>
          </a:prstGeom>
        </p:spPr>
        <p:txBody>
          <a:bodyPr/>
          <a:lstStyle/>
          <a:p>
            <a:r>
              <a:rPr lang="en-US" dirty="0" smtClean="0"/>
              <a:t>The </a:t>
            </a:r>
            <a:r>
              <a:rPr lang="en-US" dirty="0" err="1" smtClean="0"/>
              <a:t>Magisterium</a:t>
            </a:r>
            <a:r>
              <a:rPr lang="en-US" dirty="0" smtClean="0"/>
              <a:t> is the name given to the official teaching authority of the Church. </a:t>
            </a:r>
          </a:p>
          <a:p>
            <a:r>
              <a:rPr lang="en-US" dirty="0" smtClean="0"/>
              <a:t>The </a:t>
            </a:r>
            <a:r>
              <a:rPr lang="en-US" dirty="0" err="1" smtClean="0"/>
              <a:t>Magisterium</a:t>
            </a:r>
            <a:r>
              <a:rPr lang="en-US" dirty="0" smtClean="0"/>
              <a:t> interprets the Word of God in Scripture and Tradition.</a:t>
            </a:r>
          </a:p>
          <a:p>
            <a:r>
              <a:rPr lang="en-US" dirty="0" smtClean="0"/>
              <a:t>The bishops in communion with the Pope form this body.</a:t>
            </a:r>
          </a:p>
          <a:p>
            <a:endParaRPr lang="en-US" dirty="0"/>
          </a:p>
        </p:txBody>
      </p:sp>
      <p:sp>
        <p:nvSpPr>
          <p:cNvPr id="6" name="TextBox 5"/>
          <p:cNvSpPr txBox="1"/>
          <p:nvPr/>
        </p:nvSpPr>
        <p:spPr bwMode="auto">
          <a:xfrm>
            <a:off x="3657600" y="6477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Dennis Cox / Shutterstock.com</a:t>
            </a:r>
            <a:endParaRPr lang="en-US" sz="800" dirty="0">
              <a:solidFill>
                <a:schemeClr val="bg1">
                  <a:lumMod val="65000"/>
                </a:schemeClr>
              </a:solidFill>
            </a:endParaRPr>
          </a:p>
        </p:txBody>
      </p:sp>
      <p:pic>
        <p:nvPicPr>
          <p:cNvPr id="9218" name="Picture 2" descr="C:\Users\bmartinka\Google Drive\SMP files\Church Chapter PPTs\New folder (2)\PPT_Images\C9S2-499138Shutterstock.jpg"/>
          <p:cNvPicPr>
            <a:picLocks noChangeAspect="1" noChangeArrowheads="1"/>
          </p:cNvPicPr>
          <p:nvPr/>
        </p:nvPicPr>
        <p:blipFill>
          <a:blip r:embed="rId4" cstate="print"/>
          <a:srcRect/>
          <a:stretch>
            <a:fillRect/>
          </a:stretch>
        </p:blipFill>
        <p:spPr bwMode="auto">
          <a:xfrm>
            <a:off x="2667000" y="4218048"/>
            <a:ext cx="3545386" cy="2258952"/>
          </a:xfrm>
          <a:prstGeom prst="rect">
            <a:avLst/>
          </a:prstGeom>
          <a:noFill/>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a:t>
            </a:r>
            <a:r>
              <a:rPr lang="en-US" dirty="0" err="1" smtClean="0"/>
              <a:t>Magisterium</a:t>
            </a:r>
            <a:r>
              <a:rPr lang="en-US" dirty="0" smtClean="0"/>
              <a:t> Teach?</a:t>
            </a:r>
            <a:endParaRPr lang="en-US" dirty="0"/>
          </a:p>
        </p:txBody>
      </p:sp>
      <p:sp>
        <p:nvSpPr>
          <p:cNvPr id="7" name="Text Placeholder 3"/>
          <p:cNvSpPr>
            <a:spLocks noGrp="1"/>
          </p:cNvSpPr>
          <p:nvPr>
            <p:ph idx="1"/>
          </p:nvPr>
        </p:nvSpPr>
        <p:spPr>
          <a:prstGeom prst="rect">
            <a:avLst/>
          </a:prstGeom>
        </p:spPr>
        <p:txBody>
          <a:bodyPr/>
          <a:lstStyle/>
          <a:p>
            <a:pPr marL="0" indent="0">
              <a:buNone/>
            </a:pPr>
            <a:r>
              <a:rPr lang="en-US" dirty="0" smtClean="0"/>
              <a:t>The </a:t>
            </a:r>
            <a:r>
              <a:rPr lang="en-US" i="1" dirty="0" smtClean="0"/>
              <a:t>Catechism</a:t>
            </a:r>
            <a:r>
              <a:rPr lang="en-US" dirty="0" smtClean="0"/>
              <a:t> is a synthesis of the basic contents of Catholic doctrine:</a:t>
            </a:r>
          </a:p>
          <a:p>
            <a:r>
              <a:rPr lang="en-US" dirty="0" smtClean="0"/>
              <a:t>the Nicene Creed</a:t>
            </a:r>
          </a:p>
          <a:p>
            <a:r>
              <a:rPr lang="en-US" dirty="0" smtClean="0"/>
              <a:t>the Sacraments</a:t>
            </a:r>
          </a:p>
          <a:p>
            <a:r>
              <a:rPr lang="en-US" dirty="0" smtClean="0"/>
              <a:t>the Ten Commandments </a:t>
            </a:r>
          </a:p>
          <a:p>
            <a:r>
              <a:rPr lang="en-US" dirty="0" smtClean="0"/>
              <a:t>the Lord’s Prayer</a:t>
            </a:r>
          </a:p>
          <a:p>
            <a:endParaRPr lang="en-US" dirty="0"/>
          </a:p>
        </p:txBody>
      </p:sp>
      <p:sp>
        <p:nvSpPr>
          <p:cNvPr id="6" name="TextBox 5"/>
          <p:cNvSpPr txBox="1"/>
          <p:nvPr/>
        </p:nvSpPr>
        <p:spPr bwMode="auto">
          <a:xfrm>
            <a:off x="5181600" y="5297391"/>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Lane V. Erickson / Shutterstock.com</a:t>
            </a:r>
            <a:endParaRPr lang="en-US" sz="800" dirty="0">
              <a:solidFill>
                <a:schemeClr val="bg1">
                  <a:lumMod val="65000"/>
                </a:schemeClr>
              </a:solidFill>
            </a:endParaRPr>
          </a:p>
        </p:txBody>
      </p:sp>
      <p:pic>
        <p:nvPicPr>
          <p:cNvPr id="8194" name="Picture 2" descr="C:\Users\bmartinka\Google Drive\SMP files\Church Chapter PPTs\New folder (2)\PPT_Images\C9S3-91736357Shutterstock.jpg"/>
          <p:cNvPicPr>
            <a:picLocks noChangeAspect="1" noChangeArrowheads="1"/>
          </p:cNvPicPr>
          <p:nvPr/>
        </p:nvPicPr>
        <p:blipFill>
          <a:blip r:embed="rId4" cstate="print"/>
          <a:srcRect/>
          <a:stretch>
            <a:fillRect/>
          </a:stretch>
        </p:blipFill>
        <p:spPr bwMode="auto">
          <a:xfrm>
            <a:off x="5257800" y="2667000"/>
            <a:ext cx="3479832" cy="260977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Understanding Our Faith</a:t>
            </a:r>
            <a:endParaRPr lang="en-US" dirty="0"/>
          </a:p>
        </p:txBody>
      </p:sp>
      <p:sp>
        <p:nvSpPr>
          <p:cNvPr id="7" name="Text Placeholder 3"/>
          <p:cNvSpPr>
            <a:spLocks noGrp="1"/>
          </p:cNvSpPr>
          <p:nvPr>
            <p:ph idx="1"/>
          </p:nvPr>
        </p:nvSpPr>
        <p:spPr>
          <a:prstGeom prst="rect">
            <a:avLst/>
          </a:prstGeom>
        </p:spPr>
        <p:txBody>
          <a:bodyPr/>
          <a:lstStyle/>
          <a:p>
            <a:r>
              <a:rPr lang="en-US" dirty="0" smtClean="0"/>
              <a:t>theological inquiry</a:t>
            </a:r>
          </a:p>
          <a:p>
            <a:r>
              <a:rPr lang="en-US" dirty="0" smtClean="0"/>
              <a:t>contemplation and study</a:t>
            </a:r>
          </a:p>
          <a:p>
            <a:r>
              <a:rPr lang="en-US" dirty="0" smtClean="0"/>
              <a:t>the teaching of bishops</a:t>
            </a:r>
          </a:p>
          <a:p>
            <a:endParaRPr lang="en-US" dirty="0"/>
          </a:p>
        </p:txBody>
      </p:sp>
      <p:sp>
        <p:nvSpPr>
          <p:cNvPr id="6" name="TextBox 5"/>
          <p:cNvSpPr txBox="1"/>
          <p:nvPr/>
        </p:nvSpPr>
        <p:spPr bwMode="auto">
          <a:xfrm>
            <a:off x="2514600" y="6465047"/>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Naypong</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7170" name="Picture 2" descr="C:\Users\bmartinka\Google Drive\SMP files\Church Chapter PPTs\New folder (2)\PPT_Images\C9S4-121984174Shutterstock.jpg"/>
          <p:cNvPicPr>
            <a:picLocks noChangeAspect="1" noChangeArrowheads="1"/>
          </p:cNvPicPr>
          <p:nvPr/>
        </p:nvPicPr>
        <p:blipFill>
          <a:blip r:embed="rId3" cstate="print"/>
          <a:srcRect/>
          <a:stretch>
            <a:fillRect/>
          </a:stretch>
        </p:blipFill>
        <p:spPr bwMode="auto">
          <a:xfrm>
            <a:off x="2628900" y="3886200"/>
            <a:ext cx="3848100" cy="2565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Indefectibility and Infallibility</a:t>
            </a:r>
            <a:endParaRPr lang="en-US" dirty="0"/>
          </a:p>
        </p:txBody>
      </p:sp>
      <p:sp>
        <p:nvSpPr>
          <p:cNvPr id="7" name="Text Placeholder 3"/>
          <p:cNvSpPr>
            <a:spLocks noGrp="1"/>
          </p:cNvSpPr>
          <p:nvPr>
            <p:ph idx="1"/>
          </p:nvPr>
        </p:nvSpPr>
        <p:spPr>
          <a:xfrm>
            <a:off x="1371600" y="1752600"/>
            <a:ext cx="4267200" cy="4373563"/>
          </a:xfrm>
          <a:prstGeom prst="rect">
            <a:avLst/>
          </a:prstGeom>
        </p:spPr>
        <p:txBody>
          <a:bodyPr/>
          <a:lstStyle/>
          <a:p>
            <a:r>
              <a:rPr lang="en-US" dirty="0" smtClean="0"/>
              <a:t>The Church is incorruptible and without error.</a:t>
            </a:r>
          </a:p>
          <a:p>
            <a:r>
              <a:rPr lang="en-US" dirty="0" smtClean="0"/>
              <a:t>The Church as a whole possesses these </a:t>
            </a:r>
            <a:r>
              <a:rPr lang="en-US" dirty="0" err="1" smtClean="0"/>
              <a:t>charisms</a:t>
            </a:r>
            <a:r>
              <a:rPr lang="en-US" dirty="0" smtClean="0"/>
              <a:t>  .  .  .</a:t>
            </a:r>
          </a:p>
          <a:p>
            <a:r>
              <a:rPr lang="en-US" dirty="0" smtClean="0"/>
              <a:t>even though individual members have faults and make mistakes.</a:t>
            </a:r>
          </a:p>
          <a:p>
            <a:endParaRPr lang="en-US" dirty="0"/>
          </a:p>
        </p:txBody>
      </p:sp>
      <p:sp>
        <p:nvSpPr>
          <p:cNvPr id="6" name="TextBox 5"/>
          <p:cNvSpPr txBox="1"/>
          <p:nvPr/>
        </p:nvSpPr>
        <p:spPr bwMode="auto">
          <a:xfrm>
            <a:off x="5839549" y="54102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S.Borisov</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6146" name="Picture 2" descr="C:\Users\bmartinka\Google Drive\SMP files\Church Chapter PPTs\New folder (2)\PPT_Images\C9S5-261029324Shutterstock.jpg"/>
          <p:cNvPicPr>
            <a:picLocks noChangeAspect="1" noChangeArrowheads="1"/>
          </p:cNvPicPr>
          <p:nvPr/>
        </p:nvPicPr>
        <p:blipFill>
          <a:blip r:embed="rId3" cstate="print"/>
          <a:srcRect/>
          <a:stretch>
            <a:fillRect/>
          </a:stretch>
        </p:blipFill>
        <p:spPr bwMode="auto">
          <a:xfrm>
            <a:off x="6019800" y="1828799"/>
            <a:ext cx="2481714" cy="34950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Indefectibility</a:t>
            </a:r>
            <a:endParaRPr lang="en-US" dirty="0"/>
          </a:p>
        </p:txBody>
      </p:sp>
      <p:sp>
        <p:nvSpPr>
          <p:cNvPr id="7" name="Text Placeholder 3"/>
          <p:cNvSpPr>
            <a:spLocks noGrp="1"/>
          </p:cNvSpPr>
          <p:nvPr>
            <p:ph idx="1"/>
          </p:nvPr>
        </p:nvSpPr>
        <p:spPr>
          <a:prstGeom prst="rect">
            <a:avLst/>
          </a:prstGeom>
        </p:spPr>
        <p:txBody>
          <a:bodyPr/>
          <a:lstStyle/>
          <a:p>
            <a:r>
              <a:rPr lang="en-US" dirty="0" smtClean="0"/>
              <a:t>The Church will remain faithful to Christ’s teachings to the end of time.</a:t>
            </a:r>
          </a:p>
          <a:p>
            <a:r>
              <a:rPr lang="en-US" dirty="0" smtClean="0"/>
              <a:t>Jesus promised evil would not overpower the Church.</a:t>
            </a:r>
          </a:p>
          <a:p>
            <a:r>
              <a:rPr lang="en-US" dirty="0" smtClean="0"/>
              <a:t>His promise ensures </a:t>
            </a:r>
            <a:br>
              <a:rPr lang="en-US" dirty="0" smtClean="0"/>
            </a:br>
            <a:r>
              <a:rPr lang="en-US" dirty="0" smtClean="0"/>
              <a:t>that all people can </a:t>
            </a:r>
            <a:br>
              <a:rPr lang="en-US" dirty="0" smtClean="0"/>
            </a:br>
            <a:r>
              <a:rPr lang="en-US" dirty="0" smtClean="0"/>
              <a:t>achieve salvation.</a:t>
            </a:r>
          </a:p>
          <a:p>
            <a:endParaRPr lang="en-US" dirty="0"/>
          </a:p>
        </p:txBody>
      </p:sp>
      <p:sp>
        <p:nvSpPr>
          <p:cNvPr id="6" name="TextBox 5"/>
          <p:cNvSpPr txBox="1"/>
          <p:nvPr/>
        </p:nvSpPr>
        <p:spPr bwMode="auto">
          <a:xfrm rot="21243309">
            <a:off x="5107672" y="5733143"/>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Christopher </a:t>
            </a:r>
            <a:r>
              <a:rPr lang="en-US" sz="800" dirty="0" err="1" smtClean="0">
                <a:solidFill>
                  <a:schemeClr val="bg1">
                    <a:lumMod val="65000"/>
                  </a:schemeClr>
                </a:solidFill>
              </a:rPr>
              <a:t>Futcher</a:t>
            </a:r>
            <a:r>
              <a:rPr lang="en-US" sz="800" dirty="0" smtClean="0">
                <a:solidFill>
                  <a:schemeClr val="bg1">
                    <a:lumMod val="65000"/>
                  </a:schemeClr>
                </a:solidFill>
              </a:rPr>
              <a:t> / </a:t>
            </a:r>
            <a:r>
              <a:rPr lang="en-US" sz="800" dirty="0" err="1" smtClean="0">
                <a:solidFill>
                  <a:schemeClr val="bg1">
                    <a:lumMod val="65000"/>
                  </a:schemeClr>
                </a:solidFill>
              </a:rPr>
              <a:t>iStock</a:t>
            </a:r>
            <a:endParaRPr lang="en-US" sz="800" dirty="0">
              <a:solidFill>
                <a:schemeClr val="bg1">
                  <a:lumMod val="65000"/>
                </a:schemeClr>
              </a:solidFill>
            </a:endParaRPr>
          </a:p>
        </p:txBody>
      </p:sp>
      <p:pic>
        <p:nvPicPr>
          <p:cNvPr id="5122" name="Picture 2" descr="C:\Users\bmartinka\Google Drive\SMP files\Church Chapter PPTs\New folder (2)\PPT_Images\C9S6-20326221iStock.jpg"/>
          <p:cNvPicPr>
            <a:picLocks noChangeAspect="1" noChangeArrowheads="1"/>
          </p:cNvPicPr>
          <p:nvPr/>
        </p:nvPicPr>
        <p:blipFill>
          <a:blip r:embed="rId3" cstate="print"/>
          <a:srcRect/>
          <a:stretch>
            <a:fillRect/>
          </a:stretch>
        </p:blipFill>
        <p:spPr bwMode="auto">
          <a:xfrm>
            <a:off x="5105400" y="3276600"/>
            <a:ext cx="3543258" cy="23613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Infallibility</a:t>
            </a:r>
            <a:endParaRPr lang="en-US" dirty="0"/>
          </a:p>
        </p:txBody>
      </p:sp>
      <p:sp>
        <p:nvSpPr>
          <p:cNvPr id="7" name="Text Placeholder 3"/>
          <p:cNvSpPr>
            <a:spLocks noGrp="1"/>
          </p:cNvSpPr>
          <p:nvPr>
            <p:ph idx="1"/>
          </p:nvPr>
        </p:nvSpPr>
        <p:spPr>
          <a:prstGeom prst="rect">
            <a:avLst/>
          </a:prstGeom>
        </p:spPr>
        <p:txBody>
          <a:bodyPr/>
          <a:lstStyle/>
          <a:p>
            <a:r>
              <a:rPr lang="en-US" dirty="0" smtClean="0"/>
              <a:t>The Church is without error in her teachings.</a:t>
            </a:r>
          </a:p>
          <a:p>
            <a:r>
              <a:rPr lang="en-US" dirty="0" smtClean="0"/>
              <a:t>Infallibility is the Holy Spirit’s gift to the Church. </a:t>
            </a:r>
          </a:p>
          <a:p>
            <a:r>
              <a:rPr lang="en-US" dirty="0" smtClean="0"/>
              <a:t>Our leaders are </a:t>
            </a:r>
            <a:br>
              <a:rPr lang="en-US" dirty="0" smtClean="0"/>
            </a:br>
            <a:r>
              <a:rPr lang="en-US" dirty="0" smtClean="0"/>
              <a:t>protected from </a:t>
            </a:r>
            <a:br>
              <a:rPr lang="en-US" dirty="0" smtClean="0"/>
            </a:br>
            <a:r>
              <a:rPr lang="en-US" dirty="0" smtClean="0"/>
              <a:t>fundamental errors </a:t>
            </a:r>
            <a:br>
              <a:rPr lang="en-US" dirty="0" smtClean="0"/>
            </a:br>
            <a:r>
              <a:rPr lang="en-US" dirty="0" smtClean="0"/>
              <a:t>about faith and morals.</a:t>
            </a:r>
            <a:endParaRPr lang="en-US" dirty="0"/>
          </a:p>
        </p:txBody>
      </p:sp>
      <p:sp>
        <p:nvSpPr>
          <p:cNvPr id="6" name="TextBox 5"/>
          <p:cNvSpPr txBox="1"/>
          <p:nvPr/>
        </p:nvSpPr>
        <p:spPr bwMode="auto">
          <a:xfrm>
            <a:off x="5029200" y="54864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eZeePics</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4098" name="Picture 2" descr="C:\Users\bmartinka\Google Drive\SMP files\Church Chapter PPTs\New folder (2)\PPT_Images\C9S7-132146135shutterstock.jpg"/>
          <p:cNvPicPr>
            <a:picLocks noChangeAspect="1" noChangeArrowheads="1"/>
          </p:cNvPicPr>
          <p:nvPr/>
        </p:nvPicPr>
        <p:blipFill>
          <a:blip r:embed="rId3" cstate="print"/>
          <a:srcRect/>
          <a:stretch>
            <a:fillRect/>
          </a:stretch>
        </p:blipFill>
        <p:spPr bwMode="auto">
          <a:xfrm>
            <a:off x="5105400" y="3200400"/>
            <a:ext cx="3429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Hierarchy of Truths</a:t>
            </a:r>
            <a:endParaRPr lang="en-US" dirty="0"/>
          </a:p>
        </p:txBody>
      </p:sp>
      <p:sp>
        <p:nvSpPr>
          <p:cNvPr id="7" name="Text Placeholder 3"/>
          <p:cNvSpPr>
            <a:spLocks noGrp="1"/>
          </p:cNvSpPr>
          <p:nvPr>
            <p:ph idx="1"/>
          </p:nvPr>
        </p:nvSpPr>
        <p:spPr>
          <a:xfrm>
            <a:off x="4267200" y="1752600"/>
            <a:ext cx="3733800" cy="4373563"/>
          </a:xfrm>
          <a:prstGeom prst="rect">
            <a:avLst/>
          </a:prstGeom>
        </p:spPr>
        <p:txBody>
          <a:bodyPr/>
          <a:lstStyle/>
          <a:p>
            <a:r>
              <a:rPr lang="en-US" dirty="0" smtClean="0"/>
              <a:t>Some truths are more fundamental, and these illuminate other truths.</a:t>
            </a:r>
          </a:p>
          <a:p>
            <a:r>
              <a:rPr lang="en-US" dirty="0" smtClean="0"/>
              <a:t>All Church teachings are interconnected.</a:t>
            </a:r>
          </a:p>
          <a:p>
            <a:r>
              <a:rPr lang="en-US" dirty="0" smtClean="0"/>
              <a:t>Dogmas are those doctrines that are central to Church teaching.</a:t>
            </a:r>
          </a:p>
          <a:p>
            <a:endParaRPr lang="en-US" dirty="0"/>
          </a:p>
        </p:txBody>
      </p:sp>
      <p:sp>
        <p:nvSpPr>
          <p:cNvPr id="6" name="TextBox 5"/>
          <p:cNvSpPr txBox="1"/>
          <p:nvPr/>
        </p:nvSpPr>
        <p:spPr bwMode="auto">
          <a:xfrm>
            <a:off x="962749" y="5302478"/>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Nancy Bauer / Shutterstock.com</a:t>
            </a:r>
            <a:endParaRPr lang="en-US" sz="800" dirty="0">
              <a:solidFill>
                <a:schemeClr val="bg1">
                  <a:lumMod val="65000"/>
                </a:schemeClr>
              </a:solidFill>
            </a:endParaRPr>
          </a:p>
        </p:txBody>
      </p:sp>
      <p:pic>
        <p:nvPicPr>
          <p:cNvPr id="3074" name="Picture 2" descr="C:\Users\bmartinka\Google Drive\SMP files\Church Chapter PPTs\New folder (2)\PPT_Images\C9S8-154303685Shutterstock.jpg"/>
          <p:cNvPicPr>
            <a:picLocks noChangeAspect="1" noChangeArrowheads="1"/>
          </p:cNvPicPr>
          <p:nvPr/>
        </p:nvPicPr>
        <p:blipFill>
          <a:blip r:embed="rId3" cstate="print"/>
          <a:srcRect/>
          <a:stretch>
            <a:fillRect/>
          </a:stretch>
        </p:blipFill>
        <p:spPr bwMode="auto">
          <a:xfrm>
            <a:off x="1066800" y="1828800"/>
            <a:ext cx="3090447" cy="3505200"/>
          </a:xfrm>
          <a:prstGeom prst="rect">
            <a:avLst/>
          </a:prstGeom>
          <a:noFill/>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Changing Guidelines for </a:t>
            </a:r>
            <a:br>
              <a:rPr lang="en-US" dirty="0" smtClean="0"/>
            </a:br>
            <a:r>
              <a:rPr lang="en-US" dirty="0" smtClean="0"/>
              <a:t>Changing Circumstances</a:t>
            </a:r>
            <a:endParaRPr lang="en-US" dirty="0"/>
          </a:p>
        </p:txBody>
      </p:sp>
      <p:sp>
        <p:nvSpPr>
          <p:cNvPr id="7" name="Text Placeholder 3"/>
          <p:cNvSpPr>
            <a:spLocks noGrp="1"/>
          </p:cNvSpPr>
          <p:nvPr>
            <p:ph idx="1"/>
          </p:nvPr>
        </p:nvSpPr>
        <p:spPr>
          <a:xfrm>
            <a:off x="1371600" y="2209801"/>
            <a:ext cx="3810000" cy="3886200"/>
          </a:xfrm>
          <a:prstGeom prst="rect">
            <a:avLst/>
          </a:prstGeom>
        </p:spPr>
        <p:txBody>
          <a:bodyPr/>
          <a:lstStyle/>
          <a:p>
            <a:r>
              <a:rPr lang="en-US" dirty="0" smtClean="0"/>
              <a:t>The Church does not change the heritage of faith in Scripture and Tradition.</a:t>
            </a:r>
          </a:p>
          <a:p>
            <a:r>
              <a:rPr lang="en-US" dirty="0" smtClean="0"/>
              <a:t>However, practices and guidelines may change over time.</a:t>
            </a:r>
          </a:p>
          <a:p>
            <a:endParaRPr lang="en-US" dirty="0"/>
          </a:p>
        </p:txBody>
      </p:sp>
      <p:sp>
        <p:nvSpPr>
          <p:cNvPr id="6" name="TextBox 5"/>
          <p:cNvSpPr txBox="1"/>
          <p:nvPr/>
        </p:nvSpPr>
        <p:spPr bwMode="auto">
          <a:xfrm>
            <a:off x="6296749" y="4191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squarelogo</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2050" name="Picture 2" descr="C:\Users\bmartinka\Google Drive\SMP files\Church Chapter PPTs\New folder (2)\PPT_Images\C9S9-181157081Shutterstock.jpg"/>
          <p:cNvPicPr>
            <a:picLocks noChangeAspect="1" noChangeArrowheads="1"/>
          </p:cNvPicPr>
          <p:nvPr/>
        </p:nvPicPr>
        <p:blipFill>
          <a:blip r:embed="rId3" cstate="print"/>
          <a:srcRect/>
          <a:stretch>
            <a:fillRect/>
          </a:stretch>
        </p:blipFill>
        <p:spPr bwMode="auto">
          <a:xfrm>
            <a:off x="5486400" y="1524000"/>
            <a:ext cx="3212658" cy="2733436"/>
          </a:xfrm>
          <a:prstGeom prst="rect">
            <a:avLst/>
          </a:prstGeom>
          <a:noFill/>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669</TotalTime>
  <Words>817</Words>
  <Application>Microsoft Office PowerPoint</Application>
  <PresentationFormat>On-screen Show (4:3)</PresentationFormat>
  <Paragraphs>89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Regular</vt:lpstr>
      <vt:lpstr>Calibri</vt:lpstr>
      <vt:lpstr>LIC Presentation template</vt:lpstr>
      <vt:lpstr>The Magisterium:  The Teaching Office  of the Church</vt:lpstr>
      <vt:lpstr>What Is the Magisterium?</vt:lpstr>
      <vt:lpstr>What Does the Magisterium Teach?</vt:lpstr>
      <vt:lpstr>Growth in Understanding Our Faith</vt:lpstr>
      <vt:lpstr>Indefectibility and Infallibility</vt:lpstr>
      <vt:lpstr>Indefectibility</vt:lpstr>
      <vt:lpstr>Infallibility</vt:lpstr>
      <vt:lpstr>The Hierarchy of Truths</vt:lpstr>
      <vt:lpstr>Changing Guidelines for  Changing Circumstances</vt:lpstr>
      <vt:lpstr>Truth and Relativism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49</cp:revision>
  <dcterms:created xsi:type="dcterms:W3CDTF">2011-01-10T17:35:40Z</dcterms:created>
  <dcterms:modified xsi:type="dcterms:W3CDTF">2016-04-22T18:12:09Z</dcterms:modified>
</cp:coreProperties>
</file>