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23"/>
  </p:notesMasterIdLst>
  <p:sldIdLst>
    <p:sldId id="310" r:id="rId2"/>
    <p:sldId id="359" r:id="rId3"/>
    <p:sldId id="360"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Lst>
  <p:sldSz cx="9144000" cy="6858000" type="screen4x3"/>
  <p:notesSz cx="6858000" cy="9144000"/>
  <p:custDataLst>
    <p:tags r:id="rId24"/>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ooke Saron" initials="BS" lastIdx="6" clrIdx="2">
    <p:extLst/>
  </p:cmAuthor>
  <p:cmAuthor id="3" name="Brian Singer-Towns" initials="BS"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598"/>
    <a:srgbClr val="C30027"/>
    <a:srgbClr val="178D34"/>
    <a:srgbClr val="FF0000"/>
    <a:srgbClr val="CC0000"/>
    <a:srgbClr val="3539C9"/>
    <a:srgbClr val="0000FF"/>
    <a:srgbClr val="D60005"/>
    <a:srgbClr val="008000"/>
    <a:srgbClr val="314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8" autoAdjust="0"/>
    <p:restoredTop sz="86425" autoAdjust="0"/>
  </p:normalViewPr>
  <p:slideViewPr>
    <p:cSldViewPr snapToGrid="0" snapToObjects="1">
      <p:cViewPr varScale="1">
        <p:scale>
          <a:sx n="102" d="100"/>
          <a:sy n="102" d="100"/>
        </p:scale>
        <p:origin x="726" y="114"/>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5/20/2015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5/20/2015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100" b="1" dirty="0" smtClean="0">
                <a:solidFill>
                  <a:srgbClr val="178D34"/>
                </a:solidFill>
                <a:latin typeface="Arial" panose="020B0604020202020204" pitchFamily="34" charset="0"/>
                <a:cs typeface="Arial" panose="020B0604020202020204" pitchFamily="34" charset="0"/>
              </a:rPr>
              <a:t>“Stage 3: Egypt and the Exodus” and </a:t>
            </a:r>
            <a:br>
              <a:rPr lang="en-US" sz="3100" b="1" dirty="0" smtClean="0">
                <a:solidFill>
                  <a:srgbClr val="178D34"/>
                </a:solidFill>
                <a:latin typeface="Arial" panose="020B0604020202020204" pitchFamily="34" charset="0"/>
                <a:cs typeface="Arial" panose="020B0604020202020204" pitchFamily="34" charset="0"/>
              </a:rPr>
            </a:br>
            <a:r>
              <a:rPr lang="en-US" sz="3100" b="1" dirty="0" smtClean="0">
                <a:solidFill>
                  <a:srgbClr val="178D34"/>
                </a:solidFill>
                <a:latin typeface="Arial" panose="020B0604020202020204" pitchFamily="34" charset="0"/>
                <a:cs typeface="Arial" panose="020B0604020202020204" pitchFamily="34" charset="0"/>
              </a:rPr>
              <a:t>“Stage 4: The Promised Land and the Judges”</a:t>
            </a:r>
            <a:r>
              <a:rPr lang="en-US" sz="4800" b="1" dirty="0" smtClean="0">
                <a:solidFill>
                  <a:srgbClr val="178D34"/>
                </a:solidFill>
                <a:latin typeface="Arial" panose="020B0604020202020204" pitchFamily="34" charset="0"/>
                <a:cs typeface="Arial" panose="020B0604020202020204" pitchFamily="34" charset="0"/>
              </a:rPr>
              <a:t/>
            </a:r>
            <a:br>
              <a:rPr lang="en-US" sz="4800" b="1"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28–29) </a:t>
            </a:r>
            <a:endParaRPr lang="en-US" sz="2000" b="1" dirty="0">
              <a:solidFill>
                <a:schemeClr val="tx1">
                  <a:lumMod val="50000"/>
                  <a:lumOff val="50000"/>
                </a:schemeClr>
              </a:solidFill>
              <a:latin typeface="Arial" pitchFamily="34" charset="0"/>
              <a:cs typeface="Arial" pitchFamily="34" charset="0"/>
            </a:endParaRPr>
          </a:p>
        </p:txBody>
      </p:sp>
      <p:pic>
        <p:nvPicPr>
          <p:cNvPr id="8" name="Picture 7" descr="S10-shutterstock_23678481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67" y="1588577"/>
            <a:ext cx="4460687" cy="3580702"/>
          </a:xfrm>
          <a:prstGeom prst="rect">
            <a:avLst/>
          </a:prstGeom>
        </p:spPr>
      </p:pic>
      <p:sp>
        <p:nvSpPr>
          <p:cNvPr id="5" name="Content Placeholder 2"/>
          <p:cNvSpPr>
            <a:spLocks noGrp="1"/>
          </p:cNvSpPr>
          <p:nvPr>
            <p:ph idx="1"/>
          </p:nvPr>
        </p:nvSpPr>
        <p:spPr>
          <a:xfrm>
            <a:off x="4409267" y="1950111"/>
            <a:ext cx="4533254" cy="4006312"/>
          </a:xfrm>
        </p:spPr>
        <p:txBody>
          <a:bodyPr>
            <a:noAutofit/>
          </a:bodyPr>
          <a:lstStyle/>
          <a:p>
            <a:r>
              <a:rPr lang="en-US" sz="2200" dirty="0" smtClean="0">
                <a:latin typeface="Arial" panose="020B0604020202020204" pitchFamily="34" charset="0"/>
                <a:cs typeface="Arial" panose="020B0604020202020204" pitchFamily="34" charset="0"/>
              </a:rPr>
              <a:t>While wandering in the desert, God gave Moses and the people the Commandments of the covenant. </a:t>
            </a:r>
          </a:p>
          <a:p>
            <a:r>
              <a:rPr lang="en-US" sz="2200" dirty="0" smtClean="0">
                <a:latin typeface="Arial" panose="020B0604020202020204" pitchFamily="34" charset="0"/>
                <a:cs typeface="Arial" panose="020B0604020202020204" pitchFamily="34" charset="0"/>
              </a:rPr>
              <a:t>The Commandments taught these once enslaved people </a:t>
            </a:r>
            <a:r>
              <a:rPr lang="en-US" sz="2200" b="1" dirty="0" smtClean="0">
                <a:latin typeface="Arial" panose="020B0604020202020204" pitchFamily="34" charset="0"/>
                <a:cs typeface="Arial" panose="020B0604020202020204" pitchFamily="34" charset="0"/>
              </a:rPr>
              <a:t>how to live out their new-found freedom </a:t>
            </a:r>
            <a:r>
              <a:rPr lang="en-US" sz="2200" dirty="0" smtClean="0">
                <a:latin typeface="Arial" panose="020B0604020202020204" pitchFamily="34" charset="0"/>
                <a:cs typeface="Arial" panose="020B0604020202020204" pitchFamily="34" charset="0"/>
              </a:rPr>
              <a:t>with responsibility and love.</a:t>
            </a:r>
            <a:endParaRPr lang="en-US" sz="2200" dirty="0">
              <a:latin typeface="Arial" panose="020B0604020202020204" pitchFamily="34" charset="0"/>
              <a:cs typeface="Arial" panose="020B0604020202020204" pitchFamily="34" charset="0"/>
            </a:endParaRPr>
          </a:p>
        </p:txBody>
      </p:sp>
      <p:sp>
        <p:nvSpPr>
          <p:cNvPr id="7" name="TextBox 6"/>
          <p:cNvSpPr txBox="1"/>
          <p:nvPr/>
        </p:nvSpPr>
        <p:spPr>
          <a:xfrm>
            <a:off x="662050" y="4938447"/>
            <a:ext cx="2131986" cy="200055"/>
          </a:xfrm>
          <a:prstGeom prst="rect">
            <a:avLst/>
          </a:prstGeom>
          <a:noFill/>
        </p:spPr>
        <p:txBody>
          <a:bodyPr wrap="square" rtlCol="0">
            <a:spAutoFit/>
          </a:bodyPr>
          <a:lstStyle/>
          <a:p>
            <a:r>
              <a:rPr lang="en-US" sz="700" dirty="0">
                <a:solidFill>
                  <a:schemeClr val="bg1">
                    <a:lumMod val="65000"/>
                  </a:schemeClr>
                </a:solidFill>
                <a:latin typeface="Arial" panose="020B0604020202020204" pitchFamily="34" charset="0"/>
                <a:cs typeface="Arial" panose="020B0604020202020204" pitchFamily="34" charset="0"/>
              </a:rPr>
              <a:t>© </a:t>
            </a:r>
            <a:r>
              <a:rPr lang="en-US" sz="700" dirty="0" smtClean="0">
                <a:solidFill>
                  <a:schemeClr val="bg1">
                    <a:lumMod val="65000"/>
                  </a:schemeClr>
                </a:solidFill>
                <a:latin typeface="Arial" panose="020B0604020202020204" pitchFamily="34" charset="0"/>
                <a:cs typeface="Arial" panose="020B0604020202020204" pitchFamily="34" charset="0"/>
              </a:rPr>
              <a:t>MegaPixel/www.shutterstock.com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5312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100" b="1" dirty="0" smtClean="0">
                <a:solidFill>
                  <a:srgbClr val="178D34"/>
                </a:solidFill>
                <a:latin typeface="Arial" panose="020B0604020202020204" pitchFamily="34" charset="0"/>
                <a:cs typeface="Arial" panose="020B0604020202020204" pitchFamily="34" charset="0"/>
              </a:rPr>
              <a:t>“Stage 3: Egypt and the Exodus” and </a:t>
            </a:r>
            <a:br>
              <a:rPr lang="en-US" sz="3100" b="1" dirty="0" smtClean="0">
                <a:solidFill>
                  <a:srgbClr val="178D34"/>
                </a:solidFill>
                <a:latin typeface="Arial" panose="020B0604020202020204" pitchFamily="34" charset="0"/>
                <a:cs typeface="Arial" panose="020B0604020202020204" pitchFamily="34" charset="0"/>
              </a:rPr>
            </a:br>
            <a:r>
              <a:rPr lang="en-US" sz="3100" b="1" dirty="0" smtClean="0">
                <a:solidFill>
                  <a:srgbClr val="178D34"/>
                </a:solidFill>
                <a:latin typeface="Arial" panose="020B0604020202020204" pitchFamily="34" charset="0"/>
                <a:cs typeface="Arial" panose="020B0604020202020204" pitchFamily="34" charset="0"/>
              </a:rPr>
              <a:t>“Stage 4: The Promised Land and the Judges”</a:t>
            </a:r>
            <a:r>
              <a:rPr lang="en-US" sz="6000" b="1" dirty="0" smtClean="0">
                <a:latin typeface="Arial" panose="020B0604020202020204" pitchFamily="34" charset="0"/>
                <a:cs typeface="Arial" panose="020B0604020202020204" pitchFamily="34" charset="0"/>
              </a:rPr>
              <a:t/>
            </a:r>
            <a:br>
              <a:rPr lang="en-US" sz="6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28–29) </a:t>
            </a:r>
            <a:endParaRPr lang="en-US" sz="20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252350" y="1930447"/>
            <a:ext cx="4688237" cy="4525963"/>
          </a:xfrm>
        </p:spPr>
        <p:txBody>
          <a:bodyPr>
            <a:normAutofit/>
          </a:bodyPr>
          <a:lstStyle/>
          <a:p>
            <a:r>
              <a:rPr lang="en-US" sz="2000" dirty="0" smtClean="0">
                <a:latin typeface="Arial" panose="020B0604020202020204" pitchFamily="34" charset="0"/>
                <a:cs typeface="Arial" panose="020B0604020202020204" pitchFamily="34" charset="0"/>
              </a:rPr>
              <a:t>The Israelites reached the Promised Land, were led into it by Joshua, and fought to gain control of the land.</a:t>
            </a:r>
          </a:p>
          <a:p>
            <a:r>
              <a:rPr lang="en-US" sz="2000" dirty="0">
                <a:latin typeface="Arial" panose="020B0604020202020204" pitchFamily="34" charset="0"/>
                <a:cs typeface="Arial" panose="020B0604020202020204" pitchFamily="34" charset="0"/>
              </a:rPr>
              <a:t>Once they were settled in the Promised Land, God called special prophets and warriors, called </a:t>
            </a:r>
            <a:r>
              <a:rPr lang="en-US" sz="2000" b="1" dirty="0" smtClean="0">
                <a:latin typeface="Arial" panose="020B0604020202020204" pitchFamily="34" charset="0"/>
                <a:cs typeface="Arial" panose="020B0604020202020204" pitchFamily="34" charset="0"/>
              </a:rPr>
              <a:t>Judges,</a:t>
            </a:r>
            <a:r>
              <a:rPr lang="en-US" sz="2000" dirty="0" smtClean="0">
                <a:latin typeface="Arial" panose="020B0604020202020204" pitchFamily="34" charset="0"/>
                <a:cs typeface="Arial" panose="020B0604020202020204" pitchFamily="34" charset="0"/>
              </a:rPr>
              <a:t> to help:</a:t>
            </a:r>
            <a:endParaRPr lang="en-US" sz="2000" dirty="0">
              <a:latin typeface="Arial" panose="020B0604020202020204" pitchFamily="34" charset="0"/>
              <a:cs typeface="Arial" panose="020B0604020202020204" pitchFamily="34" charset="0"/>
            </a:endParaRPr>
          </a:p>
          <a:p>
            <a:pPr lvl="1">
              <a:buFont typeface="Courier New"/>
              <a:buChar char="o"/>
            </a:pPr>
            <a:r>
              <a:rPr lang="en-US" sz="2000" dirty="0" smtClean="0">
                <a:latin typeface="Arial" panose="020B0604020202020204" pitchFamily="34" charset="0"/>
                <a:cs typeface="Arial" panose="020B0604020202020204" pitchFamily="34" charset="0"/>
              </a:rPr>
              <a:t>Delivering justice</a:t>
            </a:r>
            <a:endParaRPr lang="en-US" sz="2000" dirty="0">
              <a:latin typeface="Arial" panose="020B0604020202020204" pitchFamily="34" charset="0"/>
              <a:cs typeface="Arial" panose="020B0604020202020204" pitchFamily="34" charset="0"/>
            </a:endParaRPr>
          </a:p>
          <a:p>
            <a:pPr lvl="1">
              <a:buFont typeface="Courier New"/>
              <a:buChar char="o"/>
            </a:pPr>
            <a:r>
              <a:rPr lang="en-US" sz="2000" dirty="0" smtClean="0">
                <a:latin typeface="Arial" panose="020B0604020202020204" pitchFamily="34" charset="0"/>
                <a:cs typeface="Arial" panose="020B0604020202020204" pitchFamily="34" charset="0"/>
              </a:rPr>
              <a:t>Defending the </a:t>
            </a:r>
            <a:r>
              <a:rPr lang="en-US" sz="2000" dirty="0">
                <a:latin typeface="Arial" panose="020B0604020202020204" pitchFamily="34" charset="0"/>
                <a:cs typeface="Arial" panose="020B0604020202020204" pitchFamily="34" charset="0"/>
              </a:rPr>
              <a:t>land against </a:t>
            </a:r>
            <a:r>
              <a:rPr lang="en-US" sz="2000" dirty="0" smtClean="0">
                <a:latin typeface="Arial" panose="020B0604020202020204" pitchFamily="34" charset="0"/>
                <a:cs typeface="Arial" panose="020B0604020202020204" pitchFamily="34" charset="0"/>
              </a:rPr>
              <a:t>invaders</a:t>
            </a:r>
          </a:p>
          <a:p>
            <a:pPr marL="0" indent="0">
              <a:buNone/>
            </a:pPr>
            <a:r>
              <a:rPr lang="en-US"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
        <p:nvSpPr>
          <p:cNvPr id="7" name="TextBox 6"/>
          <p:cNvSpPr txBox="1"/>
          <p:nvPr/>
        </p:nvSpPr>
        <p:spPr>
          <a:xfrm>
            <a:off x="7025755" y="5006700"/>
            <a:ext cx="1797804" cy="230832"/>
          </a:xfrm>
          <a:prstGeom prst="rect">
            <a:avLst/>
          </a:prstGeom>
          <a:noFill/>
        </p:spPr>
        <p:txBody>
          <a:bodyPr wrap="square" rtlCol="0">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a:t>
            </a:r>
            <a:r>
              <a:rPr lang="en-US" sz="900" dirty="0" smtClean="0">
                <a:solidFill>
                  <a:schemeClr val="bg1">
                    <a:lumMod val="65000"/>
                  </a:schemeClr>
                </a:solidFill>
                <a:latin typeface="Arial" panose="020B0604020202020204" pitchFamily="34" charset="0"/>
                <a:cs typeface="Arial" panose="020B0604020202020204" pitchFamily="34" charset="0"/>
              </a:rPr>
              <a:t> </a:t>
            </a:r>
            <a:r>
              <a:rPr lang="en-US" sz="700" dirty="0" smtClean="0">
                <a:solidFill>
                  <a:schemeClr val="bg1">
                    <a:lumMod val="65000"/>
                  </a:schemeClr>
                </a:solidFill>
                <a:latin typeface="Arial" panose="020B0604020202020204" pitchFamily="34" charset="0"/>
                <a:cs typeface="Arial" panose="020B0604020202020204" pitchFamily="34" charset="0"/>
              </a:rPr>
              <a:t>juuce/www.istockphoto.com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1-iStock_000000141778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9346" y="2902906"/>
            <a:ext cx="3734213" cy="2123723"/>
          </a:xfrm>
          <a:prstGeom prst="rect">
            <a:avLst/>
          </a:prstGeom>
        </p:spPr>
      </p:pic>
    </p:spTree>
    <p:extLst>
      <p:ext uri="{BB962C8B-B14F-4D97-AF65-F5344CB8AC3E}">
        <p14:creationId xmlns:p14="http://schemas.microsoft.com/office/powerpoint/2010/main" val="3113797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noFill/>
        </p:spPr>
        <p:txBody>
          <a:bodyPr>
            <a:noAutofit/>
          </a:bodyPr>
          <a:lstStyle/>
          <a:p>
            <a:pPr>
              <a:lnSpc>
                <a:spcPct val="110000"/>
              </a:lnSpc>
            </a:pPr>
            <a:r>
              <a:rPr lang="en-US" sz="3200" b="1" dirty="0" smtClean="0">
                <a:solidFill>
                  <a:srgbClr val="C30027"/>
                </a:solidFill>
                <a:latin typeface="Arial" panose="020B0604020202020204" pitchFamily="34" charset="0"/>
                <a:cs typeface="Arial" panose="020B0604020202020204" pitchFamily="34" charset="0"/>
              </a:rPr>
              <a:t>“Stage 5: The Kings and the Prophets” and “Stage 6: The Exile and the Return”</a:t>
            </a:r>
            <a:br>
              <a:rPr lang="en-US" sz="3200" b="1" dirty="0" smtClean="0">
                <a:solidFill>
                  <a:srgbClr val="C30027"/>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30–32)</a:t>
            </a:r>
            <a:endParaRPr lang="en-US" sz="1800" b="1" dirty="0">
              <a:solidFill>
                <a:schemeClr val="tx1">
                  <a:lumMod val="50000"/>
                  <a:lumOff val="50000"/>
                </a:schemeClr>
              </a:solidFill>
              <a:latin typeface="Arial" pitchFamily="34" charset="0"/>
              <a:cs typeface="Arial" pitchFamily="34" charset="0"/>
            </a:endParaRPr>
          </a:p>
        </p:txBody>
      </p:sp>
      <p:sp>
        <p:nvSpPr>
          <p:cNvPr id="6" name="Content Placeholder 2"/>
          <p:cNvSpPr>
            <a:spLocks noGrp="1"/>
          </p:cNvSpPr>
          <p:nvPr>
            <p:ph idx="1"/>
          </p:nvPr>
        </p:nvSpPr>
        <p:spPr>
          <a:xfrm>
            <a:off x="303562" y="1956205"/>
            <a:ext cx="4843220" cy="3608853"/>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The </a:t>
            </a:r>
            <a:r>
              <a:rPr lang="en-US" sz="2000" b="1" dirty="0" smtClean="0">
                <a:latin typeface="Arial" panose="020B0604020202020204" pitchFamily="34" charset="0"/>
                <a:cs typeface="Arial" panose="020B0604020202020204" pitchFamily="34" charset="0"/>
              </a:rPr>
              <a:t>fifth stage </a:t>
            </a:r>
            <a:r>
              <a:rPr lang="en-US" sz="2000" dirty="0" smtClean="0">
                <a:latin typeface="Arial" panose="020B0604020202020204" pitchFamily="34" charset="0"/>
                <a:cs typeface="Arial" panose="020B0604020202020204" pitchFamily="34" charset="0"/>
              </a:rPr>
              <a:t>of salvation history is the formation of the kingdoms of Judah and Israel. But as a result of their broken covenant with God, the kingdoms fall, leading to the </a:t>
            </a:r>
            <a:r>
              <a:rPr lang="en-US" sz="2000" b="1" dirty="0" smtClean="0">
                <a:latin typeface="Arial" panose="020B0604020202020204" pitchFamily="34" charset="0"/>
                <a:cs typeface="Arial" panose="020B0604020202020204" pitchFamily="34" charset="0"/>
              </a:rPr>
              <a:t>sixth stage, </a:t>
            </a:r>
            <a:r>
              <a:rPr lang="en-US" sz="2000" dirty="0" smtClean="0">
                <a:latin typeface="Arial" panose="020B0604020202020204" pitchFamily="34" charset="0"/>
                <a:cs typeface="Arial" panose="020B0604020202020204" pitchFamily="34" charset="0"/>
              </a:rPr>
              <a:t>where the Israelites are taken to and return from the Exile in Babylon. </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5738148" y="5157971"/>
            <a:ext cx="2851688" cy="200055"/>
          </a:xfrm>
          <a:prstGeom prst="rect">
            <a:avLst/>
          </a:prstGeom>
          <a:noFill/>
        </p:spPr>
        <p:txBody>
          <a:bodyPr wrap="square" rtlCol="0">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ImPerfectLazybones/www.shutterstock.com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9" name="Picture 8" descr="S12-shutterstock_18305287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0420" y="1956205"/>
            <a:ext cx="3201766" cy="3201766"/>
          </a:xfrm>
          <a:prstGeom prst="rect">
            <a:avLst/>
          </a:prstGeom>
        </p:spPr>
      </p:pic>
    </p:spTree>
    <p:extLst>
      <p:ext uri="{BB962C8B-B14F-4D97-AF65-F5344CB8AC3E}">
        <p14:creationId xmlns:p14="http://schemas.microsoft.com/office/powerpoint/2010/main" val="237528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3200" b="1" dirty="0" smtClean="0">
                <a:solidFill>
                  <a:srgbClr val="C30027"/>
                </a:solidFill>
                <a:latin typeface="Arial" panose="020B0604020202020204" pitchFamily="34" charset="0"/>
                <a:cs typeface="Arial" panose="020B0604020202020204" pitchFamily="34" charset="0"/>
              </a:rPr>
              <a:t>“Stage 5: The Kings and the Prophets” and “Stage 6: The Exile and the Return”</a:t>
            </a:r>
            <a:r>
              <a:rPr lang="en-US" sz="4000" b="1" dirty="0" smtClean="0">
                <a:solidFill>
                  <a:srgbClr val="C30027"/>
                </a:solidFill>
                <a:latin typeface="Arial" panose="020B0604020202020204" pitchFamily="34" charset="0"/>
                <a:cs typeface="Arial" panose="020B0604020202020204" pitchFamily="34" charset="0"/>
              </a:rPr>
              <a:t/>
            </a:r>
            <a:br>
              <a:rPr lang="en-US" sz="4000" b="1" dirty="0" smtClean="0">
                <a:solidFill>
                  <a:srgbClr val="C30027"/>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30–32)</a:t>
            </a:r>
            <a:endParaRPr lang="en-US" sz="1800" b="1" dirty="0">
              <a:solidFill>
                <a:schemeClr val="tx1">
                  <a:lumMod val="50000"/>
                  <a:lumOff val="50000"/>
                </a:schemeClr>
              </a:solidFill>
              <a:latin typeface="Arial" pitchFamily="34" charset="0"/>
              <a:cs typeface="Arial" pitchFamily="34" charset="0"/>
            </a:endParaRPr>
          </a:p>
        </p:txBody>
      </p:sp>
      <p:grpSp>
        <p:nvGrpSpPr>
          <p:cNvPr id="10" name="Group 9"/>
          <p:cNvGrpSpPr/>
          <p:nvPr/>
        </p:nvGrpSpPr>
        <p:grpSpPr>
          <a:xfrm>
            <a:off x="511444" y="4168589"/>
            <a:ext cx="8175356" cy="1158272"/>
            <a:chOff x="511444" y="4479008"/>
            <a:chExt cx="8175356" cy="1158272"/>
          </a:xfrm>
        </p:grpSpPr>
        <p:sp>
          <p:nvSpPr>
            <p:cNvPr id="5" name="Rectangle 4"/>
            <p:cNvSpPr/>
            <p:nvPr/>
          </p:nvSpPr>
          <p:spPr>
            <a:xfrm>
              <a:off x="511444" y="4505903"/>
              <a:ext cx="2231756" cy="11313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Arial" panose="020B0604020202020204" pitchFamily="34" charset="0"/>
                  <a:cs typeface="Arial" panose="020B0604020202020204" pitchFamily="34" charset="0"/>
                </a:rPr>
                <a:t>Saul </a:t>
              </a:r>
            </a:p>
            <a:p>
              <a:pPr algn="ctr"/>
              <a:r>
                <a:rPr lang="en-US" dirty="0" smtClean="0">
                  <a:latin typeface="Arial" panose="020B0604020202020204" pitchFamily="34" charset="0"/>
                  <a:cs typeface="Arial" panose="020B0604020202020204" pitchFamily="34" charset="0"/>
                </a:rPr>
                <a:t>First king</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3463871" y="4505903"/>
              <a:ext cx="2231756" cy="11313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Arial" panose="020B0604020202020204" pitchFamily="34" charset="0"/>
                  <a:cs typeface="Arial" panose="020B0604020202020204" pitchFamily="34" charset="0"/>
                </a:rPr>
                <a:t>David</a:t>
              </a:r>
            </a:p>
            <a:p>
              <a:pPr algn="ctr"/>
              <a:r>
                <a:rPr lang="en-US" dirty="0" smtClean="0">
                  <a:latin typeface="Arial" panose="020B0604020202020204" pitchFamily="34" charset="0"/>
                  <a:cs typeface="Arial" panose="020B0604020202020204" pitchFamily="34" charset="0"/>
                </a:rPr>
                <a:t>Greatest king</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6455044" y="4479008"/>
              <a:ext cx="2231756" cy="11313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Arial" panose="020B0604020202020204" pitchFamily="34" charset="0"/>
                  <a:cs typeface="Arial" panose="020B0604020202020204" pitchFamily="34" charset="0"/>
                </a:rPr>
                <a:t>Solomon</a:t>
              </a:r>
            </a:p>
            <a:p>
              <a:pPr algn="ctr"/>
              <a:r>
                <a:rPr lang="en-US" dirty="0" smtClean="0">
                  <a:latin typeface="Arial" panose="020B0604020202020204" pitchFamily="34" charset="0"/>
                  <a:cs typeface="Arial" panose="020B0604020202020204" pitchFamily="34" charset="0"/>
                </a:rPr>
                <a:t>Built Temple</a:t>
              </a:r>
              <a:endParaRPr lang="en-US" dirty="0">
                <a:latin typeface="Arial" panose="020B0604020202020204" pitchFamily="34" charset="0"/>
                <a:cs typeface="Arial" panose="020B0604020202020204" pitchFamily="34" charset="0"/>
              </a:endParaRPr>
            </a:p>
          </p:txBody>
        </p:sp>
        <p:sp>
          <p:nvSpPr>
            <p:cNvPr id="8" name="Right Arrow 7"/>
            <p:cNvSpPr/>
            <p:nvPr/>
          </p:nvSpPr>
          <p:spPr>
            <a:xfrm>
              <a:off x="5801533" y="4843219"/>
              <a:ext cx="557939" cy="4029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ight Arrow 8"/>
            <p:cNvSpPr/>
            <p:nvPr/>
          </p:nvSpPr>
          <p:spPr>
            <a:xfrm>
              <a:off x="2833607" y="4843219"/>
              <a:ext cx="557939" cy="4029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11" name="Content Placeholder 2"/>
          <p:cNvSpPr>
            <a:spLocks noGrp="1"/>
          </p:cNvSpPr>
          <p:nvPr>
            <p:ph idx="1"/>
          </p:nvPr>
        </p:nvSpPr>
        <p:spPr>
          <a:xfrm>
            <a:off x="457200" y="1820140"/>
            <a:ext cx="8229600" cy="4525963"/>
          </a:xfrm>
        </p:spPr>
        <p:txBody>
          <a:bodyPr>
            <a:normAutofit/>
          </a:bodyPr>
          <a:lstStyle/>
          <a:p>
            <a:r>
              <a:rPr lang="en-US" sz="2400" dirty="0" smtClean="0">
                <a:latin typeface="Arial" panose="020B0604020202020204" pitchFamily="34" charset="0"/>
                <a:cs typeface="Arial" panose="020B0604020202020204" pitchFamily="34" charset="0"/>
              </a:rPr>
              <a:t>In First Samuel, God grants the Israelites’ request for a king, and it begins the monarchy in Israel. </a:t>
            </a:r>
          </a:p>
          <a:p>
            <a:r>
              <a:rPr lang="en-US" sz="2400" dirty="0" smtClean="0">
                <a:latin typeface="Arial" panose="020B0604020202020204" pitchFamily="34" charset="0"/>
                <a:cs typeface="Arial" panose="020B0604020202020204" pitchFamily="34" charset="0"/>
              </a:rPr>
              <a:t>The first king was Saul, followed by David, who is considered the greatest king, then Solomon, who built the great Temple in Jerusalem.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95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3200" b="1" dirty="0" smtClean="0">
                <a:solidFill>
                  <a:srgbClr val="C30027"/>
                </a:solidFill>
                <a:latin typeface="Arial" panose="020B0604020202020204" pitchFamily="34" charset="0"/>
                <a:cs typeface="Arial" panose="020B0604020202020204" pitchFamily="34" charset="0"/>
              </a:rPr>
              <a:t>“Stage 5: The Kings and the Prophets” and “Stage 6: The Exile and the Return”</a:t>
            </a:r>
            <a:r>
              <a:rPr lang="en-US" sz="4800" b="1" dirty="0" smtClean="0">
                <a:solidFill>
                  <a:srgbClr val="C30027"/>
                </a:solidFill>
                <a:latin typeface="Arial" panose="020B0604020202020204" pitchFamily="34" charset="0"/>
                <a:cs typeface="Arial" panose="020B0604020202020204" pitchFamily="34" charset="0"/>
              </a:rPr>
              <a:t/>
            </a:r>
            <a:br>
              <a:rPr lang="en-US" sz="4800" b="1" dirty="0" smtClean="0">
                <a:solidFill>
                  <a:srgbClr val="C30027"/>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30–32)</a:t>
            </a:r>
            <a:endParaRPr lang="en-US" sz="1800" b="1" dirty="0">
              <a:solidFill>
                <a:schemeClr val="tx1">
                  <a:lumMod val="50000"/>
                  <a:lumOff val="50000"/>
                </a:schemeClr>
              </a:solidFill>
              <a:latin typeface="Arial" pitchFamily="34" charset="0"/>
              <a:cs typeface="Arial" pitchFamily="34" charset="0"/>
            </a:endParaRPr>
          </a:p>
        </p:txBody>
      </p:sp>
      <p:sp>
        <p:nvSpPr>
          <p:cNvPr id="9" name="Content Placeholder 2"/>
          <p:cNvSpPr>
            <a:spLocks noGrp="1"/>
          </p:cNvSpPr>
          <p:nvPr>
            <p:ph idx="1"/>
          </p:nvPr>
        </p:nvSpPr>
        <p:spPr>
          <a:xfrm>
            <a:off x="457200" y="2096717"/>
            <a:ext cx="4861309" cy="4525963"/>
          </a:xfrm>
        </p:spPr>
        <p:txBody>
          <a:bodyPr>
            <a:normAutofit/>
          </a:bodyPr>
          <a:lstStyle/>
          <a:p>
            <a:r>
              <a:rPr lang="en-US" sz="2400" dirty="0" smtClean="0">
                <a:latin typeface="Arial" panose="020B0604020202020204" pitchFamily="34" charset="0"/>
                <a:cs typeface="Arial" panose="020B0604020202020204" pitchFamily="34" charset="0"/>
              </a:rPr>
              <a:t>After Solomon’s death, Israel divided between the kingdom of Israel in the north and the kingdom of Judah in the south.</a:t>
            </a:r>
          </a:p>
          <a:p>
            <a:r>
              <a:rPr lang="en-US" sz="2400" dirty="0" smtClean="0">
                <a:latin typeface="Arial" panose="020B0604020202020204" pitchFamily="34" charset="0"/>
                <a:cs typeface="Arial" panose="020B0604020202020204" pitchFamily="34" charset="0"/>
              </a:rPr>
              <a:t>Prophets arose, warning of coming catastrophe if the Israelites did not repent and return to covenant fidelity.</a:t>
            </a:r>
          </a:p>
          <a:p>
            <a:endParaRPr lang="en-US" dirty="0">
              <a:latin typeface="Arial" panose="020B0604020202020204" pitchFamily="34" charset="0"/>
              <a:cs typeface="Arial" panose="020B0604020202020204" pitchFamily="34" charset="0"/>
            </a:endParaRPr>
          </a:p>
        </p:txBody>
      </p:sp>
      <p:sp>
        <p:nvSpPr>
          <p:cNvPr id="10" name="Rectangle 9"/>
          <p:cNvSpPr/>
          <p:nvPr/>
        </p:nvSpPr>
        <p:spPr>
          <a:xfrm>
            <a:off x="5401486" y="2054386"/>
            <a:ext cx="2618886" cy="3163161"/>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Kingdom of Israel</a:t>
            </a:r>
          </a:p>
          <a:p>
            <a:pPr algn="ctr"/>
            <a:endParaRPr lang="en-US" dirty="0"/>
          </a:p>
          <a:p>
            <a:pPr algn="ctr"/>
            <a:endParaRPr lang="en-US" dirty="0" smtClean="0"/>
          </a:p>
          <a:p>
            <a:pPr algn="ctr"/>
            <a:endParaRPr lang="en-US" dirty="0"/>
          </a:p>
          <a:p>
            <a:pPr algn="ctr"/>
            <a:endParaRPr lang="en-US" dirty="0" smtClean="0"/>
          </a:p>
          <a:p>
            <a:pPr algn="ctr"/>
            <a:r>
              <a:rPr lang="en-US" dirty="0" smtClean="0">
                <a:solidFill>
                  <a:schemeClr val="tx1"/>
                </a:solidFill>
              </a:rPr>
              <a:t>Kingdom of Judah</a:t>
            </a:r>
            <a:endParaRPr lang="en-US" dirty="0">
              <a:solidFill>
                <a:schemeClr val="tx1"/>
              </a:solidFill>
            </a:endParaRPr>
          </a:p>
        </p:txBody>
      </p:sp>
      <p:sp>
        <p:nvSpPr>
          <p:cNvPr id="11" name="Freeform 10"/>
          <p:cNvSpPr/>
          <p:nvPr/>
        </p:nvSpPr>
        <p:spPr>
          <a:xfrm>
            <a:off x="5401486" y="3474740"/>
            <a:ext cx="2618886" cy="322450"/>
          </a:xfrm>
          <a:custGeom>
            <a:avLst/>
            <a:gdLst>
              <a:gd name="connsiteX0" fmla="*/ 0 w 3208802"/>
              <a:gd name="connsiteY0" fmla="*/ 139485 h 322450"/>
              <a:gd name="connsiteX1" fmla="*/ 108488 w 3208802"/>
              <a:gd name="connsiteY1" fmla="*/ 154983 h 322450"/>
              <a:gd name="connsiteX2" fmla="*/ 154983 w 3208802"/>
              <a:gd name="connsiteY2" fmla="*/ 185980 h 322450"/>
              <a:gd name="connsiteX3" fmla="*/ 201478 w 3208802"/>
              <a:gd name="connsiteY3" fmla="*/ 201478 h 322450"/>
              <a:gd name="connsiteX4" fmla="*/ 387457 w 3208802"/>
              <a:gd name="connsiteY4" fmla="*/ 185980 h 322450"/>
              <a:gd name="connsiteX5" fmla="*/ 418454 w 3208802"/>
              <a:gd name="connsiteY5" fmla="*/ 139485 h 322450"/>
              <a:gd name="connsiteX6" fmla="*/ 480447 w 3208802"/>
              <a:gd name="connsiteY6" fmla="*/ 123986 h 322450"/>
              <a:gd name="connsiteX7" fmla="*/ 681925 w 3208802"/>
              <a:gd name="connsiteY7" fmla="*/ 139485 h 322450"/>
              <a:gd name="connsiteX8" fmla="*/ 774915 w 3208802"/>
              <a:gd name="connsiteY8" fmla="*/ 201478 h 322450"/>
              <a:gd name="connsiteX9" fmla="*/ 836908 w 3208802"/>
              <a:gd name="connsiteY9" fmla="*/ 232475 h 322450"/>
              <a:gd name="connsiteX10" fmla="*/ 883403 w 3208802"/>
              <a:gd name="connsiteY10" fmla="*/ 263471 h 322450"/>
              <a:gd name="connsiteX11" fmla="*/ 976393 w 3208802"/>
              <a:gd name="connsiteY11" fmla="*/ 278969 h 322450"/>
              <a:gd name="connsiteX12" fmla="*/ 1162373 w 3208802"/>
              <a:gd name="connsiteY12" fmla="*/ 294468 h 322450"/>
              <a:gd name="connsiteX13" fmla="*/ 1208867 w 3208802"/>
              <a:gd name="connsiteY13" fmla="*/ 232475 h 322450"/>
              <a:gd name="connsiteX14" fmla="*/ 1301857 w 3208802"/>
              <a:gd name="connsiteY14" fmla="*/ 46495 h 322450"/>
              <a:gd name="connsiteX15" fmla="*/ 1348352 w 3208802"/>
              <a:gd name="connsiteY15" fmla="*/ 15498 h 322450"/>
              <a:gd name="connsiteX16" fmla="*/ 1425844 w 3208802"/>
              <a:gd name="connsiteY16" fmla="*/ 0 h 322450"/>
              <a:gd name="connsiteX17" fmla="*/ 1689315 w 3208802"/>
              <a:gd name="connsiteY17" fmla="*/ 30997 h 322450"/>
              <a:gd name="connsiteX18" fmla="*/ 1859796 w 3208802"/>
              <a:gd name="connsiteY18" fmla="*/ 139485 h 322450"/>
              <a:gd name="connsiteX19" fmla="*/ 1937288 w 3208802"/>
              <a:gd name="connsiteY19" fmla="*/ 170481 h 322450"/>
              <a:gd name="connsiteX20" fmla="*/ 2014779 w 3208802"/>
              <a:gd name="connsiteY20" fmla="*/ 216976 h 322450"/>
              <a:gd name="connsiteX21" fmla="*/ 2293749 w 3208802"/>
              <a:gd name="connsiteY21" fmla="*/ 294468 h 322450"/>
              <a:gd name="connsiteX22" fmla="*/ 2572718 w 3208802"/>
              <a:gd name="connsiteY22" fmla="*/ 278969 h 322450"/>
              <a:gd name="connsiteX23" fmla="*/ 2619213 w 3208802"/>
              <a:gd name="connsiteY23" fmla="*/ 247973 h 322450"/>
              <a:gd name="connsiteX24" fmla="*/ 2867186 w 3208802"/>
              <a:gd name="connsiteY24" fmla="*/ 232475 h 322450"/>
              <a:gd name="connsiteX25" fmla="*/ 2913681 w 3208802"/>
              <a:gd name="connsiteY25" fmla="*/ 201478 h 322450"/>
              <a:gd name="connsiteX26" fmla="*/ 2975674 w 3208802"/>
              <a:gd name="connsiteY26" fmla="*/ 185980 h 322450"/>
              <a:gd name="connsiteX27" fmla="*/ 3161654 w 3208802"/>
              <a:gd name="connsiteY27" fmla="*/ 92990 h 322450"/>
              <a:gd name="connsiteX28" fmla="*/ 3208149 w 3208802"/>
              <a:gd name="connsiteY28" fmla="*/ 108488 h 32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08802" h="322450">
                <a:moveTo>
                  <a:pt x="0" y="139485"/>
                </a:moveTo>
                <a:cubicBezTo>
                  <a:pt x="36163" y="144651"/>
                  <a:pt x="73499" y="144486"/>
                  <a:pt x="108488" y="154983"/>
                </a:cubicBezTo>
                <a:cubicBezTo>
                  <a:pt x="126329" y="160335"/>
                  <a:pt x="138323" y="177650"/>
                  <a:pt x="154983" y="185980"/>
                </a:cubicBezTo>
                <a:cubicBezTo>
                  <a:pt x="169595" y="193286"/>
                  <a:pt x="185980" y="196312"/>
                  <a:pt x="201478" y="201478"/>
                </a:cubicBezTo>
                <a:cubicBezTo>
                  <a:pt x="263471" y="196312"/>
                  <a:pt x="327643" y="203070"/>
                  <a:pt x="387457" y="185980"/>
                </a:cubicBezTo>
                <a:cubicBezTo>
                  <a:pt x="405367" y="180863"/>
                  <a:pt x="402956" y="149817"/>
                  <a:pt x="418454" y="139485"/>
                </a:cubicBezTo>
                <a:cubicBezTo>
                  <a:pt x="436177" y="127670"/>
                  <a:pt x="459783" y="129152"/>
                  <a:pt x="480447" y="123986"/>
                </a:cubicBezTo>
                <a:cubicBezTo>
                  <a:pt x="547606" y="129152"/>
                  <a:pt x="616785" y="122343"/>
                  <a:pt x="681925" y="139485"/>
                </a:cubicBezTo>
                <a:cubicBezTo>
                  <a:pt x="717952" y="148966"/>
                  <a:pt x="741595" y="184818"/>
                  <a:pt x="774915" y="201478"/>
                </a:cubicBezTo>
                <a:cubicBezTo>
                  <a:pt x="795579" y="211810"/>
                  <a:pt x="816849" y="221012"/>
                  <a:pt x="836908" y="232475"/>
                </a:cubicBezTo>
                <a:cubicBezTo>
                  <a:pt x="853080" y="241716"/>
                  <a:pt x="865732" y="257581"/>
                  <a:pt x="883403" y="263471"/>
                </a:cubicBezTo>
                <a:cubicBezTo>
                  <a:pt x="913215" y="273408"/>
                  <a:pt x="945396" y="273803"/>
                  <a:pt x="976393" y="278969"/>
                </a:cubicBezTo>
                <a:cubicBezTo>
                  <a:pt x="1044068" y="324086"/>
                  <a:pt x="1048939" y="341732"/>
                  <a:pt x="1162373" y="294468"/>
                </a:cubicBezTo>
                <a:cubicBezTo>
                  <a:pt x="1186216" y="284533"/>
                  <a:pt x="1193369" y="253139"/>
                  <a:pt x="1208867" y="232475"/>
                </a:cubicBezTo>
                <a:cubicBezTo>
                  <a:pt x="1226549" y="179430"/>
                  <a:pt x="1250354" y="80831"/>
                  <a:pt x="1301857" y="46495"/>
                </a:cubicBezTo>
                <a:cubicBezTo>
                  <a:pt x="1317355" y="36163"/>
                  <a:pt x="1330911" y="22038"/>
                  <a:pt x="1348352" y="15498"/>
                </a:cubicBezTo>
                <a:cubicBezTo>
                  <a:pt x="1373017" y="6249"/>
                  <a:pt x="1400013" y="5166"/>
                  <a:pt x="1425844" y="0"/>
                </a:cubicBezTo>
                <a:cubicBezTo>
                  <a:pt x="1506723" y="5777"/>
                  <a:pt x="1608366" y="-4980"/>
                  <a:pt x="1689315" y="30997"/>
                </a:cubicBezTo>
                <a:cubicBezTo>
                  <a:pt x="1908957" y="128615"/>
                  <a:pt x="1662593" y="21163"/>
                  <a:pt x="1859796" y="139485"/>
                </a:cubicBezTo>
                <a:cubicBezTo>
                  <a:pt x="1883652" y="153798"/>
                  <a:pt x="1912405" y="158039"/>
                  <a:pt x="1937288" y="170481"/>
                </a:cubicBezTo>
                <a:cubicBezTo>
                  <a:pt x="1964231" y="183952"/>
                  <a:pt x="1986925" y="205507"/>
                  <a:pt x="2014779" y="216976"/>
                </a:cubicBezTo>
                <a:cubicBezTo>
                  <a:pt x="2161514" y="277396"/>
                  <a:pt x="2169510" y="273761"/>
                  <a:pt x="2293749" y="294468"/>
                </a:cubicBezTo>
                <a:cubicBezTo>
                  <a:pt x="2386739" y="289302"/>
                  <a:pt x="2480521" y="292140"/>
                  <a:pt x="2572718" y="278969"/>
                </a:cubicBezTo>
                <a:cubicBezTo>
                  <a:pt x="2591157" y="276335"/>
                  <a:pt x="2600814" y="250878"/>
                  <a:pt x="2619213" y="247973"/>
                </a:cubicBezTo>
                <a:cubicBezTo>
                  <a:pt x="2701019" y="235057"/>
                  <a:pt x="2784528" y="237641"/>
                  <a:pt x="2867186" y="232475"/>
                </a:cubicBezTo>
                <a:cubicBezTo>
                  <a:pt x="2882684" y="222143"/>
                  <a:pt x="2896560" y="208815"/>
                  <a:pt x="2913681" y="201478"/>
                </a:cubicBezTo>
                <a:cubicBezTo>
                  <a:pt x="2933259" y="193087"/>
                  <a:pt x="2956622" y="195506"/>
                  <a:pt x="2975674" y="185980"/>
                </a:cubicBezTo>
                <a:cubicBezTo>
                  <a:pt x="3216032" y="65800"/>
                  <a:pt x="2927916" y="170903"/>
                  <a:pt x="3161654" y="92990"/>
                </a:cubicBezTo>
                <a:cubicBezTo>
                  <a:pt x="3217951" y="74224"/>
                  <a:pt x="3208149" y="61154"/>
                  <a:pt x="3208149" y="1084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Brace 11"/>
          <p:cNvSpPr/>
          <p:nvPr/>
        </p:nvSpPr>
        <p:spPr>
          <a:xfrm>
            <a:off x="8103349" y="2054385"/>
            <a:ext cx="457200" cy="31631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8500819" y="3180167"/>
            <a:ext cx="615553" cy="1532754"/>
          </a:xfrm>
          <a:prstGeom prst="rect">
            <a:avLst/>
          </a:prstGeom>
          <a:noFill/>
        </p:spPr>
        <p:txBody>
          <a:bodyPr vert="vert" wrap="square" rtlCol="0">
            <a:spAutoFit/>
          </a:bodyPr>
          <a:lstStyle/>
          <a:p>
            <a:r>
              <a:rPr lang="en-US" sz="2800" dirty="0" smtClean="0"/>
              <a:t>Israel</a:t>
            </a:r>
            <a:endParaRPr lang="en-US" sz="1800" dirty="0"/>
          </a:p>
        </p:txBody>
      </p:sp>
    </p:spTree>
    <p:extLst>
      <p:ext uri="{BB962C8B-B14F-4D97-AF65-F5344CB8AC3E}">
        <p14:creationId xmlns:p14="http://schemas.microsoft.com/office/powerpoint/2010/main" val="69341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3200" b="1" dirty="0" smtClean="0">
                <a:solidFill>
                  <a:srgbClr val="C30027"/>
                </a:solidFill>
                <a:latin typeface="Arial" panose="020B0604020202020204" pitchFamily="34" charset="0"/>
                <a:cs typeface="Arial" panose="020B0604020202020204" pitchFamily="34" charset="0"/>
              </a:rPr>
              <a:t>“Stage 5: The Kings and the Prophets” and “Stage 6: The Exile and the Return”</a:t>
            </a:r>
            <a:br>
              <a:rPr lang="en-US" sz="3200" b="1" dirty="0" smtClean="0">
                <a:solidFill>
                  <a:srgbClr val="C30027"/>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30–32)</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3027072" y="2027379"/>
            <a:ext cx="5850610" cy="4525963"/>
          </a:xfrm>
        </p:spPr>
        <p:txBody>
          <a:bodyPr>
            <a:normAutofit/>
          </a:bodyPr>
          <a:lstStyle/>
          <a:p>
            <a:r>
              <a:rPr lang="en-US" sz="2000" dirty="0" smtClean="0">
                <a:latin typeface="Arial" panose="020B0604020202020204" pitchFamily="34" charset="0"/>
                <a:cs typeface="Arial" panose="020B0604020202020204" pitchFamily="34" charset="0"/>
              </a:rPr>
              <a:t>Despite the </a:t>
            </a:r>
            <a:r>
              <a:rPr lang="en-US" sz="2000" dirty="0">
                <a:latin typeface="Arial" panose="020B0604020202020204" pitchFamily="34" charset="0"/>
                <a:cs typeface="Arial" panose="020B0604020202020204" pitchFamily="34" charset="0"/>
              </a:rPr>
              <a:t>warnings, Israel and Judah turned away from God and were conquered</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1">
              <a:buFont typeface="Courier New"/>
              <a:buChar char="o"/>
            </a:pPr>
            <a:r>
              <a:rPr lang="en-US" sz="2000" dirty="0" smtClean="0">
                <a:latin typeface="Arial" panose="020B0604020202020204" pitchFamily="34" charset="0"/>
                <a:cs typeface="Arial" panose="020B0604020202020204" pitchFamily="34" charset="0"/>
              </a:rPr>
              <a:t>First </a:t>
            </a:r>
            <a:r>
              <a:rPr lang="en-US" sz="2000" dirty="0">
                <a:latin typeface="Arial" panose="020B0604020202020204" pitchFamily="34" charset="0"/>
                <a:cs typeface="Arial" panose="020B0604020202020204" pitchFamily="34" charset="0"/>
              </a:rPr>
              <a:t>Israel was conquered by the Assyrians in 721 BC.</a:t>
            </a:r>
          </a:p>
          <a:p>
            <a:pPr lvl="1">
              <a:buFont typeface="Courier New"/>
              <a:buChar char="o"/>
            </a:pPr>
            <a:r>
              <a:rPr lang="en-US" sz="2000" dirty="0" smtClean="0">
                <a:latin typeface="Arial" panose="020B0604020202020204" pitchFamily="34" charset="0"/>
                <a:cs typeface="Arial" panose="020B0604020202020204" pitchFamily="34" charset="0"/>
              </a:rPr>
              <a:t>Then Judah </a:t>
            </a:r>
            <a:r>
              <a:rPr lang="en-US" sz="2000" dirty="0">
                <a:latin typeface="Arial" panose="020B0604020202020204" pitchFamily="34" charset="0"/>
                <a:cs typeface="Arial" panose="020B0604020202020204" pitchFamily="34" charset="0"/>
              </a:rPr>
              <a:t>was conquered by the Babylonians in 587 BC. </a:t>
            </a:r>
            <a:endParaRPr lang="en-US" sz="2000" dirty="0" smtClean="0">
              <a:latin typeface="Arial" panose="020B0604020202020204" pitchFamily="34" charset="0"/>
              <a:cs typeface="Arial" panose="020B0604020202020204" pitchFamily="34" charset="0"/>
            </a:endParaRPr>
          </a:p>
          <a:p>
            <a:pPr marL="342900" lvl="1" indent="-342900">
              <a:buFont typeface="Arial" pitchFamily="34" charset="0"/>
              <a:buChar char="•"/>
            </a:pPr>
            <a:r>
              <a:rPr lang="en-US" sz="2000" dirty="0" smtClean="0">
                <a:latin typeface="Arial" panose="020B0604020202020204" pitchFamily="34" charset="0"/>
                <a:cs typeface="Arial" panose="020B0604020202020204" pitchFamily="34" charset="0"/>
              </a:rPr>
              <a:t>Prophets </a:t>
            </a:r>
            <a:r>
              <a:rPr lang="en-US" sz="2000" dirty="0">
                <a:latin typeface="Arial" panose="020B0604020202020204" pitchFamily="34" charset="0"/>
                <a:cs typeface="Arial" panose="020B0604020202020204" pitchFamily="34" charset="0"/>
              </a:rPr>
              <a:t>began to speak of a future redeemer who might rise up and make them great again. </a:t>
            </a:r>
          </a:p>
          <a:p>
            <a:pPr lvl="1"/>
            <a:endParaRPr lang="en-US" sz="2600"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6" name="Picture 2" descr="http://thumb9.shutterstock.com/display_pic_with_logo/885118/885118,1329767089,2/stock-photo-the-prophet-isaiah-picture-from-the-holy-scriptures-old-and-new-testaments-books-collection-956543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276" y="1844298"/>
            <a:ext cx="2410914" cy="313886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415246" y="4964343"/>
            <a:ext cx="1805553" cy="200055"/>
          </a:xfrm>
          <a:prstGeom prst="rect">
            <a:avLst/>
          </a:prstGeom>
          <a:noFill/>
        </p:spPr>
        <p:txBody>
          <a:bodyPr wrap="square" rtlCol="0">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Nicku/www.shutterstock.com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5-shutterstock_9565439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46" y="1844299"/>
            <a:ext cx="2519644" cy="3138862"/>
          </a:xfrm>
          <a:prstGeom prst="rect">
            <a:avLst/>
          </a:prstGeom>
        </p:spPr>
      </p:pic>
    </p:spTree>
    <p:extLst>
      <p:ext uri="{BB962C8B-B14F-4D97-AF65-F5344CB8AC3E}">
        <p14:creationId xmlns:p14="http://schemas.microsoft.com/office/powerpoint/2010/main" val="70250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0A5598"/>
                </a:solidFill>
                <a:latin typeface="Arial" panose="020B0604020202020204" pitchFamily="34" charset="0"/>
                <a:cs typeface="Arial" panose="020B0604020202020204" pitchFamily="34" charset="0"/>
              </a:rPr>
              <a:t>“Stage 7: The Life of Jesus Christ”</a:t>
            </a:r>
            <a:br>
              <a:rPr lang="en-US" sz="3600" b="1" dirty="0" smtClean="0">
                <a:solidFill>
                  <a:srgbClr val="0A5598"/>
                </a:solidFill>
                <a:latin typeface="Arial" panose="020B0604020202020204" pitchFamily="34" charset="0"/>
                <a:cs typeface="Arial" panose="020B0604020202020204" pitchFamily="34" charset="0"/>
              </a:rPr>
            </a:br>
            <a:r>
              <a:rPr lang="en-US" sz="3600" b="1" dirty="0" smtClean="0">
                <a:solidFill>
                  <a:srgbClr val="0A5598"/>
                </a:solidFill>
                <a:latin typeface="Arial" panose="020B0604020202020204" pitchFamily="34" charset="0"/>
                <a:cs typeface="Arial" panose="020B0604020202020204" pitchFamily="34" charset="0"/>
              </a:rPr>
              <a:t>and “Stage 8: The Church”</a:t>
            </a:r>
            <a:br>
              <a:rPr lang="en-US" sz="36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33–34)</a:t>
            </a:r>
            <a:endParaRPr lang="en-US" sz="20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247648" y="2138203"/>
            <a:ext cx="4596581" cy="3482486"/>
          </a:xfrm>
        </p:spPr>
        <p:txBody>
          <a:bodyPr>
            <a:noAutofit/>
          </a:bodyPr>
          <a:lstStyle/>
          <a:p>
            <a:pPr marL="0" indent="0">
              <a:buNone/>
            </a:pPr>
            <a:r>
              <a:rPr lang="en-US" sz="2200" dirty="0" smtClean="0">
                <a:latin typeface="Arial" panose="020B0604020202020204" pitchFamily="34" charset="0"/>
                <a:cs typeface="Arial" panose="020B0604020202020204" pitchFamily="34" charset="0"/>
              </a:rPr>
              <a:t>The seventh and eighth stages of salvation history introduce </a:t>
            </a:r>
            <a:r>
              <a:rPr lang="en-US" sz="2200" b="1" dirty="0" smtClean="0">
                <a:latin typeface="Arial" panose="020B0604020202020204" pitchFamily="34" charset="0"/>
                <a:cs typeface="Arial" panose="020B0604020202020204" pitchFamily="34" charset="0"/>
              </a:rPr>
              <a:t>Jesus Christ, </a:t>
            </a:r>
            <a:r>
              <a:rPr lang="en-US" sz="2200" dirty="0" smtClean="0">
                <a:latin typeface="Arial" panose="020B0604020202020204" pitchFamily="34" charset="0"/>
                <a:cs typeface="Arial" panose="020B0604020202020204" pitchFamily="34" charset="0"/>
              </a:rPr>
              <a:t>God’s own Son, as the culminating act of God to redeem humanity, and the </a:t>
            </a:r>
            <a:r>
              <a:rPr lang="en-US" sz="2200" b="1" dirty="0" smtClean="0">
                <a:latin typeface="Arial" panose="020B0604020202020204" pitchFamily="34" charset="0"/>
                <a:cs typeface="Arial" panose="020B0604020202020204" pitchFamily="34" charset="0"/>
              </a:rPr>
              <a:t>establishment of the Church, </a:t>
            </a:r>
            <a:r>
              <a:rPr lang="en-US" sz="2200" dirty="0" smtClean="0">
                <a:latin typeface="Arial" panose="020B0604020202020204" pitchFamily="34" charset="0"/>
                <a:cs typeface="Arial" panose="020B0604020202020204" pitchFamily="34" charset="0"/>
              </a:rPr>
              <a:t>which preaches the good news of salvation in Christ until his return. </a:t>
            </a:r>
            <a:endParaRPr lang="en-US" sz="2200" dirty="0">
              <a:latin typeface="Arial" panose="020B0604020202020204" pitchFamily="34" charset="0"/>
              <a:cs typeface="Arial" panose="020B0604020202020204" pitchFamily="34" charset="0"/>
            </a:endParaRPr>
          </a:p>
        </p:txBody>
      </p:sp>
      <p:sp>
        <p:nvSpPr>
          <p:cNvPr id="7" name="TextBox 6"/>
          <p:cNvSpPr txBox="1"/>
          <p:nvPr/>
        </p:nvSpPr>
        <p:spPr>
          <a:xfrm>
            <a:off x="-57129" y="4870270"/>
            <a:ext cx="2045776" cy="200055"/>
          </a:xfrm>
          <a:prstGeom prst="rect">
            <a:avLst/>
          </a:prstGeom>
          <a:noFill/>
        </p:spPr>
        <p:txBody>
          <a:bodyPr wrap="square" rtlCol="0">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WDGphoto/www.shutterstock.com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6-12159494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25" y="2235706"/>
            <a:ext cx="3951846" cy="2634564"/>
          </a:xfrm>
          <a:prstGeom prst="rect">
            <a:avLst/>
          </a:prstGeom>
        </p:spPr>
      </p:pic>
    </p:spTree>
    <p:extLst>
      <p:ext uri="{BB962C8B-B14F-4D97-AF65-F5344CB8AC3E}">
        <p14:creationId xmlns:p14="http://schemas.microsoft.com/office/powerpoint/2010/main" val="283680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0A5598"/>
                </a:solidFill>
                <a:latin typeface="Arial" panose="020B0604020202020204" pitchFamily="34" charset="0"/>
                <a:cs typeface="Arial" panose="020B0604020202020204" pitchFamily="34" charset="0"/>
              </a:rPr>
              <a:t>“Stage 7: The Life of Jesus Christ”</a:t>
            </a:r>
            <a:br>
              <a:rPr lang="en-US" sz="3600" b="1" dirty="0" smtClean="0">
                <a:solidFill>
                  <a:srgbClr val="0A5598"/>
                </a:solidFill>
                <a:latin typeface="Arial" panose="020B0604020202020204" pitchFamily="34" charset="0"/>
                <a:cs typeface="Arial" panose="020B0604020202020204" pitchFamily="34" charset="0"/>
              </a:rPr>
            </a:br>
            <a:r>
              <a:rPr lang="en-US" sz="3600" b="1" dirty="0" smtClean="0">
                <a:solidFill>
                  <a:srgbClr val="0A5598"/>
                </a:solidFill>
                <a:latin typeface="Arial" panose="020B0604020202020204" pitchFamily="34" charset="0"/>
                <a:cs typeface="Arial" panose="020B0604020202020204" pitchFamily="34" charset="0"/>
              </a:rPr>
              <a:t>and “Stage 8: The Church”</a:t>
            </a:r>
            <a:r>
              <a:rPr lang="en-US" sz="4000" b="1" dirty="0" smtClean="0">
                <a:solidFill>
                  <a:srgbClr val="0A5598"/>
                </a:solidFill>
                <a:latin typeface="Arial" panose="020B0604020202020204" pitchFamily="34" charset="0"/>
                <a:cs typeface="Arial" panose="020B0604020202020204" pitchFamily="34" charset="0"/>
              </a:rPr>
              <a:t/>
            </a:r>
            <a:br>
              <a:rPr lang="en-US" sz="40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33–34)</a:t>
            </a:r>
            <a:endParaRPr lang="en-US" sz="2000" b="1" dirty="0">
              <a:solidFill>
                <a:schemeClr val="tx1">
                  <a:lumMod val="50000"/>
                  <a:lumOff val="50000"/>
                </a:schemeClr>
              </a:solidFill>
              <a:latin typeface="Arial" pitchFamily="34" charset="0"/>
              <a:cs typeface="Arial" pitchFamily="34" charset="0"/>
            </a:endParaRPr>
          </a:p>
        </p:txBody>
      </p:sp>
      <p:sp>
        <p:nvSpPr>
          <p:cNvPr id="6" name="TextBox 5"/>
          <p:cNvSpPr txBox="1"/>
          <p:nvPr/>
        </p:nvSpPr>
        <p:spPr>
          <a:xfrm>
            <a:off x="171363" y="5076688"/>
            <a:ext cx="2626963" cy="200055"/>
          </a:xfrm>
          <a:prstGeom prst="rect">
            <a:avLst/>
          </a:prstGeom>
          <a:noFill/>
        </p:spPr>
        <p:txBody>
          <a:bodyPr wrap="square" rtlCol="0">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VaclavMach/www.shutterstock.com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7" name="TextBox 6"/>
          <p:cNvSpPr txBox="1"/>
          <p:nvPr/>
        </p:nvSpPr>
        <p:spPr>
          <a:xfrm>
            <a:off x="4550438" y="1932689"/>
            <a:ext cx="4029560" cy="3170098"/>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When the time was right, God sent his only Son, Jesus, to fulfill what he had promised to his Chosen People, Israel</a:t>
            </a:r>
            <a:r>
              <a:rPr lang="en-US" sz="22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Jesus was not the warrior and king many expected but instead preached love, justice, and forgiveness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8" name="Picture 7" descr="S17-shutterstock_11326194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753" y="1992133"/>
            <a:ext cx="4173959" cy="3084555"/>
          </a:xfrm>
          <a:prstGeom prst="rect">
            <a:avLst/>
          </a:prstGeom>
        </p:spPr>
      </p:pic>
    </p:spTree>
    <p:extLst>
      <p:ext uri="{BB962C8B-B14F-4D97-AF65-F5344CB8AC3E}">
        <p14:creationId xmlns:p14="http://schemas.microsoft.com/office/powerpoint/2010/main" val="73559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0A5598"/>
                </a:solidFill>
                <a:latin typeface="Arial" panose="020B0604020202020204" pitchFamily="34" charset="0"/>
                <a:cs typeface="Arial" panose="020B0604020202020204" pitchFamily="34" charset="0"/>
              </a:rPr>
              <a:t>“Stage 7: The Life of Jesus Christ”</a:t>
            </a:r>
            <a:br>
              <a:rPr lang="en-US" sz="3600" b="1" dirty="0" smtClean="0">
                <a:solidFill>
                  <a:srgbClr val="0A5598"/>
                </a:solidFill>
                <a:latin typeface="Arial" panose="020B0604020202020204" pitchFamily="34" charset="0"/>
                <a:cs typeface="Arial" panose="020B0604020202020204" pitchFamily="34" charset="0"/>
              </a:rPr>
            </a:br>
            <a:r>
              <a:rPr lang="en-US" sz="3600" b="1" dirty="0" smtClean="0">
                <a:solidFill>
                  <a:srgbClr val="0A5598"/>
                </a:solidFill>
                <a:latin typeface="Arial" panose="020B0604020202020204" pitchFamily="34" charset="0"/>
                <a:cs typeface="Arial" panose="020B0604020202020204" pitchFamily="34" charset="0"/>
              </a:rPr>
              <a:t>and “Stage 8: The Church”</a:t>
            </a:r>
            <a:r>
              <a:rPr lang="en-US" sz="4000" b="1" dirty="0" smtClean="0">
                <a:solidFill>
                  <a:srgbClr val="0A5598"/>
                </a:solidFill>
                <a:latin typeface="Arial" panose="020B0604020202020204" pitchFamily="34" charset="0"/>
                <a:cs typeface="Arial" panose="020B0604020202020204" pitchFamily="34" charset="0"/>
              </a:rPr>
              <a:t/>
            </a:r>
            <a:br>
              <a:rPr lang="en-US" sz="40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33–34)</a:t>
            </a:r>
            <a:endParaRPr lang="en-US" sz="2000" b="1" dirty="0">
              <a:solidFill>
                <a:schemeClr val="tx1">
                  <a:lumMod val="50000"/>
                  <a:lumOff val="50000"/>
                </a:schemeClr>
              </a:solidFill>
              <a:latin typeface="Arial" pitchFamily="34" charset="0"/>
              <a:cs typeface="Arial" pitchFamily="34" charset="0"/>
            </a:endParaRPr>
          </a:p>
        </p:txBody>
      </p:sp>
      <p:sp>
        <p:nvSpPr>
          <p:cNvPr id="12" name="TextBox 11"/>
          <p:cNvSpPr txBox="1"/>
          <p:nvPr/>
        </p:nvSpPr>
        <p:spPr>
          <a:xfrm>
            <a:off x="154595" y="1648539"/>
            <a:ext cx="4324028" cy="1477328"/>
          </a:xfrm>
          <a:prstGeom prst="rect">
            <a:avLst/>
          </a:prstGeom>
          <a:solidFill>
            <a:schemeClr val="bg1"/>
          </a:solidFill>
          <a:ln w="28575">
            <a:noFill/>
          </a:ln>
          <a:effectLst>
            <a:outerShdw blurRad="50800" dist="38100" dir="2700000" algn="tl" rotWithShape="0">
              <a:srgbClr val="000000">
                <a:alpha val="43000"/>
              </a:srgbClr>
            </a:outerShdw>
          </a:effectLst>
        </p:spPr>
        <p:txBody>
          <a:bodyPr wrap="square" rtlCol="0">
            <a:spAutoFit/>
          </a:bodyPr>
          <a:lstStyle/>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Three days following Jesus’ death, God raised Jesus from the </a:t>
            </a:r>
            <a:r>
              <a:rPr lang="en-US" sz="1800" dirty="0" smtClean="0">
                <a:latin typeface="Arial" panose="020B0604020202020204" pitchFamily="34" charset="0"/>
                <a:cs typeface="Arial" panose="020B0604020202020204" pitchFamily="34" charset="0"/>
              </a:rPr>
              <a:t>dead, </a:t>
            </a:r>
            <a:r>
              <a:rPr lang="en-US" sz="1800" dirty="0">
                <a:latin typeface="Arial" panose="020B0604020202020204" pitchFamily="34" charset="0"/>
                <a:cs typeface="Arial" panose="020B0604020202020204" pitchFamily="34" charset="0"/>
              </a:rPr>
              <a:t>and his followers understood that he was in fact the promised Messiah, the Savior. </a:t>
            </a:r>
          </a:p>
        </p:txBody>
      </p:sp>
      <p:sp>
        <p:nvSpPr>
          <p:cNvPr id="13" name="TextBox 12"/>
          <p:cNvSpPr txBox="1"/>
          <p:nvPr/>
        </p:nvSpPr>
        <p:spPr>
          <a:xfrm>
            <a:off x="2928791" y="2996777"/>
            <a:ext cx="4045057" cy="1477328"/>
          </a:xfrm>
          <a:prstGeom prst="rect">
            <a:avLst/>
          </a:prstGeom>
          <a:solidFill>
            <a:schemeClr val="bg1"/>
          </a:solidFill>
          <a:ln w="28575">
            <a:noFill/>
          </a:ln>
          <a:effectLst>
            <a:outerShdw blurRad="50800" dist="38100" dir="2700000" algn="tl" rotWithShape="0">
              <a:srgbClr val="000000">
                <a:alpha val="43000"/>
              </a:srgbClr>
            </a:outerShdw>
          </a:effectLst>
        </p:spPr>
        <p:txBody>
          <a:bodyPr wrap="square" rtlCol="0">
            <a:spAutoFit/>
          </a:bodyPr>
          <a:lstStyle/>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Jesus instructed his Apostles to spread the </a:t>
            </a:r>
            <a:r>
              <a:rPr lang="en-US" sz="1800" dirty="0" smtClean="0">
                <a:latin typeface="Arial" panose="020B0604020202020204" pitchFamily="34" charset="0"/>
                <a:cs typeface="Arial" panose="020B0604020202020204" pitchFamily="34" charset="0"/>
              </a:rPr>
              <a:t>good news </a:t>
            </a:r>
            <a:r>
              <a:rPr lang="en-US" sz="1800" dirty="0">
                <a:latin typeface="Arial" panose="020B0604020202020204" pitchFamily="34" charset="0"/>
                <a:cs typeface="Arial" panose="020B0604020202020204" pitchFamily="34" charset="0"/>
              </a:rPr>
              <a:t>of salvation to all people, and sent his Holy Spirit to empower them to continue his mission. </a:t>
            </a:r>
          </a:p>
        </p:txBody>
      </p:sp>
      <p:sp>
        <p:nvSpPr>
          <p:cNvPr id="14" name="Content Placeholder 2"/>
          <p:cNvSpPr>
            <a:spLocks noGrp="1"/>
          </p:cNvSpPr>
          <p:nvPr>
            <p:ph idx="1"/>
          </p:nvPr>
        </p:nvSpPr>
        <p:spPr>
          <a:xfrm>
            <a:off x="5966460" y="4303075"/>
            <a:ext cx="2975675" cy="1332741"/>
          </a:xfrm>
          <a:solidFill>
            <a:schemeClr val="bg1"/>
          </a:solidFill>
          <a:ln w="28575">
            <a:noFill/>
          </a:ln>
          <a:effectLst>
            <a:outerShdw blurRad="50800" dist="38100" dir="2700000" algn="tl" rotWithShape="0">
              <a:srgbClr val="000000">
                <a:alpha val="43000"/>
              </a:srgbClr>
            </a:outerShdw>
          </a:effectLst>
        </p:spPr>
        <p:txBody>
          <a:bodyPr>
            <a:normAutofit/>
          </a:bodyPr>
          <a:lstStyle/>
          <a:p>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Church </a:t>
            </a:r>
            <a:r>
              <a:rPr lang="en-US" sz="1900" dirty="0" smtClean="0">
                <a:latin typeface="Arial" panose="020B0604020202020204" pitchFamily="34" charset="0"/>
                <a:cs typeface="Arial" panose="020B0604020202020204" pitchFamily="34" charset="0"/>
              </a:rPr>
              <a:t>continues </a:t>
            </a:r>
            <a:r>
              <a:rPr lang="en-US" sz="1900" dirty="0">
                <a:latin typeface="Arial" panose="020B0604020202020204" pitchFamily="34" charset="0"/>
                <a:cs typeface="Arial" panose="020B0604020202020204" pitchFamily="34" charset="0"/>
              </a:rPr>
              <a:t>this mission from Jesus by the power of the Holy Spirit. </a:t>
            </a:r>
          </a:p>
          <a:p>
            <a:endParaRPr lang="en-US" dirty="0"/>
          </a:p>
        </p:txBody>
      </p:sp>
      <p:cxnSp>
        <p:nvCxnSpPr>
          <p:cNvPr id="15" name="Straight Connector 14"/>
          <p:cNvCxnSpPr/>
          <p:nvPr/>
        </p:nvCxnSpPr>
        <p:spPr>
          <a:xfrm>
            <a:off x="1316966" y="3605539"/>
            <a:ext cx="30997" cy="1875295"/>
          </a:xfrm>
          <a:prstGeom prst="line">
            <a:avLst/>
          </a:prstGeom>
          <a:ln w="57150">
            <a:solidFill>
              <a:srgbClr val="FFFF00"/>
            </a:solidFill>
          </a:ln>
          <a:effectLst>
            <a:glow rad="139700">
              <a:srgbClr val="FFFF00">
                <a:alpha val="40000"/>
              </a:srgbClr>
            </a:glow>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00909" y="4388147"/>
            <a:ext cx="1189497" cy="108602"/>
          </a:xfrm>
          <a:prstGeom prst="line">
            <a:avLst/>
          </a:prstGeom>
          <a:ln w="57150">
            <a:solidFill>
              <a:srgbClr val="FFFF00"/>
            </a:solidFill>
          </a:ln>
          <a:effectLst>
            <a:glow rad="228600">
              <a:srgbClr val="FFFF00">
                <a:alpha val="40000"/>
              </a:srgbClr>
            </a:glow>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353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r>
              <a:rPr lang="en-US" sz="4200" b="1" dirty="0" smtClean="0">
                <a:solidFill>
                  <a:srgbClr val="178D34"/>
                </a:solidFill>
                <a:latin typeface="Arial" panose="020B0604020202020204" pitchFamily="34" charset="0"/>
                <a:cs typeface="Arial" panose="020B0604020202020204" pitchFamily="34" charset="0"/>
              </a:rPr>
              <a:t>Let’s Review!</a:t>
            </a:r>
            <a:endParaRPr lang="en-US" sz="4200" b="1" dirty="0">
              <a:solidFill>
                <a:srgbClr val="178D34"/>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348615"/>
            <a:ext cx="8229600" cy="4525963"/>
          </a:xfrm>
        </p:spPr>
        <p:txBody>
          <a:bodyPr>
            <a:normAutofit/>
          </a:bodyPr>
          <a:lstStyle/>
          <a:p>
            <a:pPr marL="0" indent="0">
              <a:buNone/>
            </a:pPr>
            <a:r>
              <a:rPr lang="en-US" sz="1800" b="1" dirty="0" smtClean="0">
                <a:latin typeface="Arial" pitchFamily="34" charset="0"/>
                <a:cs typeface="Arial" pitchFamily="34" charset="0"/>
              </a:rPr>
              <a:t>Unscramble the following events and put them in chronological order:</a:t>
            </a:r>
          </a:p>
          <a:p>
            <a:pPr marL="0" indent="0">
              <a:buNone/>
            </a:pPr>
            <a:endParaRPr lang="en-US" sz="1800" dirty="0" smtClean="0">
              <a:latin typeface="Arial" pitchFamily="34" charset="0"/>
              <a:cs typeface="Arial" pitchFamily="34" charset="0"/>
            </a:endParaRPr>
          </a:p>
          <a:p>
            <a:pPr>
              <a:buFont typeface="Arial"/>
              <a:buChar char="•"/>
            </a:pPr>
            <a:r>
              <a:rPr lang="en-US" sz="1800" dirty="0" smtClean="0">
                <a:latin typeface="Arial" pitchFamily="34" charset="0"/>
                <a:cs typeface="Arial" pitchFamily="34" charset="0"/>
              </a:rPr>
              <a:t>Moses is given the Ten Commandments.</a:t>
            </a:r>
          </a:p>
          <a:p>
            <a:pPr>
              <a:buFont typeface="Arial"/>
              <a:buChar char="•"/>
            </a:pPr>
            <a:r>
              <a:rPr lang="en-US" sz="1800" dirty="0" smtClean="0">
                <a:latin typeface="Arial" pitchFamily="34" charset="0"/>
                <a:cs typeface="Arial" pitchFamily="34" charset="0"/>
              </a:rPr>
              <a:t>God forms a covenant with the Israelites in order to begin restoring their broken relationship. </a:t>
            </a:r>
          </a:p>
          <a:p>
            <a:pPr>
              <a:buFont typeface="Arial"/>
              <a:buChar char="•"/>
            </a:pPr>
            <a:r>
              <a:rPr lang="en-US" sz="1800" dirty="0" smtClean="0">
                <a:latin typeface="Arial" pitchFamily="34" charset="0"/>
                <a:cs typeface="Arial" pitchFamily="34" charset="0"/>
              </a:rPr>
              <a:t>Judges rise up to rule the Israelites.</a:t>
            </a:r>
          </a:p>
          <a:p>
            <a:pPr>
              <a:buFont typeface="Arial"/>
              <a:buChar char="•"/>
            </a:pPr>
            <a:r>
              <a:rPr lang="en-US" sz="1800" dirty="0" smtClean="0">
                <a:latin typeface="Arial" pitchFamily="34" charset="0"/>
                <a:cs typeface="Arial" pitchFamily="34" charset="0"/>
              </a:rPr>
              <a:t>Israel divides into the kingdoms of Israel and Judah.</a:t>
            </a:r>
          </a:p>
          <a:p>
            <a:pPr>
              <a:buFont typeface="Arial"/>
              <a:buChar char="•"/>
            </a:pPr>
            <a:r>
              <a:rPr lang="en-US" sz="1800" dirty="0" smtClean="0">
                <a:latin typeface="Arial" pitchFamily="34" charset="0"/>
                <a:cs typeface="Arial" pitchFamily="34" charset="0"/>
              </a:rPr>
              <a:t>God creates human beings and establishes a relationship with them.</a:t>
            </a:r>
          </a:p>
          <a:p>
            <a:pPr>
              <a:buFont typeface="Arial"/>
              <a:buChar char="•"/>
            </a:pPr>
            <a:r>
              <a:rPr lang="en-US" sz="1800" dirty="0" smtClean="0">
                <a:latin typeface="Arial" pitchFamily="34" charset="0"/>
                <a:cs typeface="Arial" pitchFamily="34" charset="0"/>
              </a:rPr>
              <a:t>God allows kings to lead the Israelite people.</a:t>
            </a:r>
          </a:p>
          <a:p>
            <a:pPr>
              <a:buFont typeface="Arial"/>
              <a:buChar char="•"/>
            </a:pPr>
            <a:r>
              <a:rPr lang="en-US" sz="1800" dirty="0">
                <a:latin typeface="Arial" pitchFamily="34" charset="0"/>
                <a:cs typeface="Arial" pitchFamily="34" charset="0"/>
              </a:rPr>
              <a:t>Prophets bring warnings as well as messages of hope.</a:t>
            </a:r>
          </a:p>
          <a:p>
            <a:pPr>
              <a:buFont typeface="Arial"/>
              <a:buChar char="•"/>
            </a:pPr>
            <a:r>
              <a:rPr lang="en-US" sz="1800" dirty="0" smtClean="0">
                <a:latin typeface="Arial" pitchFamily="34" charset="0"/>
                <a:cs typeface="Arial" pitchFamily="34" charset="0"/>
              </a:rPr>
              <a:t>Adam and Eve sin, thus breaking their relationship with God. </a:t>
            </a:r>
          </a:p>
          <a:p>
            <a:pPr>
              <a:buFont typeface="Arial"/>
              <a:buChar char="•"/>
            </a:pPr>
            <a:r>
              <a:rPr lang="en-US" sz="1800" dirty="0" smtClean="0">
                <a:latin typeface="Arial" pitchFamily="34" charset="0"/>
                <a:cs typeface="Arial" pitchFamily="34" charset="0"/>
              </a:rPr>
              <a:t>Jesus Christ comes to redeem humanity and begin the Church.</a:t>
            </a:r>
          </a:p>
          <a:p>
            <a:endParaRPr lang="en-US" sz="1800" dirty="0">
              <a:latin typeface="Arial" pitchFamily="34" charset="0"/>
              <a:cs typeface="Arial" pitchFamily="34" charset="0"/>
            </a:endParaRPr>
          </a:p>
        </p:txBody>
      </p:sp>
    </p:spTree>
    <p:extLst>
      <p:ext uri="{BB962C8B-B14F-4D97-AF65-F5344CB8AC3E}">
        <p14:creationId xmlns:p14="http://schemas.microsoft.com/office/powerpoint/2010/main" val="253988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Arial" panose="020B0604020202020204" pitchFamily="34" charset="0"/>
                <a:cs typeface="Arial" panose="020B0604020202020204" pitchFamily="34" charset="0"/>
              </a:rPr>
              <a:t>The</a:t>
            </a:r>
            <a:r>
              <a:rPr lang="en-US" sz="2400" dirty="0" smtClean="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Old</a:t>
            </a:r>
            <a:r>
              <a:rPr lang="en-US" sz="6600" b="1" dirty="0" smtClean="0">
                <a:solidFill>
                  <a:srgbClr val="314BCD"/>
                </a:solidFill>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Testament</a:t>
            </a:r>
            <a:r>
              <a:rPr lang="en-US" sz="6600" b="1" dirty="0" smtClean="0">
                <a:solidFill>
                  <a:srgbClr val="314BCD"/>
                </a:solidFill>
                <a:latin typeface="Arial" panose="020B0604020202020204" pitchFamily="34" charset="0"/>
                <a:cs typeface="Arial" panose="020B0604020202020204" pitchFamily="34" charset="0"/>
              </a:rPr>
              <a:t> </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3425506" y="1386838"/>
            <a:ext cx="4865471"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the </a:t>
            </a:r>
            <a:r>
              <a:rPr lang="en-US" sz="8000" b="1" dirty="0" smtClean="0">
                <a:solidFill>
                  <a:srgbClr val="C30027"/>
                </a:solidFill>
                <a:latin typeface="Arial" panose="020B0604020202020204" pitchFamily="34" charset="0"/>
                <a:cs typeface="Arial" panose="020B0604020202020204" pitchFamily="34" charset="0"/>
              </a:rPr>
              <a:t>Trinity</a:t>
            </a:r>
            <a:endParaRPr lang="en-US" sz="8000" b="1" dirty="0">
              <a:solidFill>
                <a:srgbClr val="C30027"/>
              </a:solidFill>
            </a:endParaRPr>
          </a:p>
        </p:txBody>
      </p:sp>
      <p:sp>
        <p:nvSpPr>
          <p:cNvPr id="6" name="Rectangle 5"/>
          <p:cNvSpPr/>
          <p:nvPr/>
        </p:nvSpPr>
        <p:spPr>
          <a:xfrm>
            <a:off x="393107" y="2802702"/>
            <a:ext cx="3365067" cy="2635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178D34"/>
                </a:solidFill>
                <a:latin typeface="Arial" panose="020B0604020202020204" pitchFamily="34" charset="0"/>
                <a:cs typeface="Arial" panose="020B0604020202020204" pitchFamily="34" charset="0"/>
              </a:rPr>
              <a:t>Chapter </a:t>
            </a:r>
            <a:r>
              <a:rPr lang="en-US" sz="2000" dirty="0" smtClean="0">
                <a:solidFill>
                  <a:srgbClr val="178D34"/>
                </a:solidFill>
                <a:latin typeface="Arial" panose="020B0604020202020204" pitchFamily="34" charset="0"/>
                <a:cs typeface="Arial" panose="020B0604020202020204" pitchFamily="34" charset="0"/>
              </a:rPr>
              <a:t>2</a:t>
            </a:r>
            <a:endParaRPr lang="en-US" sz="2000" dirty="0">
              <a:solidFill>
                <a:srgbClr val="178D34"/>
              </a:solidFill>
              <a:latin typeface="Arial" panose="020B0604020202020204" pitchFamily="34" charset="0"/>
              <a:cs typeface="Arial" panose="020B0604020202020204" pitchFamily="34" charset="0"/>
            </a:endParaRPr>
          </a:p>
          <a:p>
            <a:pPr algn="ctr"/>
            <a:r>
              <a:rPr lang="en-US" sz="3600" dirty="0" smtClean="0">
                <a:solidFill>
                  <a:srgbClr val="178D34"/>
                </a:solidFill>
                <a:latin typeface="Arial" panose="020B0604020202020204" pitchFamily="34" charset="0"/>
                <a:cs typeface="Arial" panose="020B0604020202020204" pitchFamily="34" charset="0"/>
              </a:rPr>
              <a:t>The Bible: God’s Plan</a:t>
            </a:r>
            <a:br>
              <a:rPr lang="en-US" sz="3600" dirty="0" smtClean="0">
                <a:solidFill>
                  <a:srgbClr val="178D34"/>
                </a:solidFill>
                <a:latin typeface="Arial" panose="020B0604020202020204" pitchFamily="34" charset="0"/>
                <a:cs typeface="Arial" panose="020B0604020202020204" pitchFamily="34" charset="0"/>
              </a:rPr>
            </a:br>
            <a:r>
              <a:rPr lang="en-US" sz="3600" dirty="0" smtClean="0">
                <a:solidFill>
                  <a:srgbClr val="178D34"/>
                </a:solidFill>
                <a:latin typeface="Arial" panose="020B0604020202020204" pitchFamily="34" charset="0"/>
                <a:cs typeface="Arial" panose="020B0604020202020204" pitchFamily="34" charset="0"/>
              </a:rPr>
              <a:t>for Salvation</a:t>
            </a:r>
            <a:endParaRPr lang="en-US" sz="3600" dirty="0">
              <a:solidFill>
                <a:srgbClr val="178D34"/>
              </a:solidFill>
              <a:latin typeface="Arial" panose="020B0604020202020204" pitchFamily="34" charset="0"/>
              <a:cs typeface="Arial" panose="020B0604020202020204" pitchFamily="34" charset="0"/>
            </a:endParaRPr>
          </a:p>
        </p:txBody>
      </p:sp>
      <p:sp>
        <p:nvSpPr>
          <p:cNvPr id="8" name="TextBox 7"/>
          <p:cNvSpPr txBox="1"/>
          <p:nvPr/>
        </p:nvSpPr>
        <p:spPr>
          <a:xfrm>
            <a:off x="6456786" y="5037699"/>
            <a:ext cx="2120395" cy="200055"/>
          </a:xfrm>
          <a:prstGeom prst="rect">
            <a:avLst/>
          </a:prstGeom>
          <a:noFill/>
        </p:spPr>
        <p:txBody>
          <a:bodyPr wrap="square" rtlCol="0">
            <a:spAutoFit/>
          </a:bodyPr>
          <a:lstStyle/>
          <a:p>
            <a:pPr algn="r"/>
            <a:r>
              <a:rPr lang="en-US" sz="700" dirty="0" smtClean="0">
                <a:solidFill>
                  <a:srgbClr val="A6A6A6"/>
                </a:solidFill>
                <a:latin typeface="Arial" panose="020B0604020202020204" pitchFamily="34" charset="0"/>
                <a:cs typeface="Arial" panose="020B0604020202020204" pitchFamily="34" charset="0"/>
              </a:rPr>
              <a:t>© Merydolla/www.shutterstock.com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9" name="Picture 8" descr="S2-shutterstock_24251704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0776" y="3063317"/>
            <a:ext cx="2976405" cy="1984269"/>
          </a:xfrm>
          <a:prstGeom prst="rect">
            <a:avLst/>
          </a:prstGeom>
        </p:spPr>
      </p:pic>
    </p:spTree>
    <p:extLst>
      <p:ext uri="{BB962C8B-B14F-4D97-AF65-F5344CB8AC3E}">
        <p14:creationId xmlns:p14="http://schemas.microsoft.com/office/powerpoint/2010/main" val="586777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r>
              <a:rPr lang="en-US" sz="4200" b="1" dirty="0" smtClean="0">
                <a:solidFill>
                  <a:srgbClr val="C30027"/>
                </a:solidFill>
                <a:latin typeface="Arial" pitchFamily="34" charset="0"/>
                <a:cs typeface="Arial" pitchFamily="34" charset="0"/>
              </a:rPr>
              <a:t>How Did You Do?</a:t>
            </a:r>
            <a:endParaRPr lang="en-US" sz="4200" b="1" dirty="0">
              <a:solidFill>
                <a:srgbClr val="C30027"/>
              </a:solidFill>
              <a:latin typeface="Arial" pitchFamily="34" charset="0"/>
              <a:cs typeface="Arial" pitchFamily="34" charset="0"/>
            </a:endParaRPr>
          </a:p>
        </p:txBody>
      </p:sp>
      <p:sp>
        <p:nvSpPr>
          <p:cNvPr id="5" name="Content Placeholder 2"/>
          <p:cNvSpPr>
            <a:spLocks noGrp="1"/>
          </p:cNvSpPr>
          <p:nvPr>
            <p:ph idx="1"/>
          </p:nvPr>
        </p:nvSpPr>
        <p:spPr>
          <a:xfrm>
            <a:off x="805033" y="1429851"/>
            <a:ext cx="7706492" cy="4236398"/>
          </a:xfrm>
          <a:noFill/>
        </p:spPr>
        <p:txBody>
          <a:bodyPr>
            <a:normAutofit fontScale="40000" lnSpcReduction="20000"/>
          </a:bodyPr>
          <a:lstStyle/>
          <a:p>
            <a:pPr marL="0" indent="0">
              <a:lnSpc>
                <a:spcPct val="120000"/>
              </a:lnSpc>
              <a:buNone/>
            </a:pPr>
            <a:r>
              <a:rPr lang="en-US" sz="4500" b="1" dirty="0" smtClean="0">
                <a:latin typeface="Arial" pitchFamily="34" charset="0"/>
                <a:cs typeface="Arial" pitchFamily="34" charset="0"/>
              </a:rPr>
              <a:t>Here is the correct order of events:</a:t>
            </a:r>
            <a:br>
              <a:rPr lang="en-US" sz="4500" b="1" dirty="0" smtClean="0">
                <a:latin typeface="Arial" pitchFamily="34" charset="0"/>
                <a:cs typeface="Arial" pitchFamily="34" charset="0"/>
              </a:rPr>
            </a:br>
            <a:endParaRPr lang="en-US" sz="4500" b="1" dirty="0" smtClean="0">
              <a:latin typeface="Arial" pitchFamily="34" charset="0"/>
              <a:cs typeface="Arial" pitchFamily="34" charset="0"/>
            </a:endParaRPr>
          </a:p>
          <a:p>
            <a:pPr>
              <a:lnSpc>
                <a:spcPct val="120000"/>
              </a:lnSpc>
            </a:pPr>
            <a:r>
              <a:rPr lang="en-US" sz="4500" dirty="0" smtClean="0">
                <a:latin typeface="Arial" pitchFamily="34" charset="0"/>
                <a:cs typeface="Arial" pitchFamily="34" charset="0"/>
              </a:rPr>
              <a:t>God </a:t>
            </a:r>
            <a:r>
              <a:rPr lang="en-US" sz="4500" dirty="0">
                <a:latin typeface="Arial" pitchFamily="34" charset="0"/>
                <a:cs typeface="Arial" pitchFamily="34" charset="0"/>
              </a:rPr>
              <a:t>creates human beings and establishes a relationship with them</a:t>
            </a:r>
            <a:r>
              <a:rPr lang="en-US" sz="4500" dirty="0" smtClean="0">
                <a:latin typeface="Arial" pitchFamily="34" charset="0"/>
                <a:cs typeface="Arial" pitchFamily="34" charset="0"/>
              </a:rPr>
              <a:t>.</a:t>
            </a:r>
          </a:p>
          <a:p>
            <a:pPr marL="287338" indent="-287338">
              <a:lnSpc>
                <a:spcPct val="120000"/>
              </a:lnSpc>
            </a:pPr>
            <a:r>
              <a:rPr lang="en-US" sz="4500" dirty="0" smtClean="0">
                <a:latin typeface="Arial" pitchFamily="34" charset="0"/>
                <a:cs typeface="Arial" pitchFamily="34" charset="0"/>
              </a:rPr>
              <a:t> Adam </a:t>
            </a:r>
            <a:r>
              <a:rPr lang="en-US" sz="4500" dirty="0">
                <a:latin typeface="Arial" pitchFamily="34" charset="0"/>
                <a:cs typeface="Arial" pitchFamily="34" charset="0"/>
              </a:rPr>
              <a:t>and Eve sin, thus breaking their relationship with God. </a:t>
            </a:r>
            <a:endParaRPr lang="en-US" sz="4500" dirty="0" smtClean="0">
              <a:latin typeface="Arial" pitchFamily="34" charset="0"/>
              <a:cs typeface="Arial" pitchFamily="34" charset="0"/>
            </a:endParaRPr>
          </a:p>
          <a:p>
            <a:pPr>
              <a:lnSpc>
                <a:spcPct val="120000"/>
              </a:lnSpc>
            </a:pPr>
            <a:r>
              <a:rPr lang="en-US" sz="4500" dirty="0" smtClean="0">
                <a:latin typeface="Arial" pitchFamily="34" charset="0"/>
                <a:cs typeface="Arial" pitchFamily="34" charset="0"/>
              </a:rPr>
              <a:t>God </a:t>
            </a:r>
            <a:r>
              <a:rPr lang="en-US" sz="4500" dirty="0">
                <a:latin typeface="Arial" pitchFamily="34" charset="0"/>
                <a:cs typeface="Arial" pitchFamily="34" charset="0"/>
              </a:rPr>
              <a:t>forms a covenant with the </a:t>
            </a:r>
            <a:r>
              <a:rPr lang="en-US" sz="4500" dirty="0" smtClean="0">
                <a:latin typeface="Arial" pitchFamily="34" charset="0"/>
                <a:cs typeface="Arial" pitchFamily="34" charset="0"/>
              </a:rPr>
              <a:t>Israelites </a:t>
            </a:r>
            <a:r>
              <a:rPr lang="en-US" sz="4500" dirty="0">
                <a:latin typeface="Arial" pitchFamily="34" charset="0"/>
                <a:cs typeface="Arial" pitchFamily="34" charset="0"/>
              </a:rPr>
              <a:t>in order to begin restoring their broken relationship. </a:t>
            </a:r>
            <a:endParaRPr lang="en-US" sz="4500" dirty="0" smtClean="0">
              <a:latin typeface="Arial" pitchFamily="34" charset="0"/>
              <a:cs typeface="Arial" pitchFamily="34" charset="0"/>
            </a:endParaRPr>
          </a:p>
          <a:p>
            <a:pPr>
              <a:lnSpc>
                <a:spcPct val="120000"/>
              </a:lnSpc>
            </a:pPr>
            <a:r>
              <a:rPr lang="en-US" sz="4500" dirty="0" smtClean="0">
                <a:latin typeface="Arial" pitchFamily="34" charset="0"/>
                <a:cs typeface="Arial" pitchFamily="34" charset="0"/>
              </a:rPr>
              <a:t>Moses </a:t>
            </a:r>
            <a:r>
              <a:rPr lang="en-US" sz="4500" dirty="0">
                <a:latin typeface="Arial" pitchFamily="34" charset="0"/>
                <a:cs typeface="Arial" pitchFamily="34" charset="0"/>
              </a:rPr>
              <a:t>is given the </a:t>
            </a:r>
            <a:r>
              <a:rPr lang="en-US" sz="4500" dirty="0" smtClean="0">
                <a:latin typeface="Arial" pitchFamily="34" charset="0"/>
                <a:cs typeface="Arial" pitchFamily="34" charset="0"/>
              </a:rPr>
              <a:t>Ten Commandments.</a:t>
            </a:r>
          </a:p>
          <a:p>
            <a:pPr>
              <a:lnSpc>
                <a:spcPct val="120000"/>
              </a:lnSpc>
            </a:pPr>
            <a:r>
              <a:rPr lang="en-US" sz="4500" dirty="0" smtClean="0">
                <a:latin typeface="Arial" pitchFamily="34" charset="0"/>
                <a:cs typeface="Arial" pitchFamily="34" charset="0"/>
              </a:rPr>
              <a:t>Judges </a:t>
            </a:r>
            <a:r>
              <a:rPr lang="en-US" sz="4500" dirty="0">
                <a:latin typeface="Arial" pitchFamily="34" charset="0"/>
                <a:cs typeface="Arial" pitchFamily="34" charset="0"/>
              </a:rPr>
              <a:t>rise up to rule the </a:t>
            </a:r>
            <a:r>
              <a:rPr lang="en-US" sz="4500" dirty="0" smtClean="0">
                <a:latin typeface="Arial" pitchFamily="34" charset="0"/>
                <a:cs typeface="Arial" pitchFamily="34" charset="0"/>
              </a:rPr>
              <a:t>Israelites.</a:t>
            </a:r>
          </a:p>
          <a:p>
            <a:pPr>
              <a:lnSpc>
                <a:spcPct val="120000"/>
              </a:lnSpc>
            </a:pPr>
            <a:r>
              <a:rPr lang="en-US" sz="4500" dirty="0" smtClean="0">
                <a:latin typeface="Arial" pitchFamily="34" charset="0"/>
                <a:cs typeface="Arial" pitchFamily="34" charset="0"/>
              </a:rPr>
              <a:t>God </a:t>
            </a:r>
            <a:r>
              <a:rPr lang="en-US" sz="4500" dirty="0">
                <a:latin typeface="Arial" pitchFamily="34" charset="0"/>
                <a:cs typeface="Arial" pitchFamily="34" charset="0"/>
              </a:rPr>
              <a:t>allows kings to lead the Israelite </a:t>
            </a:r>
            <a:r>
              <a:rPr lang="en-US" sz="4500" dirty="0" smtClean="0">
                <a:latin typeface="Arial" pitchFamily="34" charset="0"/>
                <a:cs typeface="Arial" pitchFamily="34" charset="0"/>
              </a:rPr>
              <a:t>people.</a:t>
            </a:r>
          </a:p>
          <a:p>
            <a:pPr>
              <a:lnSpc>
                <a:spcPct val="120000"/>
              </a:lnSpc>
            </a:pPr>
            <a:r>
              <a:rPr lang="en-US" sz="4500" dirty="0" smtClean="0">
                <a:latin typeface="Arial" pitchFamily="34" charset="0"/>
                <a:cs typeface="Arial" pitchFamily="34" charset="0"/>
              </a:rPr>
              <a:t>Israel divides into the kingdoms of </a:t>
            </a:r>
            <a:r>
              <a:rPr lang="en-US" sz="4500" dirty="0">
                <a:latin typeface="Arial" pitchFamily="34" charset="0"/>
                <a:cs typeface="Arial" pitchFamily="34" charset="0"/>
              </a:rPr>
              <a:t>Israel and </a:t>
            </a:r>
            <a:r>
              <a:rPr lang="en-US" sz="4500" dirty="0" smtClean="0">
                <a:latin typeface="Arial" pitchFamily="34" charset="0"/>
                <a:cs typeface="Arial" pitchFamily="34" charset="0"/>
              </a:rPr>
              <a:t>Judah.</a:t>
            </a:r>
          </a:p>
          <a:p>
            <a:pPr>
              <a:lnSpc>
                <a:spcPct val="120000"/>
              </a:lnSpc>
            </a:pPr>
            <a:r>
              <a:rPr lang="en-US" sz="4500" dirty="0" smtClean="0">
                <a:latin typeface="Arial" pitchFamily="34" charset="0"/>
                <a:cs typeface="Arial" pitchFamily="34" charset="0"/>
              </a:rPr>
              <a:t>Prophets </a:t>
            </a:r>
            <a:r>
              <a:rPr lang="en-US" sz="4500" dirty="0">
                <a:latin typeface="Arial" pitchFamily="34" charset="0"/>
                <a:cs typeface="Arial" pitchFamily="34" charset="0"/>
              </a:rPr>
              <a:t>bring warnings as well as messages of </a:t>
            </a:r>
            <a:r>
              <a:rPr lang="en-US" sz="4500" dirty="0" smtClean="0">
                <a:latin typeface="Arial" pitchFamily="34" charset="0"/>
                <a:cs typeface="Arial" pitchFamily="34" charset="0"/>
              </a:rPr>
              <a:t>hope.</a:t>
            </a:r>
          </a:p>
          <a:p>
            <a:pPr>
              <a:lnSpc>
                <a:spcPct val="120000"/>
              </a:lnSpc>
            </a:pPr>
            <a:r>
              <a:rPr lang="en-US" sz="4500" dirty="0" smtClean="0">
                <a:latin typeface="Arial" pitchFamily="34" charset="0"/>
                <a:cs typeface="Arial" pitchFamily="34" charset="0"/>
              </a:rPr>
              <a:t>Jesus </a:t>
            </a:r>
            <a:r>
              <a:rPr lang="en-US" sz="4500" dirty="0">
                <a:latin typeface="Arial" pitchFamily="34" charset="0"/>
                <a:cs typeface="Arial" pitchFamily="34" charset="0"/>
              </a:rPr>
              <a:t>Christ comes to redeem humanity and begin the Church.</a:t>
            </a:r>
          </a:p>
          <a:p>
            <a:pPr>
              <a:lnSpc>
                <a:spcPct val="120000"/>
              </a:lnSpc>
            </a:pPr>
            <a:endParaRPr lang="en-US" dirty="0"/>
          </a:p>
        </p:txBody>
      </p:sp>
    </p:spTree>
    <p:extLst>
      <p:ext uri="{BB962C8B-B14F-4D97-AF65-F5344CB8AC3E}">
        <p14:creationId xmlns:p14="http://schemas.microsoft.com/office/powerpoint/2010/main" val="270221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200" b="1" dirty="0" smtClean="0">
                <a:solidFill>
                  <a:srgbClr val="0A5598"/>
                </a:solidFill>
                <a:latin typeface="Arial" pitchFamily="34" charset="0"/>
                <a:cs typeface="Arial" pitchFamily="34" charset="0"/>
              </a:rPr>
              <a:t>Acknowledgments</a:t>
            </a:r>
            <a:endParaRPr lang="en-US" sz="4200" b="1" dirty="0">
              <a:solidFill>
                <a:srgbClr val="0A5598"/>
              </a:solidFill>
              <a:latin typeface="Arial" pitchFamily="34" charset="0"/>
              <a:cs typeface="Arial" pitchFamily="34" charset="0"/>
            </a:endParaRPr>
          </a:p>
        </p:txBody>
      </p:sp>
      <p:sp>
        <p:nvSpPr>
          <p:cNvPr id="5" name="Content Placeholder 2"/>
          <p:cNvSpPr>
            <a:spLocks noGrp="1"/>
          </p:cNvSpPr>
          <p:nvPr>
            <p:ph idx="1"/>
          </p:nvPr>
        </p:nvSpPr>
        <p:spPr>
          <a:xfrm>
            <a:off x="457200" y="1228986"/>
            <a:ext cx="8229600" cy="4805003"/>
          </a:xfrm>
        </p:spPr>
        <p:txBody>
          <a:bodyPr>
            <a:normAutofit/>
          </a:bodyPr>
          <a:lstStyle/>
          <a:p>
            <a:pPr>
              <a:buNone/>
            </a:pPr>
            <a:r>
              <a:rPr lang="en-US" dirty="0" smtClean="0"/>
              <a:t>	</a:t>
            </a:r>
            <a:r>
              <a:rPr lang="en-US" sz="1700" dirty="0" smtClean="0">
                <a:latin typeface="Arial" pitchFamily="34" charset="0"/>
                <a:cs typeface="Arial" pitchFamily="34" charset="0"/>
              </a:rPr>
              <a:t>The scriptural references and quotations in this presentation are from the </a:t>
            </a:r>
            <a:r>
              <a:rPr lang="en-US" sz="1700" i="1" dirty="0" smtClean="0">
                <a:latin typeface="Arial" pitchFamily="34" charset="0"/>
                <a:cs typeface="Arial" pitchFamily="34" charset="0"/>
              </a:rPr>
              <a:t>Good News Translation</a:t>
            </a:r>
            <a:r>
              <a:rPr lang="en-US" sz="1700" baseline="30000" dirty="0" smtClean="0">
                <a:latin typeface="Arial" pitchFamily="34" charset="0"/>
                <a:cs typeface="Arial" pitchFamily="34" charset="0"/>
              </a:rPr>
              <a:t>®</a:t>
            </a:r>
            <a:r>
              <a:rPr lang="en-US" sz="1700" dirty="0" smtClean="0">
                <a:latin typeface="Arial" pitchFamily="34" charset="0"/>
                <a:cs typeface="Arial" pitchFamily="34" charset="0"/>
              </a:rPr>
              <a:t> </a:t>
            </a:r>
            <a:r>
              <a:rPr lang="en-US" sz="1700" i="1" dirty="0" smtClean="0">
                <a:latin typeface="Arial" pitchFamily="34" charset="0"/>
                <a:cs typeface="Arial" pitchFamily="34" charset="0"/>
              </a:rPr>
              <a:t>(Today’s English Version, Second Edition)</a:t>
            </a:r>
            <a:r>
              <a:rPr lang="en-US" sz="1700" dirty="0" smtClean="0">
                <a:latin typeface="Arial" pitchFamily="34" charset="0"/>
                <a:cs typeface="Arial" pitchFamily="34" charset="0"/>
              </a:rPr>
              <a:t>. Copyright © 1992 by the American Bible Society. All rights reserved. Bible text from the </a:t>
            </a:r>
            <a:r>
              <a:rPr lang="en-US" sz="1700" i="1" dirty="0" smtClean="0">
                <a:latin typeface="Arial" pitchFamily="34" charset="0"/>
                <a:cs typeface="Arial" pitchFamily="34" charset="0"/>
              </a:rPr>
              <a:t>Good News Translation (GNT) </a:t>
            </a:r>
            <a:r>
              <a:rPr lang="en-US" sz="1700" dirty="0" smtClean="0">
                <a:latin typeface="Arial" pitchFamily="34" charset="0"/>
                <a:cs typeface="Arial" pitchFamily="34" charset="0"/>
              </a:rPr>
              <a:t>is not to be reproduced in copies or otherwise by any means except as permitted in writing by the American Bible Society, 1865 Broadway, New York, NY 10023 </a:t>
            </a:r>
            <a:r>
              <a:rPr lang="en-US" sz="1700" i="1" dirty="0" smtClean="0">
                <a:latin typeface="Arial" pitchFamily="34" charset="0"/>
                <a:cs typeface="Arial" pitchFamily="34" charset="0"/>
              </a:rPr>
              <a:t>(www.americanbible.org</a:t>
            </a:r>
            <a:r>
              <a:rPr lang="en-US" sz="1700" dirty="0" smtClean="0">
                <a:latin typeface="Arial" pitchFamily="34" charset="0"/>
                <a:cs typeface="Arial" pitchFamily="34" charset="0"/>
              </a:rPr>
              <a:t>).</a:t>
            </a:r>
          </a:p>
          <a:p>
            <a:pPr defTabSz="685800">
              <a:buNone/>
            </a:pPr>
            <a:r>
              <a:rPr lang="en-US" sz="1700" dirty="0">
                <a:latin typeface="Arial" pitchFamily="34" charset="0"/>
                <a:cs typeface="Arial" pitchFamily="34" charset="0"/>
              </a:rPr>
              <a:t>	</a:t>
            </a:r>
            <a:r>
              <a:rPr lang="en-US" sz="1700" dirty="0" smtClean="0">
                <a:latin typeface="Arial" pitchFamily="34" charset="0"/>
                <a:cs typeface="Arial" pitchFamily="34" charset="0"/>
              </a:rPr>
              <a:t>	During this presentation’s preparation, all citations, facts, figures, names, addresses, telephone numbers, Internet URLs, and other pieces of information cited within were verified for accuracy. The authors and Saint Mary’s Press staff have made every attempt to reference current and valid sources, but we cannot guarantee the content of any source, and we are not responsible for any changes that may have occurred since our verification. If you find an error in, or have a question or concern about, any of the information or sources listed within, please contact Saint Mary’s Press.</a:t>
            </a:r>
          </a:p>
          <a:p>
            <a:pPr>
              <a:buNone/>
            </a:pPr>
            <a:endParaRPr lang="en-US" dirty="0" smtClean="0"/>
          </a:p>
          <a:p>
            <a:pPr>
              <a:buNone/>
            </a:pPr>
            <a:endParaRPr lang="en-US" dirty="0"/>
          </a:p>
        </p:txBody>
      </p:sp>
    </p:spTree>
    <p:extLst>
      <p:ext uri="{BB962C8B-B14F-4D97-AF65-F5344CB8AC3E}">
        <p14:creationId xmlns:p14="http://schemas.microsoft.com/office/powerpoint/2010/main" val="174304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800" b="1" dirty="0" smtClean="0">
                <a:latin typeface="Arial" panose="020B0604020202020204" pitchFamily="34" charset="0"/>
                <a:cs typeface="Arial" panose="020B0604020202020204" pitchFamily="34" charset="0"/>
              </a:rPr>
              <a:t>Chapter Summary</a:t>
            </a:r>
            <a:br>
              <a:rPr lang="en-US" sz="3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The Bible: God’s Plan for Salvation</a:t>
            </a:r>
            <a:endParaRPr lang="en-US" sz="2800" b="1" dirty="0">
              <a:latin typeface="Arial" panose="020B0604020202020204" pitchFamily="34" charset="0"/>
              <a:cs typeface="Arial" panose="020B0604020202020204" pitchFamily="34" charset="0"/>
            </a:endParaRPr>
          </a:p>
        </p:txBody>
      </p:sp>
      <p:sp>
        <p:nvSpPr>
          <p:cNvPr id="5" name="Rectangle 4"/>
          <p:cNvSpPr/>
          <p:nvPr/>
        </p:nvSpPr>
        <p:spPr>
          <a:xfrm>
            <a:off x="4538601" y="1661498"/>
            <a:ext cx="4510007" cy="4093428"/>
          </a:xfrm>
          <a:prstGeom prst="rect">
            <a:avLst/>
          </a:prstGeom>
        </p:spPr>
        <p:txBody>
          <a:bodyPr wrap="square">
            <a:spAutoFit/>
          </a:bodyPr>
          <a:lstStyle/>
          <a:p>
            <a:pPr marL="0" indent="0">
              <a:buNone/>
            </a:pPr>
            <a:r>
              <a:rPr lang="en-US" sz="2000" dirty="0" smtClean="0">
                <a:latin typeface="Arial" panose="020B0604020202020204" pitchFamily="34" charset="0"/>
                <a:cs typeface="Arial" panose="020B0604020202020204" pitchFamily="34" charset="0"/>
              </a:rPr>
              <a:t>From the beginning of Creation, God has had a plan of salvation for the whole human family. This plan can be found throughout Sacred Scripture. The Handbook divides salvation history into eight stages, beginning with the Creation of all that exists and culminating with the founding of the Christian Church. Each of us have a role to play as a member of Christ’s Church in sharing the good news of salvation in Christ Jesus. </a:t>
            </a:r>
          </a:p>
          <a:p>
            <a:pPr marL="0" indent="0">
              <a:buNone/>
            </a:pPr>
            <a:endParaRPr lang="en-US" sz="2000" i="1" dirty="0">
              <a:latin typeface="Arial" panose="020B0604020202020204" pitchFamily="34" charset="0"/>
              <a:cs typeface="Arial" panose="020B0604020202020204" pitchFamily="34" charset="0"/>
            </a:endParaRPr>
          </a:p>
        </p:txBody>
      </p:sp>
      <p:sp>
        <p:nvSpPr>
          <p:cNvPr id="7" name="TextBox 6"/>
          <p:cNvSpPr txBox="1"/>
          <p:nvPr/>
        </p:nvSpPr>
        <p:spPr>
          <a:xfrm>
            <a:off x="-73505" y="4651538"/>
            <a:ext cx="2169762" cy="200055"/>
          </a:xfrm>
          <a:prstGeom prst="rect">
            <a:avLst/>
          </a:prstGeom>
          <a:noFill/>
        </p:spPr>
        <p:txBody>
          <a:bodyPr wrap="square" rtlCol="0">
            <a:spAutoFit/>
          </a:bodyPr>
          <a:lstStyle/>
          <a:p>
            <a:r>
              <a:rPr lang="en-US" sz="700" dirty="0" smtClean="0">
                <a:solidFill>
                  <a:srgbClr val="A6A6A6"/>
                </a:solidFill>
                <a:latin typeface="Arial" panose="020B0604020202020204" pitchFamily="34" charset="0"/>
                <a:cs typeface="Arial" panose="020B0604020202020204" pitchFamily="34" charset="0"/>
              </a:rPr>
              <a:t>© welcomia/www.shutterstock.com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9" name="Picture 8" descr="S3-shutterstock_2487005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63963"/>
            <a:ext cx="4187804" cy="2794940"/>
          </a:xfrm>
          <a:prstGeom prst="rect">
            <a:avLst/>
          </a:prstGeom>
        </p:spPr>
      </p:pic>
    </p:spTree>
    <p:extLst>
      <p:ext uri="{BB962C8B-B14F-4D97-AF65-F5344CB8AC3E}">
        <p14:creationId xmlns:p14="http://schemas.microsoft.com/office/powerpoint/2010/main" val="71877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0A5598"/>
                </a:solidFill>
                <a:latin typeface="Arial" panose="020B0604020202020204" pitchFamily="34" charset="0"/>
                <a:cs typeface="Arial" panose="020B0604020202020204" pitchFamily="34" charset="0"/>
              </a:rPr>
              <a:t>Introduction, “Stage 1: Primeval History,” and “Stage 2: The Patriarchs”</a:t>
            </a:r>
            <a:br>
              <a:rPr lang="en-US" sz="36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24–27)</a:t>
            </a:r>
            <a:endParaRPr lang="en-US" sz="20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200" y="1604122"/>
            <a:ext cx="8229600" cy="4878092"/>
          </a:xfrm>
        </p:spPr>
        <p:txBody>
          <a:bodyPr>
            <a:normAutofit/>
          </a:bodyPr>
          <a:lstStyle/>
          <a:p>
            <a:r>
              <a:rPr lang="en-US" sz="2200" dirty="0" smtClean="0">
                <a:latin typeface="Arial" panose="020B0604020202020204" pitchFamily="34" charset="0"/>
                <a:cs typeface="Arial" panose="020B0604020202020204" pitchFamily="34" charset="0"/>
              </a:rPr>
              <a:t>In the first stage of salvation history, human sin disrupts the loving and full relationships God intended.</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In the second stage, God begins the process of repairing the damaged relationship with him caused by sin. </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indent="0">
              <a:buNone/>
            </a:pPr>
            <a:endParaRPr lang="en-US" dirty="0"/>
          </a:p>
        </p:txBody>
      </p:sp>
      <p:grpSp>
        <p:nvGrpSpPr>
          <p:cNvPr id="3" name="Group 2"/>
          <p:cNvGrpSpPr/>
          <p:nvPr/>
        </p:nvGrpSpPr>
        <p:grpSpPr>
          <a:xfrm>
            <a:off x="527809" y="2610663"/>
            <a:ext cx="8680077" cy="2045845"/>
            <a:chOff x="480939" y="2592612"/>
            <a:chExt cx="8680077" cy="2045845"/>
          </a:xfrm>
        </p:grpSpPr>
        <p:sp>
          <p:nvSpPr>
            <p:cNvPr id="17" name="Oval 16"/>
            <p:cNvSpPr/>
            <p:nvPr/>
          </p:nvSpPr>
          <p:spPr>
            <a:xfrm>
              <a:off x="2137800" y="2610993"/>
              <a:ext cx="1549830" cy="14413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254524" y="2935720"/>
              <a:ext cx="697423" cy="6896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975923" y="2592612"/>
              <a:ext cx="1549830" cy="14413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334937" y="2820977"/>
              <a:ext cx="697423" cy="6896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p:cNvCxnSpPr/>
            <p:nvPr/>
          </p:nvCxnSpPr>
          <p:spPr>
            <a:xfrm flipV="1">
              <a:off x="1380801" y="3274744"/>
              <a:ext cx="1077380" cy="4312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V="1">
              <a:off x="1545472" y="3698483"/>
              <a:ext cx="992378" cy="478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flipV="1">
              <a:off x="6085986" y="3487115"/>
              <a:ext cx="1260211" cy="5446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flipV="1">
              <a:off x="6774704" y="3165817"/>
              <a:ext cx="883396" cy="3633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80939" y="3529205"/>
              <a:ext cx="1088272" cy="338554"/>
            </a:xfrm>
            <a:prstGeom prst="rect">
              <a:avLst/>
            </a:prstGeom>
            <a:noFill/>
          </p:spPr>
          <p:txBody>
            <a:bodyPr wrap="square" rtlCol="0">
              <a:spAutoFit/>
            </a:bodyPr>
            <a:lstStyle/>
            <a:p>
              <a:r>
                <a:rPr lang="en-US" sz="1600" b="1" dirty="0" smtClean="0"/>
                <a:t>Humans</a:t>
              </a:r>
              <a:endParaRPr lang="en-US" sz="1600" b="1" dirty="0"/>
            </a:p>
          </p:txBody>
        </p:sp>
        <p:sp>
          <p:nvSpPr>
            <p:cNvPr id="26" name="TextBox 25"/>
            <p:cNvSpPr txBox="1"/>
            <p:nvPr/>
          </p:nvSpPr>
          <p:spPr>
            <a:xfrm>
              <a:off x="7299702" y="4007515"/>
              <a:ext cx="716796" cy="338554"/>
            </a:xfrm>
            <a:prstGeom prst="rect">
              <a:avLst/>
            </a:prstGeom>
            <a:noFill/>
          </p:spPr>
          <p:txBody>
            <a:bodyPr wrap="square" rtlCol="0">
              <a:spAutoFit/>
            </a:bodyPr>
            <a:lstStyle/>
            <a:p>
              <a:r>
                <a:rPr lang="en-US" sz="1600" b="1" dirty="0" smtClean="0"/>
                <a:t>God</a:t>
              </a:r>
              <a:endParaRPr lang="en-US" sz="1600" b="1" dirty="0"/>
            </a:p>
          </p:txBody>
        </p:sp>
        <p:sp>
          <p:nvSpPr>
            <p:cNvPr id="27" name="TextBox 26"/>
            <p:cNvSpPr txBox="1"/>
            <p:nvPr/>
          </p:nvSpPr>
          <p:spPr>
            <a:xfrm>
              <a:off x="7652832" y="3437931"/>
              <a:ext cx="1508184" cy="342533"/>
            </a:xfrm>
            <a:prstGeom prst="rect">
              <a:avLst/>
            </a:prstGeom>
            <a:noFill/>
          </p:spPr>
          <p:txBody>
            <a:bodyPr wrap="square" rtlCol="0">
              <a:spAutoFit/>
            </a:bodyPr>
            <a:lstStyle/>
            <a:p>
              <a:r>
                <a:rPr lang="en-US" sz="1600" b="1" dirty="0" smtClean="0"/>
                <a:t>Humans</a:t>
              </a:r>
              <a:endParaRPr lang="en-US" sz="1600" b="1" dirty="0"/>
            </a:p>
          </p:txBody>
        </p:sp>
        <p:sp>
          <p:nvSpPr>
            <p:cNvPr id="28" name="TextBox 27"/>
            <p:cNvSpPr txBox="1"/>
            <p:nvPr/>
          </p:nvSpPr>
          <p:spPr>
            <a:xfrm>
              <a:off x="996009" y="4046324"/>
              <a:ext cx="716796" cy="338554"/>
            </a:xfrm>
            <a:prstGeom prst="rect">
              <a:avLst/>
            </a:prstGeom>
            <a:noFill/>
          </p:spPr>
          <p:txBody>
            <a:bodyPr wrap="square" rtlCol="0">
              <a:spAutoFit/>
            </a:bodyPr>
            <a:lstStyle/>
            <a:p>
              <a:r>
                <a:rPr lang="en-US" sz="1600" b="1" dirty="0" smtClean="0"/>
                <a:t>God</a:t>
              </a:r>
              <a:endParaRPr lang="en-US" sz="1600" b="1" dirty="0"/>
            </a:p>
          </p:txBody>
        </p:sp>
        <p:sp>
          <p:nvSpPr>
            <p:cNvPr id="29" name="TextBox 28"/>
            <p:cNvSpPr txBox="1"/>
            <p:nvPr/>
          </p:nvSpPr>
          <p:spPr>
            <a:xfrm>
              <a:off x="1953764" y="4176792"/>
              <a:ext cx="1733866" cy="461665"/>
            </a:xfrm>
            <a:prstGeom prst="rect">
              <a:avLst/>
            </a:prstGeom>
            <a:solidFill>
              <a:schemeClr val="bg1"/>
            </a:solidFill>
          </p:spPr>
          <p:txBody>
            <a:bodyPr wrap="square" rtlCol="0">
              <a:spAutoFit/>
            </a:bodyPr>
            <a:lstStyle/>
            <a:p>
              <a:pPr algn="ctr"/>
              <a:r>
                <a:rPr lang="en-US" b="1" dirty="0" smtClean="0"/>
                <a:t>Before sin</a:t>
              </a:r>
              <a:endParaRPr lang="en-US" b="1" dirty="0"/>
            </a:p>
          </p:txBody>
        </p:sp>
        <p:sp>
          <p:nvSpPr>
            <p:cNvPr id="30" name="TextBox 29"/>
            <p:cNvSpPr txBox="1"/>
            <p:nvPr/>
          </p:nvSpPr>
          <p:spPr>
            <a:xfrm>
              <a:off x="4930886" y="4167623"/>
              <a:ext cx="1733866" cy="461665"/>
            </a:xfrm>
            <a:prstGeom prst="rect">
              <a:avLst/>
            </a:prstGeom>
            <a:solidFill>
              <a:schemeClr val="bg1"/>
            </a:solidFill>
          </p:spPr>
          <p:txBody>
            <a:bodyPr wrap="square" rtlCol="0">
              <a:spAutoFit/>
            </a:bodyPr>
            <a:lstStyle/>
            <a:p>
              <a:pPr algn="ctr"/>
              <a:r>
                <a:rPr lang="en-US" b="1" dirty="0" smtClean="0"/>
                <a:t>After sin</a:t>
              </a:r>
              <a:endParaRPr lang="en-US" b="1" dirty="0"/>
            </a:p>
          </p:txBody>
        </p:sp>
      </p:grpSp>
    </p:spTree>
    <p:extLst>
      <p:ext uri="{BB962C8B-B14F-4D97-AF65-F5344CB8AC3E}">
        <p14:creationId xmlns:p14="http://schemas.microsoft.com/office/powerpoint/2010/main" val="134360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0A5598"/>
                </a:solidFill>
                <a:latin typeface="Arial" panose="020B0604020202020204" pitchFamily="34" charset="0"/>
                <a:cs typeface="Arial" panose="020B0604020202020204" pitchFamily="34" charset="0"/>
              </a:rPr>
              <a:t>Introduction, “Stage 1: Primeval History,” and “Stage 2: The Patriarchs”</a:t>
            </a:r>
            <a:br>
              <a:rPr lang="en-US" sz="36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24–27)</a:t>
            </a:r>
            <a:endParaRPr lang="en-US" sz="20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759875" y="2047780"/>
            <a:ext cx="4243831" cy="4273658"/>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The </a:t>
            </a:r>
            <a:r>
              <a:rPr lang="en-US" sz="2000" b="1" dirty="0" smtClean="0">
                <a:latin typeface="Arial" panose="020B0604020202020204" pitchFamily="34" charset="0"/>
                <a:cs typeface="Arial" panose="020B0604020202020204" pitchFamily="34" charset="0"/>
              </a:rPr>
              <a:t>first stage </a:t>
            </a:r>
            <a:r>
              <a:rPr lang="en-US" sz="2000" dirty="0" smtClean="0">
                <a:latin typeface="Arial" panose="020B0604020202020204" pitchFamily="34" charset="0"/>
                <a:cs typeface="Arial" panose="020B0604020202020204" pitchFamily="34" charset="0"/>
              </a:rPr>
              <a:t>of salvation history is primeval history (or prehistory), which teaches basic truths:</a:t>
            </a:r>
          </a:p>
          <a:p>
            <a:pPr lvl="1">
              <a:buFont typeface="Arial"/>
              <a:buChar char="•"/>
            </a:pPr>
            <a:r>
              <a:rPr lang="en-US" sz="2000" dirty="0" smtClean="0">
                <a:latin typeface="Arial" panose="020B0604020202020204" pitchFamily="34" charset="0"/>
                <a:cs typeface="Arial" panose="020B0604020202020204" pitchFamily="34" charset="0"/>
              </a:rPr>
              <a:t>About the world and all that is in it</a:t>
            </a:r>
          </a:p>
          <a:p>
            <a:pPr lvl="1">
              <a:buFont typeface="Arial"/>
              <a:buChar char="•"/>
            </a:pPr>
            <a:r>
              <a:rPr lang="en-US" sz="2000" dirty="0" smtClean="0">
                <a:latin typeface="Arial" panose="020B0604020202020204" pitchFamily="34" charset="0"/>
                <a:cs typeface="Arial" panose="020B0604020202020204" pitchFamily="34" charset="0"/>
              </a:rPr>
              <a:t>About human beings and their relationship with God</a:t>
            </a:r>
          </a:p>
          <a:p>
            <a:pPr lvl="1">
              <a:buFont typeface="Arial"/>
              <a:buChar char="•"/>
            </a:pPr>
            <a:r>
              <a:rPr lang="en-US" sz="2000" dirty="0" smtClean="0">
                <a:latin typeface="Arial" panose="020B0604020202020204" pitchFamily="34" charset="0"/>
                <a:cs typeface="Arial" panose="020B0604020202020204" pitchFamily="34" charset="0"/>
              </a:rPr>
              <a:t>About the tragedy of sin in the world</a:t>
            </a:r>
          </a:p>
          <a:p>
            <a:pPr lvl="1"/>
            <a:endParaRPr lang="en-US" sz="2400" dirty="0"/>
          </a:p>
          <a:p>
            <a:pPr lvl="1"/>
            <a:endParaRPr lang="en-US" sz="2400" dirty="0"/>
          </a:p>
        </p:txBody>
      </p:sp>
      <p:sp>
        <p:nvSpPr>
          <p:cNvPr id="7" name="TextBox 6"/>
          <p:cNvSpPr txBox="1"/>
          <p:nvPr/>
        </p:nvSpPr>
        <p:spPr>
          <a:xfrm>
            <a:off x="201646" y="4764772"/>
            <a:ext cx="2595965" cy="200055"/>
          </a:xfrm>
          <a:prstGeom prst="rect">
            <a:avLst/>
          </a:prstGeom>
          <a:noFill/>
        </p:spPr>
        <p:txBody>
          <a:bodyPr wrap="square" rtlCol="0">
            <a:spAutoFit/>
          </a:bodyPr>
          <a:lstStyle/>
          <a:p>
            <a:r>
              <a:rPr lang="en-US" sz="700" dirty="0" smtClean="0">
                <a:solidFill>
                  <a:srgbClr val="A6A6A6"/>
                </a:solidFill>
                <a:latin typeface="Arial" panose="020B0604020202020204" pitchFamily="34" charset="0"/>
                <a:cs typeface="Arial" panose="020B0604020202020204" pitchFamily="34" charset="0"/>
              </a:rPr>
              <a:t>© JanakaDharmasena/www.shutterstock.com </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5-shutterstock_12546685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220" y="1940642"/>
            <a:ext cx="4247159" cy="2831439"/>
          </a:xfrm>
          <a:prstGeom prst="rect">
            <a:avLst/>
          </a:prstGeom>
        </p:spPr>
      </p:pic>
    </p:spTree>
    <p:extLst>
      <p:ext uri="{BB962C8B-B14F-4D97-AF65-F5344CB8AC3E}">
        <p14:creationId xmlns:p14="http://schemas.microsoft.com/office/powerpoint/2010/main" val="63706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0A5598"/>
                </a:solidFill>
                <a:latin typeface="Arial" panose="020B0604020202020204" pitchFamily="34" charset="0"/>
                <a:cs typeface="Arial" panose="020B0604020202020204" pitchFamily="34" charset="0"/>
              </a:rPr>
              <a:t>Introduction, “Stage 1: Primeval History,” and “Stage 2: The Patriarchs”</a:t>
            </a:r>
            <a:r>
              <a:rPr lang="en-US" sz="4000" b="1" dirty="0" smtClean="0">
                <a:solidFill>
                  <a:srgbClr val="0A5598"/>
                </a:solidFill>
                <a:latin typeface="Arial" panose="020B0604020202020204" pitchFamily="34" charset="0"/>
                <a:cs typeface="Arial" panose="020B0604020202020204" pitchFamily="34" charset="0"/>
              </a:rPr>
              <a:t/>
            </a:r>
            <a:br>
              <a:rPr lang="en-US" sz="40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24–27)</a:t>
            </a:r>
            <a:endParaRPr lang="en-US" sz="20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71698" y="1696484"/>
            <a:ext cx="4878415" cy="4687610"/>
          </a:xfrm>
        </p:spPr>
        <p:txBody>
          <a:bodyPr>
            <a:normAutofit/>
          </a:bodyPr>
          <a:lstStyle/>
          <a:p>
            <a:pPr>
              <a:buNone/>
            </a:pPr>
            <a:r>
              <a:rPr lang="en-US"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Primeval history teaches the following:</a:t>
            </a:r>
          </a:p>
          <a:p>
            <a:pPr lvl="1">
              <a:buFont typeface="Arial"/>
              <a:buChar char="•"/>
            </a:pPr>
            <a:r>
              <a:rPr lang="en-US" sz="1800" dirty="0" smtClean="0">
                <a:latin typeface="Arial" panose="020B0604020202020204" pitchFamily="34" charset="0"/>
                <a:cs typeface="Arial" panose="020B0604020202020204" pitchFamily="34" charset="0"/>
              </a:rPr>
              <a:t>God created all that exists, and it is </a:t>
            </a:r>
            <a:r>
              <a:rPr lang="en-US" sz="1800" i="1" dirty="0" smtClean="0">
                <a:latin typeface="Arial" panose="020B0604020202020204" pitchFamily="34" charset="0"/>
                <a:cs typeface="Arial" panose="020B0604020202020204" pitchFamily="34" charset="0"/>
              </a:rPr>
              <a:t>good.</a:t>
            </a:r>
          </a:p>
          <a:p>
            <a:pPr lvl="1">
              <a:buFont typeface="Arial"/>
              <a:buChar char="•"/>
            </a:pPr>
            <a:r>
              <a:rPr lang="en-US" sz="1800" dirty="0">
                <a:latin typeface="Arial" panose="020B0604020202020204" pitchFamily="34" charset="0"/>
                <a:cs typeface="Arial" panose="020B0604020202020204" pitchFamily="34" charset="0"/>
              </a:rPr>
              <a:t>All of God’s creatures are created to live in peace and </a:t>
            </a:r>
            <a:r>
              <a:rPr lang="en-US" sz="1800" dirty="0" smtClean="0">
                <a:latin typeface="Arial" panose="020B0604020202020204" pitchFamily="34" charset="0"/>
                <a:cs typeface="Arial" panose="020B0604020202020204" pitchFamily="34" charset="0"/>
              </a:rPr>
              <a:t>harmony.</a:t>
            </a:r>
            <a:endParaRPr lang="en-US" sz="1800" dirty="0">
              <a:latin typeface="Arial" panose="020B0604020202020204" pitchFamily="34" charset="0"/>
              <a:cs typeface="Arial" panose="020B0604020202020204" pitchFamily="34" charset="0"/>
            </a:endParaRPr>
          </a:p>
          <a:p>
            <a:pPr lvl="1">
              <a:buFont typeface="Arial"/>
              <a:buChar char="•"/>
            </a:pPr>
            <a:r>
              <a:rPr lang="en-US" sz="1800" dirty="0">
                <a:latin typeface="Arial" panose="020B0604020202020204" pitchFamily="34" charset="0"/>
                <a:cs typeface="Arial" panose="020B0604020202020204" pitchFamily="34" charset="0"/>
              </a:rPr>
              <a:t>Without </a:t>
            </a:r>
            <a:r>
              <a:rPr lang="en-US" sz="1800" dirty="0" smtClean="0">
                <a:latin typeface="Arial" panose="020B0604020202020204" pitchFamily="34" charset="0"/>
                <a:cs typeface="Arial" panose="020B0604020202020204" pitchFamily="34" charset="0"/>
              </a:rPr>
              <a:t>help, sin </a:t>
            </a:r>
            <a:r>
              <a:rPr lang="en-US" sz="1800" dirty="0">
                <a:latin typeface="Arial" panose="020B0604020202020204" pitchFamily="34" charset="0"/>
                <a:cs typeface="Arial" panose="020B0604020202020204" pitchFamily="34" charset="0"/>
              </a:rPr>
              <a:t>leads to </a:t>
            </a:r>
            <a:r>
              <a:rPr lang="en-US" sz="1800" dirty="0" smtClean="0">
                <a:latin typeface="Arial" panose="020B0604020202020204" pitchFamily="34" charset="0"/>
                <a:cs typeface="Arial" panose="020B0604020202020204" pitchFamily="34" charset="0"/>
              </a:rPr>
              <a:t>death:</a:t>
            </a:r>
            <a:endParaRPr lang="en-US" sz="1800" dirty="0">
              <a:latin typeface="Arial" panose="020B0604020202020204" pitchFamily="34" charset="0"/>
              <a:cs typeface="Arial" panose="020B0604020202020204" pitchFamily="34" charset="0"/>
            </a:endParaRPr>
          </a:p>
          <a:p>
            <a:pPr marL="1147763" lvl="2" indent="-290513">
              <a:buFont typeface="Courier New"/>
              <a:buChar char="o"/>
            </a:pPr>
            <a:r>
              <a:rPr lang="en-US" sz="1800" dirty="0">
                <a:latin typeface="Arial" panose="020B0604020202020204" pitchFamily="34" charset="0"/>
                <a:cs typeface="Arial" panose="020B0604020202020204" pitchFamily="34" charset="0"/>
              </a:rPr>
              <a:t>Destroys our relationship with God</a:t>
            </a:r>
          </a:p>
          <a:p>
            <a:pPr marL="1147763" lvl="2" indent="-290513">
              <a:buFont typeface="Courier New"/>
              <a:buChar char="o"/>
            </a:pPr>
            <a:r>
              <a:rPr lang="en-US" sz="1800" dirty="0">
                <a:latin typeface="Arial" panose="020B0604020202020204" pitchFamily="34" charset="0"/>
                <a:cs typeface="Arial" panose="020B0604020202020204" pitchFamily="34" charset="0"/>
              </a:rPr>
              <a:t>Destroys our relationships with </a:t>
            </a:r>
            <a:r>
              <a:rPr lang="en-US" sz="1800" dirty="0" smtClean="0">
                <a:latin typeface="Arial" panose="020B0604020202020204" pitchFamily="34" charset="0"/>
                <a:cs typeface="Arial" panose="020B0604020202020204" pitchFamily="34" charset="0"/>
              </a:rPr>
              <a:t>one another</a:t>
            </a:r>
            <a:endParaRPr lang="en-US" sz="1800" dirty="0">
              <a:latin typeface="Arial" panose="020B0604020202020204" pitchFamily="34" charset="0"/>
              <a:cs typeface="Arial" panose="020B0604020202020204" pitchFamily="34" charset="0"/>
            </a:endParaRPr>
          </a:p>
          <a:p>
            <a:pPr marL="1147763" lvl="2" indent="-290513">
              <a:buFont typeface="Courier New"/>
              <a:buChar char="o"/>
            </a:pPr>
            <a:r>
              <a:rPr lang="en-US" sz="1800" dirty="0">
                <a:latin typeface="Arial" panose="020B0604020202020204" pitchFamily="34" charset="0"/>
                <a:cs typeface="Arial" panose="020B0604020202020204" pitchFamily="34" charset="0"/>
              </a:rPr>
              <a:t>Destroys our relationships with all of creation</a:t>
            </a:r>
          </a:p>
          <a:p>
            <a:pPr marL="971550" lvl="1" indent="-514350">
              <a:buFont typeface="+mj-lt"/>
              <a:buAutoNum type="arabicPeriod"/>
            </a:pPr>
            <a:endParaRPr lang="en-US" i="1" dirty="0" smtClean="0"/>
          </a:p>
          <a:p>
            <a:pPr marL="971550" lvl="1" indent="-514350">
              <a:buFont typeface="+mj-lt"/>
              <a:buAutoNum type="arabicPeriod"/>
            </a:pPr>
            <a:endParaRPr lang="en-US" i="1"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9256" y="1812287"/>
            <a:ext cx="3776785" cy="2832589"/>
          </a:xfrm>
          <a:prstGeom prst="rect">
            <a:avLst/>
          </a:prstGeom>
        </p:spPr>
      </p:pic>
      <p:sp>
        <p:nvSpPr>
          <p:cNvPr id="7" name="TextBox 6"/>
          <p:cNvSpPr txBox="1"/>
          <p:nvPr/>
        </p:nvSpPr>
        <p:spPr>
          <a:xfrm>
            <a:off x="5089256" y="4814675"/>
            <a:ext cx="3733800" cy="830997"/>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“God looked at everything he had made, and he was very pleased.”  (Genesis 1:31)</a:t>
            </a:r>
            <a:endParaRPr lang="en-US" sz="1600" dirty="0">
              <a:latin typeface="Arial" panose="020B0604020202020204" pitchFamily="34" charset="0"/>
              <a:cs typeface="Arial" panose="020B0604020202020204" pitchFamily="34" charset="0"/>
            </a:endParaRPr>
          </a:p>
        </p:txBody>
      </p:sp>
      <p:sp>
        <p:nvSpPr>
          <p:cNvPr id="8" name="Rectangle 7"/>
          <p:cNvSpPr/>
          <p:nvPr/>
        </p:nvSpPr>
        <p:spPr>
          <a:xfrm>
            <a:off x="7482232" y="4614620"/>
            <a:ext cx="1364476"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a:t>
            </a:r>
            <a:r>
              <a:rPr lang="en-US" sz="700" dirty="0" err="1" smtClean="0">
                <a:solidFill>
                  <a:srgbClr val="A6A6A6"/>
                </a:solidFill>
                <a:latin typeface="Arial" panose="020B0604020202020204" pitchFamily="34" charset="0"/>
                <a:cs typeface="Arial" panose="020B0604020202020204" pitchFamily="34" charset="0"/>
              </a:rPr>
              <a:t>janiemaki</a:t>
            </a:r>
            <a:r>
              <a:rPr lang="en-US" sz="700" dirty="0" smtClean="0">
                <a:solidFill>
                  <a:srgbClr val="A6A6A6"/>
                </a:solidFill>
                <a:latin typeface="Arial" panose="020B0604020202020204" pitchFamily="34" charset="0"/>
                <a:cs typeface="Arial" panose="020B0604020202020204" pitchFamily="34" charset="0"/>
              </a:rPr>
              <a:t>/</a:t>
            </a:r>
            <a:r>
              <a:rPr lang="en-US" sz="700" dirty="0" err="1" smtClean="0">
                <a:solidFill>
                  <a:srgbClr val="A6A6A6"/>
                </a:solidFill>
                <a:latin typeface="Arial" panose="020B0604020202020204" pitchFamily="34" charset="0"/>
                <a:cs typeface="Arial" panose="020B0604020202020204" pitchFamily="34" charset="0"/>
              </a:rPr>
              <a:t>SaintMary’sPress</a:t>
            </a:r>
            <a:endParaRPr lang="en-US" sz="7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61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0A5598"/>
                </a:solidFill>
                <a:latin typeface="Arial" panose="020B0604020202020204" pitchFamily="34" charset="0"/>
                <a:cs typeface="Arial" panose="020B0604020202020204" pitchFamily="34" charset="0"/>
              </a:rPr>
              <a:t>Introduction, “Stage 1: Primeval History,” and “Stage 2: The Patriarchs”</a:t>
            </a:r>
            <a:br>
              <a:rPr lang="en-US" sz="36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24–27)</a:t>
            </a:r>
            <a:endParaRPr lang="en-US" sz="20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327421" y="2131741"/>
            <a:ext cx="3959816" cy="3882782"/>
          </a:xfrm>
        </p:spPr>
        <p:txBody>
          <a:bodyPr>
            <a:normAutofit/>
          </a:bodyPr>
          <a:lstStyle/>
          <a:p>
            <a:pPr marL="0" indent="0">
              <a:buNone/>
            </a:pPr>
            <a:r>
              <a:rPr lang="en-US" sz="2200" dirty="0" smtClean="0">
                <a:latin typeface="Arial" panose="020B0604020202020204" pitchFamily="34" charset="0"/>
                <a:cs typeface="Arial" panose="020B0604020202020204" pitchFamily="34" charset="0"/>
              </a:rPr>
              <a:t>The second stage of salvation history is the </a:t>
            </a:r>
            <a:r>
              <a:rPr lang="en-US" sz="2200" b="1" dirty="0" smtClean="0">
                <a:latin typeface="Arial" panose="020B0604020202020204" pitchFamily="34" charset="0"/>
                <a:cs typeface="Arial" panose="020B0604020202020204" pitchFamily="34" charset="0"/>
              </a:rPr>
              <a:t>patriarchs.</a:t>
            </a:r>
            <a:r>
              <a:rPr lang="en-US" sz="2200" dirty="0" smtClean="0">
                <a:latin typeface="Arial" panose="020B0604020202020204" pitchFamily="34" charset="0"/>
                <a:cs typeface="Arial" panose="020B0604020202020204" pitchFamily="34" charset="0"/>
              </a:rPr>
              <a:t> In this stage, God forms a </a:t>
            </a:r>
            <a:r>
              <a:rPr lang="en-US" sz="2200" b="1" dirty="0" smtClean="0">
                <a:latin typeface="Arial" panose="020B0604020202020204" pitchFamily="34" charset="0"/>
                <a:cs typeface="Arial" panose="020B0604020202020204" pitchFamily="34" charset="0"/>
              </a:rPr>
              <a:t>covenant</a:t>
            </a:r>
            <a:r>
              <a:rPr lang="en-US" sz="2200" i="1"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with his Chosen People, Israel, and begins the process of repairing our damaged relationship with God. </a:t>
            </a:r>
          </a:p>
          <a:p>
            <a:pPr marL="0" indent="0">
              <a:buNone/>
            </a:pPr>
            <a:endParaRPr lang="en-US" dirty="0"/>
          </a:p>
          <a:p>
            <a:pPr marL="0" indent="0">
              <a:buNone/>
            </a:pPr>
            <a:endParaRPr lang="en-US" dirty="0"/>
          </a:p>
        </p:txBody>
      </p:sp>
      <p:sp>
        <p:nvSpPr>
          <p:cNvPr id="7" name="TextBox 6"/>
          <p:cNvSpPr txBox="1"/>
          <p:nvPr/>
        </p:nvSpPr>
        <p:spPr>
          <a:xfrm>
            <a:off x="7020732" y="5038845"/>
            <a:ext cx="2123268" cy="200055"/>
          </a:xfrm>
          <a:prstGeom prst="rect">
            <a:avLst/>
          </a:prstGeom>
          <a:noFill/>
        </p:spPr>
        <p:txBody>
          <a:bodyPr wrap="square" rtlCol="0">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MikeElliott/www.shutterstock.com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7-shutterstock_10741813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139" y="1966379"/>
            <a:ext cx="4612861" cy="3072466"/>
          </a:xfrm>
          <a:prstGeom prst="rect">
            <a:avLst/>
          </a:prstGeom>
        </p:spPr>
      </p:pic>
    </p:spTree>
    <p:extLst>
      <p:ext uri="{BB962C8B-B14F-4D97-AF65-F5344CB8AC3E}">
        <p14:creationId xmlns:p14="http://schemas.microsoft.com/office/powerpoint/2010/main" val="187317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100" b="1" dirty="0" smtClean="0">
                <a:solidFill>
                  <a:srgbClr val="178D34"/>
                </a:solidFill>
                <a:latin typeface="Arial" panose="020B0604020202020204" pitchFamily="34" charset="0"/>
                <a:cs typeface="Arial" panose="020B0604020202020204" pitchFamily="34" charset="0"/>
              </a:rPr>
              <a:t>“Stage 3: Egypt and the Exodus” and </a:t>
            </a:r>
            <a:br>
              <a:rPr lang="en-US" sz="3100" b="1" dirty="0" smtClean="0">
                <a:solidFill>
                  <a:srgbClr val="178D34"/>
                </a:solidFill>
                <a:latin typeface="Arial" panose="020B0604020202020204" pitchFamily="34" charset="0"/>
                <a:cs typeface="Arial" panose="020B0604020202020204" pitchFamily="34" charset="0"/>
              </a:rPr>
            </a:br>
            <a:r>
              <a:rPr lang="en-US" sz="3100" b="1" dirty="0" smtClean="0">
                <a:solidFill>
                  <a:srgbClr val="178D34"/>
                </a:solidFill>
                <a:latin typeface="Arial" panose="020B0604020202020204" pitchFamily="34" charset="0"/>
                <a:cs typeface="Arial" panose="020B0604020202020204" pitchFamily="34" charset="0"/>
              </a:rPr>
              <a:t>“Stage 4: The Promised Land and the Judges”</a:t>
            </a:r>
            <a:r>
              <a:rPr lang="en-US" b="1" dirty="0" smtClean="0">
                <a:solidFill>
                  <a:srgbClr val="178D34"/>
                </a:solidFill>
                <a:latin typeface="Arial" panose="020B0604020202020204" pitchFamily="34" charset="0"/>
                <a:cs typeface="Arial" panose="020B0604020202020204" pitchFamily="34" charset="0"/>
              </a:rPr>
              <a:t/>
            </a:r>
            <a:br>
              <a:rPr lang="en-US" b="1" dirty="0" smtClean="0">
                <a:solidFill>
                  <a:srgbClr val="178D34"/>
                </a:solidFill>
                <a:latin typeface="Arial" panose="020B0604020202020204" pitchFamily="34" charset="0"/>
                <a:cs typeface="Arial" panose="020B0604020202020204" pitchFamily="34" charset="0"/>
              </a:rPr>
            </a:br>
            <a:r>
              <a:rPr lang="en-US" sz="2000" b="1" dirty="0" smtClean="0">
                <a:solidFill>
                  <a:srgbClr val="7F7F7F"/>
                </a:solidFill>
                <a:latin typeface="Arial" pitchFamily="34" charset="0"/>
                <a:cs typeface="Arial" pitchFamily="34" charset="0"/>
              </a:rPr>
              <a:t>(Handbook, pages 28–29) </a:t>
            </a:r>
            <a:endParaRPr lang="en-US" b="1" dirty="0">
              <a:solidFill>
                <a:srgbClr val="7F7F7F"/>
              </a:solidFill>
              <a:latin typeface="Arial" pitchFamily="34" charset="0"/>
              <a:cs typeface="Arial" pitchFamily="34" charset="0"/>
            </a:endParaRPr>
          </a:p>
        </p:txBody>
      </p:sp>
      <p:sp>
        <p:nvSpPr>
          <p:cNvPr id="5" name="Content Placeholder 2"/>
          <p:cNvSpPr>
            <a:spLocks noGrp="1"/>
          </p:cNvSpPr>
          <p:nvPr>
            <p:ph idx="1"/>
          </p:nvPr>
        </p:nvSpPr>
        <p:spPr>
          <a:xfrm>
            <a:off x="457200" y="2242278"/>
            <a:ext cx="3742841" cy="4525963"/>
          </a:xfrm>
        </p:spPr>
        <p:txBody>
          <a:bodyPr>
            <a:normAutofit/>
          </a:bodyPr>
          <a:lstStyle/>
          <a:p>
            <a:pPr marL="0" indent="0">
              <a:buNone/>
            </a:pPr>
            <a:r>
              <a:rPr lang="en-US" sz="2200" dirty="0" smtClean="0">
                <a:latin typeface="Arial" panose="020B0604020202020204" pitchFamily="34" charset="0"/>
                <a:cs typeface="Arial" panose="020B0604020202020204" pitchFamily="34" charset="0"/>
              </a:rPr>
              <a:t>The call of </a:t>
            </a:r>
            <a:r>
              <a:rPr lang="en-US" sz="2200" b="1" dirty="0" smtClean="0">
                <a:latin typeface="Arial" panose="020B0604020202020204" pitchFamily="34" charset="0"/>
                <a:cs typeface="Arial" panose="020B0604020202020204" pitchFamily="34" charset="0"/>
              </a:rPr>
              <a:t>Moses</a:t>
            </a:r>
            <a:r>
              <a:rPr lang="en-US" sz="2200" dirty="0" smtClean="0">
                <a:latin typeface="Arial" panose="020B0604020202020204" pitchFamily="34" charset="0"/>
                <a:cs typeface="Arial" panose="020B0604020202020204" pitchFamily="34" charset="0"/>
              </a:rPr>
              <a:t> and the </a:t>
            </a:r>
            <a:r>
              <a:rPr lang="en-US" sz="2200" b="1" dirty="0" smtClean="0">
                <a:latin typeface="Arial" panose="020B0604020202020204" pitchFamily="34" charset="0"/>
                <a:cs typeface="Arial" panose="020B0604020202020204" pitchFamily="34" charset="0"/>
              </a:rPr>
              <a:t>Exodus from Egypt </a:t>
            </a:r>
            <a:r>
              <a:rPr lang="en-US" sz="2200" dirty="0" smtClean="0">
                <a:latin typeface="Arial" panose="020B0604020202020204" pitchFamily="34" charset="0"/>
                <a:cs typeface="Arial" panose="020B0604020202020204" pitchFamily="34" charset="0"/>
              </a:rPr>
              <a:t>continue God’s saving plan in the third stage of salvation history and lead into the fourth stage, where the Israelites enter into the </a:t>
            </a:r>
            <a:r>
              <a:rPr lang="en-US" sz="2200" b="1" dirty="0" smtClean="0">
                <a:latin typeface="Arial" panose="020B0604020202020204" pitchFamily="34" charset="0"/>
                <a:cs typeface="Arial" panose="020B0604020202020204" pitchFamily="34" charset="0"/>
              </a:rPr>
              <a:t>Promised Land. </a:t>
            </a:r>
            <a:endParaRPr lang="en-US" sz="2200" b="1" dirty="0">
              <a:latin typeface="Arial" panose="020B0604020202020204" pitchFamily="34" charset="0"/>
              <a:cs typeface="Arial" panose="020B0604020202020204" pitchFamily="34" charset="0"/>
            </a:endParaRPr>
          </a:p>
        </p:txBody>
      </p:sp>
      <p:sp>
        <p:nvSpPr>
          <p:cNvPr id="7" name="TextBox 6"/>
          <p:cNvSpPr txBox="1"/>
          <p:nvPr/>
        </p:nvSpPr>
        <p:spPr>
          <a:xfrm>
            <a:off x="6056177" y="5026242"/>
            <a:ext cx="2671897" cy="200055"/>
          </a:xfrm>
          <a:prstGeom prst="rect">
            <a:avLst/>
          </a:prstGeom>
          <a:noFill/>
        </p:spPr>
        <p:txBody>
          <a:bodyPr wrap="square" rtlCol="0">
            <a:spAutoFit/>
          </a:bodyPr>
          <a:lstStyle/>
          <a:p>
            <a:pPr algn="r"/>
            <a:r>
              <a:rPr lang="en-US" sz="700" dirty="0">
                <a:solidFill>
                  <a:schemeClr val="bg1">
                    <a:lumMod val="65000"/>
                  </a:schemeClr>
                </a:solidFill>
                <a:latin typeface="Arial" panose="020B0604020202020204" pitchFamily="34" charset="0"/>
                <a:cs typeface="Arial" panose="020B0604020202020204" pitchFamily="34" charset="0"/>
              </a:rPr>
              <a:t>© IGORROGOZHNIKOV/www.shutterstock.com</a:t>
            </a:r>
          </a:p>
        </p:txBody>
      </p:sp>
      <p:pic>
        <p:nvPicPr>
          <p:cNvPr id="8" name="Picture 7" descr="S8-shutterstock_12381334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1824" y="2185658"/>
            <a:ext cx="4286250" cy="2857500"/>
          </a:xfrm>
          <a:prstGeom prst="rect">
            <a:avLst/>
          </a:prstGeom>
        </p:spPr>
      </p:pic>
    </p:spTree>
    <p:extLst>
      <p:ext uri="{BB962C8B-B14F-4D97-AF65-F5344CB8AC3E}">
        <p14:creationId xmlns:p14="http://schemas.microsoft.com/office/powerpoint/2010/main" val="148776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noFill/>
        </p:spPr>
        <p:txBody>
          <a:bodyPr>
            <a:normAutofit fontScale="90000"/>
          </a:bodyPr>
          <a:lstStyle/>
          <a:p>
            <a:pPr>
              <a:lnSpc>
                <a:spcPct val="110000"/>
              </a:lnSpc>
            </a:pPr>
            <a:r>
              <a:rPr lang="en-US" sz="3100" b="1" dirty="0" smtClean="0">
                <a:solidFill>
                  <a:srgbClr val="178D34"/>
                </a:solidFill>
                <a:latin typeface="Arial" panose="020B0604020202020204" pitchFamily="34" charset="0"/>
                <a:cs typeface="Arial" panose="020B0604020202020204" pitchFamily="34" charset="0"/>
              </a:rPr>
              <a:t>“Stage 3: Egypt and the Exodus” and </a:t>
            </a:r>
            <a:br>
              <a:rPr lang="en-US" sz="3100" b="1" dirty="0" smtClean="0">
                <a:solidFill>
                  <a:srgbClr val="178D34"/>
                </a:solidFill>
                <a:latin typeface="Arial" panose="020B0604020202020204" pitchFamily="34" charset="0"/>
                <a:cs typeface="Arial" panose="020B0604020202020204" pitchFamily="34" charset="0"/>
              </a:rPr>
            </a:br>
            <a:r>
              <a:rPr lang="en-US" sz="3100" b="1" dirty="0" smtClean="0">
                <a:solidFill>
                  <a:srgbClr val="178D34"/>
                </a:solidFill>
                <a:latin typeface="Arial" panose="020B0604020202020204" pitchFamily="34" charset="0"/>
                <a:cs typeface="Arial" panose="020B0604020202020204" pitchFamily="34" charset="0"/>
              </a:rPr>
              <a:t>“Stage 4: The Promised Land and the Judges”</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28–29) </a:t>
            </a:r>
            <a:endParaRPr lang="en-US" sz="2000" b="1" dirty="0">
              <a:solidFill>
                <a:schemeClr val="tx1">
                  <a:lumMod val="50000"/>
                  <a:lumOff val="50000"/>
                </a:schemeClr>
              </a:solidFill>
              <a:latin typeface="Arial" pitchFamily="34" charset="0"/>
              <a:cs typeface="Arial" pitchFamily="34" charset="0"/>
            </a:endParaRPr>
          </a:p>
        </p:txBody>
      </p:sp>
      <p:sp>
        <p:nvSpPr>
          <p:cNvPr id="6" name="Content Placeholder 2"/>
          <p:cNvSpPr>
            <a:spLocks noGrp="1"/>
          </p:cNvSpPr>
          <p:nvPr>
            <p:ph idx="1"/>
          </p:nvPr>
        </p:nvSpPr>
        <p:spPr>
          <a:xfrm>
            <a:off x="5056626" y="2551986"/>
            <a:ext cx="3742841" cy="4525963"/>
          </a:xfrm>
        </p:spPr>
        <p:txBody>
          <a:bodyPr/>
          <a:lstStyle/>
          <a:p>
            <a:pPr marL="0" indent="0">
              <a:buNone/>
            </a:pPr>
            <a:r>
              <a:rPr lang="en-US" sz="2200" dirty="0" smtClean="0">
                <a:latin typeface="Arial" panose="020B0604020202020204" pitchFamily="34" charset="0"/>
                <a:cs typeface="Arial" panose="020B0604020202020204" pitchFamily="34" charset="0"/>
              </a:rPr>
              <a:t>God heard the cry of his children in Egypt and called Moses to lead them out of slavery and into the desert.</a:t>
            </a:r>
          </a:p>
          <a:p>
            <a:endParaRPr lang="en-US" dirty="0"/>
          </a:p>
          <a:p>
            <a:pPr marL="0" indent="0">
              <a:buNone/>
            </a:pPr>
            <a:endParaRPr lang="en-US" dirty="0"/>
          </a:p>
        </p:txBody>
      </p:sp>
      <p:sp>
        <p:nvSpPr>
          <p:cNvPr id="8" name="TextBox 7"/>
          <p:cNvSpPr txBox="1"/>
          <p:nvPr/>
        </p:nvSpPr>
        <p:spPr>
          <a:xfrm>
            <a:off x="373647" y="5154121"/>
            <a:ext cx="3037668" cy="200055"/>
          </a:xfrm>
          <a:prstGeom prst="rect">
            <a:avLst/>
          </a:prstGeom>
          <a:noFill/>
        </p:spPr>
        <p:txBody>
          <a:bodyPr wrap="square" rtlCol="0">
            <a:spAutoFit/>
          </a:bodyPr>
          <a:lstStyle/>
          <a:p>
            <a:r>
              <a:rPr lang="en-US" sz="700" dirty="0">
                <a:solidFill>
                  <a:schemeClr val="bg1">
                    <a:lumMod val="65000"/>
                  </a:schemeClr>
                </a:solidFill>
                <a:latin typeface="Arial" panose="020B0604020202020204" pitchFamily="34" charset="0"/>
                <a:cs typeface="Arial" panose="020B0604020202020204" pitchFamily="34" charset="0"/>
              </a:rPr>
              <a:t>© MikeH/www.shutterstock.com</a:t>
            </a:r>
          </a:p>
        </p:txBody>
      </p:sp>
      <p:pic>
        <p:nvPicPr>
          <p:cNvPr id="9" name="Picture 8" descr="S9-shutterstock_7559701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94268"/>
            <a:ext cx="4346471" cy="3259853"/>
          </a:xfrm>
          <a:prstGeom prst="rect">
            <a:avLst/>
          </a:prstGeom>
        </p:spPr>
      </p:pic>
    </p:spTree>
    <p:extLst>
      <p:ext uri="{BB962C8B-B14F-4D97-AF65-F5344CB8AC3E}">
        <p14:creationId xmlns:p14="http://schemas.microsoft.com/office/powerpoint/2010/main" val="4014219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6894</TotalTime>
  <Words>1140</Words>
  <Application>Microsoft Office PowerPoint</Application>
  <PresentationFormat>On-screen Show (4:3)</PresentationFormat>
  <Paragraphs>127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Times New Roman</vt:lpstr>
      <vt:lpstr>CorpPowerpoint</vt:lpstr>
      <vt:lpstr>PowerPoint Presentation</vt:lpstr>
      <vt:lpstr>PowerPoint Presentation</vt:lpstr>
      <vt:lpstr>Chapter Summary The Bible: God’s Plan for Salvation</vt:lpstr>
      <vt:lpstr>Introduction, “Stage 1: Primeval History,” and “Stage 2: The Patriarchs” (Handbook, pages 24–27)</vt:lpstr>
      <vt:lpstr>Introduction, “Stage 1: Primeval History,” and “Stage 2: The Patriarchs” (Handbook, pages 24–27)</vt:lpstr>
      <vt:lpstr>Introduction, “Stage 1: Primeval History,” and “Stage 2: The Patriarchs” (Handbook, pages 24–27)</vt:lpstr>
      <vt:lpstr>Introduction, “Stage 1: Primeval History,” and “Stage 2: The Patriarchs” (Handbook, pages 24–27)</vt:lpstr>
      <vt:lpstr>“Stage 3: Egypt and the Exodus” and  “Stage 4: The Promised Land and the Judges” (Handbook, pages 28–29) </vt:lpstr>
      <vt:lpstr>“Stage 3: Egypt and the Exodus” and  “Stage 4: The Promised Land and the Judges” (Handbook, pages 28–29) </vt:lpstr>
      <vt:lpstr>“Stage 3: Egypt and the Exodus” and  “Stage 4: The Promised Land and the Judges” (Handbook, pages 28–29) </vt:lpstr>
      <vt:lpstr>“Stage 3: Egypt and the Exodus” and  “Stage 4: The Promised Land and the Judges” (Handbook, pages 28–29) </vt:lpstr>
      <vt:lpstr>“Stage 5: The Kings and the Prophets” and “Stage 6: The Exile and the Return” (Handbook, pages 30–32)</vt:lpstr>
      <vt:lpstr>“Stage 5: The Kings and the Prophets” and “Stage 6: The Exile and the Return” (Handbook, pages 30–32)</vt:lpstr>
      <vt:lpstr>“Stage 5: The Kings and the Prophets” and “Stage 6: The Exile and the Return” (Handbook, pages 30–32)</vt:lpstr>
      <vt:lpstr>“Stage 5: The Kings and the Prophets” and “Stage 6: The Exile and the Return” (Handbook, pages 30–32)</vt:lpstr>
      <vt:lpstr>“Stage 7: The Life of Jesus Christ” and “Stage 8: The Church” (Handbook, pages 33–34)</vt:lpstr>
      <vt:lpstr>“Stage 7: The Life of Jesus Christ” and “Stage 8: The Church” (Handbook, pages 33–34)</vt:lpstr>
      <vt:lpstr>“Stage 7: The Life of Jesus Christ” and “Stage 8: The Church” (Handbook, pages 33–34)</vt:lpstr>
      <vt:lpstr>Let’s Review!</vt:lpstr>
      <vt:lpstr>How Did You Do?</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288</cp:revision>
  <dcterms:created xsi:type="dcterms:W3CDTF">2012-11-07T17:11:11Z</dcterms:created>
  <dcterms:modified xsi:type="dcterms:W3CDTF">2015-05-20T16:11:56Z</dcterms:modified>
</cp:coreProperties>
</file>