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ailey" initials="j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76071" autoAdjust="0"/>
  </p:normalViewPr>
  <p:slideViewPr>
    <p:cSldViewPr>
      <p:cViewPr>
        <p:scale>
          <a:sx n="80" d="100"/>
          <a:sy n="80" d="100"/>
        </p:scale>
        <p:origin x="-17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10/17/2012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 xmlns:p14="http://schemas.microsoft.com/office/powerpoint/2010/main" val="3329535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Teacher </a:t>
            </a:r>
            <a:r>
              <a:rPr lang="en-US" i="1" dirty="0" smtClean="0"/>
              <a:t>Notes:</a:t>
            </a:r>
            <a:r>
              <a:rPr lang="en-US" dirty="0" smtClean="0"/>
              <a:t>  Lay ecclesial ministry</a:t>
            </a:r>
            <a:r>
              <a:rPr lang="en-US" baseline="0" dirty="0" smtClean="0"/>
              <a:t> is ministry by a layperson that serves the Church in a more direct way. A layperson who works directly for the Church is called a </a:t>
            </a:r>
            <a:r>
              <a:rPr lang="en-US" i="1" baseline="0" dirty="0" smtClean="0"/>
              <a:t>lay ecclesial minister. </a:t>
            </a:r>
            <a:endParaRPr lang="en-US" i="1"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 xmlns:p14="http://schemas.microsoft.com/office/powerpoint/2010/main" val="176439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a:t>
            </a:r>
            <a:r>
              <a:rPr lang="en-US" i="1" dirty="0" smtClean="0"/>
              <a:t>Notes:</a:t>
            </a:r>
            <a:r>
              <a:rPr lang="en-US" baseline="0" dirty="0" smtClean="0"/>
              <a:t>  It is important not to confuse lay ecclesial ministers with ordained clergy. Each vocation is unique, and, while both vocations serve the People of God, we cannot lose sight of the importance and power of the Sacraments, which in general can be administered by the clergy only. In addition, the vocation to the priesthood or to the permanent diaconate is a lifelong vocation. The vocation to lay ecclesial ministry may be for a certain time only, to meet a particular need.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Four requirements are presented on the next slide: authorization, leadership, close mutual collaboration, and preparation and formation.</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Invite the students to explain the meaning of each term:</a:t>
            </a:r>
          </a:p>
          <a:p>
            <a:r>
              <a:rPr lang="en-US" sz="1200" kern="1200" dirty="0" smtClean="0">
                <a:solidFill>
                  <a:schemeClr val="tx1"/>
                </a:solidFill>
                <a:latin typeface="+mn-lt"/>
                <a:ea typeface="+mn-ea"/>
                <a:cs typeface="+mn-cs"/>
              </a:rPr>
              <a:t>●  Authorization of the hierarchy is needed to serve publicly in the local church.</a:t>
            </a:r>
          </a:p>
          <a:p>
            <a:r>
              <a:rPr lang="en-US" sz="1200" kern="1200" dirty="0" smtClean="0">
                <a:solidFill>
                  <a:schemeClr val="tx1"/>
                </a:solidFill>
                <a:latin typeface="+mn-lt"/>
                <a:ea typeface="+mn-ea"/>
                <a:cs typeface="+mn-cs"/>
              </a:rPr>
              <a:t>●  Leadership in a particular area of ministry is expected.</a:t>
            </a:r>
          </a:p>
          <a:p>
            <a:r>
              <a:rPr lang="en-US" sz="1200" kern="1200" dirty="0" smtClean="0">
                <a:solidFill>
                  <a:schemeClr val="tx1"/>
                </a:solidFill>
                <a:latin typeface="+mn-lt"/>
                <a:ea typeface="+mn-ea"/>
                <a:cs typeface="+mn-cs"/>
              </a:rPr>
              <a:t>●  Close mutual collaboration with the pastoral ministry of bishops, priests, and deacons is required.</a:t>
            </a:r>
          </a:p>
          <a:p>
            <a:r>
              <a:rPr lang="en-US" sz="1200" kern="1200" dirty="0" smtClean="0">
                <a:solidFill>
                  <a:schemeClr val="tx1"/>
                </a:solidFill>
                <a:latin typeface="+mn-lt"/>
                <a:ea typeface="+mn-ea"/>
                <a:cs typeface="+mn-cs"/>
              </a:rPr>
              <a:t>●  Preparation and formation appropriate to the level of responsibility assigned is required.</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The special training depends upon the position, but there are some national guidelines. For certain positions, special training, such as theological and pastoral training, is required. For other lay ecclesial positions, training is preferred but not required. For example, to be a member of a marriage tribunal, a layperson would have to be a practicing Catholic in full communion with the Church, and she or he would have to possess a doctorate in canon law.</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No, lay ecclesial ministers are not rare. The numbers of lay Catholics taking on these important roles in the Church has grown significantly in the last decade and is expected to grow exponentially in the future. This also means that there are tremendous needs and opportunities in the Church right now for laypeople who would like to have a larger impact on the Church.</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The USCCB document “Co-workers in the Vineyard: Lay Ecclesial Ministry” describes many desired qualities. Most important are the personal and spiritual qualities of the person. Others include sound theological training, a good prayer life, a commitment to diversity and to social justice, a devotion to the Eucharist, a love for the Church, deference to Church authority, and so on.</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smtClean="0">
                <a:solidFill>
                  <a:schemeClr val="tx1"/>
                </a:solidFill>
                <a:latin typeface="+mn-lt"/>
                <a:ea typeface="+mn-ea"/>
                <a:cs typeface="+mn-cs"/>
              </a:rPr>
              <a:t>Teacher Notes</a:t>
            </a:r>
            <a:r>
              <a:rPr lang="en-US" sz="1200" i="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Invite the students to respond to the question. Then reveal the answer. Use the following information, as needed, in the discussion:</a:t>
            </a:r>
          </a:p>
          <a:p>
            <a:r>
              <a:rPr lang="en-US" sz="1200" kern="1200" dirty="0" smtClean="0">
                <a:solidFill>
                  <a:schemeClr val="tx1"/>
                </a:solidFill>
                <a:latin typeface="+mn-lt"/>
                <a:ea typeface="+mn-ea"/>
                <a:cs typeface="+mn-cs"/>
              </a:rPr>
              <a:t>Laypeople, including high school seniors, have been seeking ways to have a greater impact on the Church of the future. Because of the nature of lay ecclesial ministry as service in close cooperation with the clergy, there are abundant opportunities to help the Church to respond more effectively to the needs of the modern world. Therefore many lay ecclesial ministries provide wonderful opportunities for service that should be considered as a way to live out one’s Christian vocation in a dedicated and exciting way.</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Teacher </a:t>
            </a:r>
            <a:r>
              <a:rPr lang="en-US" i="1" baseline="0" dirty="0" smtClean="0"/>
              <a:t>Notes:</a:t>
            </a:r>
            <a:r>
              <a:rPr lang="en-US" baseline="0" dirty="0" smtClean="0"/>
              <a:t>  Most laypeople are called to serve others through their work in the world and through their Christian witness in work life and in family life. Some laypeople are called to work directly for the Church, and within the Church, in a particular ministry.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 xmlns:p14="http://schemas.microsoft.com/office/powerpoint/2010/main" val="410667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Answers are presented in subsequent slides.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Image Suggestion: Insert a photo of a local DRE to illustrate this slide.</a:t>
            </a:r>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Image suggestion: Insert a photo of your local diocesan marriage tribunal to illustrate this slide.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 Image suggestion: Insert a photo of the chancellor of your diocese. If this is not a layperson, explain that this position could be filled by a layperson.</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Image suggestion: Insert a photo of your local administrator of Catholic Charities or other diocesan lay administrator of charitable efforts.</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  </a:t>
            </a:r>
            <a:r>
              <a:rPr lang="en-US" sz="1200" kern="1200" dirty="0" smtClean="0">
                <a:solidFill>
                  <a:schemeClr val="tx1"/>
                </a:solidFill>
                <a:latin typeface="+mn-lt"/>
                <a:ea typeface="+mn-ea"/>
                <a:cs typeface="+mn-cs"/>
              </a:rPr>
              <a:t>Image suggestion: Insert a photo of your school principal. If this is not a layperson, explain that this position is often filled by a layperson.</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Teacher Notes:</a:t>
            </a:r>
            <a:r>
              <a:rPr lang="en-US" sz="1200" kern="1200" dirty="0" smtClean="0">
                <a:solidFill>
                  <a:schemeClr val="tx1"/>
                </a:solidFill>
                <a:latin typeface="+mn-lt"/>
                <a:ea typeface="+mn-ea"/>
                <a:cs typeface="+mn-cs"/>
              </a:rPr>
              <a:t>  Image suggestion: Insert a photo of a lay administrator of a parish without a priest in residence. If this situation is not usual in your diocese, then insert a photo of a lay administrator who fulfills a local parish function, such as treasurer.</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print"/>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10/17/2012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Lay Ecclesial Ministries</a:t>
            </a:r>
            <a:endParaRPr lang="en-US" dirty="0"/>
          </a:p>
        </p:txBody>
      </p:sp>
      <p:sp>
        <p:nvSpPr>
          <p:cNvPr id="3" name="Subtitle 2"/>
          <p:cNvSpPr>
            <a:spLocks noGrp="1"/>
          </p:cNvSpPr>
          <p:nvPr>
            <p:ph type="subTitle" idx="1"/>
          </p:nvPr>
        </p:nvSpPr>
        <p:spPr/>
        <p:txBody>
          <a:bodyPr/>
          <a:lstStyle/>
          <a:p>
            <a:r>
              <a:rPr lang="en-US" i="1" dirty="0" smtClean="0"/>
              <a:t>Vocations,</a:t>
            </a:r>
            <a:r>
              <a:rPr lang="en-US" dirty="0" smtClean="0"/>
              <a:t> Unit 2</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14400" y="1143000"/>
            <a:ext cx="7696200" cy="1295400"/>
          </a:xfrm>
        </p:spPr>
        <p:txBody>
          <a:bodyPr>
            <a:normAutofit/>
          </a:bodyPr>
          <a:lstStyle/>
          <a:p>
            <a:r>
              <a:rPr lang="en-US" dirty="0" smtClean="0"/>
              <a:t>Administrator of Parish without a Resident Priest</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14400" y="2514600"/>
            <a:ext cx="7315200" cy="2438400"/>
          </a:xfrm>
        </p:spPr>
        <p:txBody>
          <a:bodyPr>
            <a:normAutofit/>
          </a:bodyPr>
          <a:lstStyle/>
          <a:p>
            <a:pPr marL="0" indent="0"/>
            <a:r>
              <a:rPr lang="en-US" sz="4000" dirty="0" smtClean="0">
                <a:solidFill>
                  <a:schemeClr val="accent6">
                    <a:lumMod val="75000"/>
                  </a:schemeClr>
                </a:solidFill>
              </a:rPr>
              <a:t>Is there a distinction between lay ecclesial ministers and ordained clergy?</a:t>
            </a:r>
            <a:endParaRPr lang="en-US" sz="4000" dirty="0">
              <a:solidFill>
                <a:schemeClr val="accent6">
                  <a:lumMod val="75000"/>
                </a:schemeClr>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pPr marL="0" indent="0"/>
            <a:r>
              <a:rPr lang="en-US" sz="4000" dirty="0" smtClean="0">
                <a:solidFill>
                  <a:schemeClr val="accent1">
                    <a:lumMod val="75000"/>
                  </a:schemeClr>
                </a:solidFill>
              </a:rPr>
              <a:t>What are the specific requirements from the office of the bishop for a lay ecclesial minister?</a:t>
            </a:r>
            <a:endParaRPr lang="en-US" sz="4000" dirty="0">
              <a:solidFill>
                <a:schemeClr val="accent1">
                  <a:lumMod val="75000"/>
                </a:schemeClr>
              </a:solidFill>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209800"/>
            <a:ext cx="6477000" cy="3916363"/>
          </a:xfrm>
        </p:spPr>
        <p:txBody>
          <a:bodyPr/>
          <a:lstStyle/>
          <a:p>
            <a:r>
              <a:rPr lang="en-US" sz="2800" dirty="0" smtClean="0"/>
              <a:t>Authorization</a:t>
            </a:r>
          </a:p>
          <a:p>
            <a:r>
              <a:rPr lang="en-US" sz="2800" dirty="0" smtClean="0"/>
              <a:t>Leadership</a:t>
            </a:r>
          </a:p>
          <a:p>
            <a:r>
              <a:rPr lang="en-US" sz="2800" dirty="0" smtClean="0"/>
              <a:t>Close mutual collaboration</a:t>
            </a:r>
          </a:p>
          <a:p>
            <a:r>
              <a:rPr lang="en-US" sz="2800" dirty="0" smtClean="0"/>
              <a:t>Preparation and formation</a:t>
            </a:r>
          </a:p>
          <a:p>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14400" y="2514600"/>
            <a:ext cx="7315200" cy="2438400"/>
          </a:xfrm>
        </p:spPr>
        <p:txBody>
          <a:bodyPr>
            <a:normAutofit/>
          </a:bodyPr>
          <a:lstStyle/>
          <a:p>
            <a:r>
              <a:rPr lang="en-US" sz="4000" dirty="0" smtClean="0"/>
              <a:t>What kind of training is required for lay ecclesial ministers?</a:t>
            </a:r>
            <a:endParaRPr lang="en-US" sz="40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4800600" y="1447800"/>
            <a:ext cx="3429000" cy="4419600"/>
          </a:xfrm>
        </p:spPr>
        <p:txBody>
          <a:bodyPr>
            <a:normAutofit/>
          </a:bodyPr>
          <a:lstStyle/>
          <a:p>
            <a:r>
              <a:rPr lang="en-US" sz="2800" dirty="0" smtClean="0">
                <a:solidFill>
                  <a:schemeClr val="accent2">
                    <a:lumMod val="75000"/>
                  </a:schemeClr>
                </a:solidFill>
              </a:rPr>
              <a:t>The four major areas of training for lay ecclesial ministers are human, spiritual, intellectual, and pastoral formation.</a:t>
            </a:r>
            <a:endParaRPr lang="en-US" sz="2800" dirty="0">
              <a:solidFill>
                <a:schemeClr val="accent2">
                  <a:lumMod val="75000"/>
                </a:schemeClr>
              </a:solidFill>
            </a:endParaRPr>
          </a:p>
        </p:txBody>
      </p:sp>
      <p:pic>
        <p:nvPicPr>
          <p:cNvPr id="4" name="Picture 3" descr="slide15-lecture-instructify.com.jpg"/>
          <p:cNvPicPr>
            <a:picLocks noChangeAspect="1"/>
          </p:cNvPicPr>
          <p:nvPr/>
        </p:nvPicPr>
        <p:blipFill>
          <a:blip r:embed="rId3" cstate="print"/>
          <a:stretch>
            <a:fillRect/>
          </a:stretch>
        </p:blipFill>
        <p:spPr>
          <a:xfrm>
            <a:off x="381000" y="1524000"/>
            <a:ext cx="4775200" cy="3581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1463040" y="5074920"/>
            <a:ext cx="2286000" cy="182880"/>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Instructify.com</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14400" y="2514600"/>
            <a:ext cx="7315200" cy="2438400"/>
          </a:xfrm>
        </p:spPr>
        <p:txBody>
          <a:bodyPr>
            <a:normAutofit/>
          </a:bodyPr>
          <a:lstStyle/>
          <a:p>
            <a:r>
              <a:rPr lang="en-US" sz="4000" dirty="0" smtClean="0">
                <a:solidFill>
                  <a:schemeClr val="accent3">
                    <a:lumMod val="75000"/>
                  </a:schemeClr>
                </a:solidFill>
              </a:rPr>
              <a:t>Are lay ecclesial ministers rare?</a:t>
            </a:r>
            <a:endParaRPr lang="en-US" sz="4000" dirty="0">
              <a:solidFill>
                <a:schemeClr val="accent3">
                  <a:lumMod val="75000"/>
                </a:schemeClr>
              </a:solidFill>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14400" y="990600"/>
            <a:ext cx="7315200" cy="1371600"/>
          </a:xfrm>
        </p:spPr>
        <p:txBody>
          <a:bodyPr>
            <a:normAutofit/>
          </a:bodyPr>
          <a:lstStyle/>
          <a:p>
            <a:pPr marL="0" indent="0"/>
            <a:r>
              <a:rPr lang="en-US" sz="2800" dirty="0" smtClean="0">
                <a:solidFill>
                  <a:schemeClr val="accent1">
                    <a:lumMod val="75000"/>
                  </a:schemeClr>
                </a:solidFill>
              </a:rPr>
              <a:t>What other qualities should lay ecclesial ministers have?</a:t>
            </a:r>
            <a:endParaRPr lang="en-US" sz="2800" dirty="0">
              <a:solidFill>
                <a:schemeClr val="accent1">
                  <a:lumMod val="75000"/>
                </a:schemeClr>
              </a:solidFill>
            </a:endParaRPr>
          </a:p>
        </p:txBody>
      </p:sp>
      <p:pic>
        <p:nvPicPr>
          <p:cNvPr id="4" name="Picture 3" descr="slide17-shutterstock_84249016-shutterstock-Monkey Business Images.jpg"/>
          <p:cNvPicPr>
            <a:picLocks noChangeAspect="1"/>
          </p:cNvPicPr>
          <p:nvPr/>
        </p:nvPicPr>
        <p:blipFill>
          <a:blip r:embed="rId3" cstate="print"/>
          <a:stretch>
            <a:fillRect/>
          </a:stretch>
        </p:blipFill>
        <p:spPr>
          <a:xfrm>
            <a:off x="1828800" y="2286000"/>
            <a:ext cx="5486400" cy="3664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p:nvPr/>
        </p:nvSpPr>
        <p:spPr bwMode="auto">
          <a:xfrm>
            <a:off x="1828800" y="6019800"/>
            <a:ext cx="3810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a:t>
            </a:r>
            <a:r>
              <a:rPr lang="en-US" sz="800" dirty="0" err="1" smtClean="0">
                <a:solidFill>
                  <a:schemeClr val="bg1">
                    <a:lumMod val="65000"/>
                  </a:schemeClr>
                </a:solidFill>
              </a:rPr>
              <a:t>Shutterstock</a:t>
            </a:r>
            <a:r>
              <a:rPr lang="en-US" sz="800" dirty="0" smtClean="0">
                <a:solidFill>
                  <a:schemeClr val="bg1">
                    <a:lumMod val="65000"/>
                  </a:schemeClr>
                </a:solidFill>
              </a:rPr>
              <a:t>/Monkey Business Images </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14400" y="1219200"/>
            <a:ext cx="7315200" cy="1371600"/>
          </a:xfrm>
        </p:spPr>
        <p:txBody>
          <a:bodyPr>
            <a:normAutofit/>
          </a:bodyPr>
          <a:lstStyle/>
          <a:p>
            <a:r>
              <a:rPr lang="en-US" sz="2800" dirty="0" smtClean="0">
                <a:solidFill>
                  <a:schemeClr val="accent6">
                    <a:lumMod val="75000"/>
                  </a:schemeClr>
                </a:solidFill>
              </a:rPr>
              <a:t>Why would a senior in high school consider lay ecclesial ministry now?</a:t>
            </a:r>
            <a:endParaRPr lang="en-US" sz="2800" dirty="0">
              <a:solidFill>
                <a:schemeClr val="accent6">
                  <a:lumMod val="75000"/>
                </a:schemeClr>
              </a:solidFill>
            </a:endParaRPr>
          </a:p>
        </p:txBody>
      </p:sp>
      <p:pic>
        <p:nvPicPr>
          <p:cNvPr id="4" name="Picture 3" descr="slide18-shutterstock_580553-Lisa F. Young.jpg"/>
          <p:cNvPicPr>
            <a:picLocks noChangeAspect="1"/>
          </p:cNvPicPr>
          <p:nvPr/>
        </p:nvPicPr>
        <p:blipFill>
          <a:blip r:embed="rId3" cstate="print"/>
          <a:stretch>
            <a:fillRect/>
          </a:stretch>
        </p:blipFill>
        <p:spPr>
          <a:xfrm>
            <a:off x="1269096" y="2273300"/>
            <a:ext cx="6199407" cy="4127500"/>
          </a:xfrm>
          <a:prstGeom prst="rect">
            <a:avLst/>
          </a:prstGeom>
          <a:ln>
            <a:noFill/>
          </a:ln>
          <a:effectLst>
            <a:softEdge rad="112500"/>
          </a:effectLst>
        </p:spPr>
      </p:pic>
      <p:sp>
        <p:nvSpPr>
          <p:cNvPr id="5" name="TextBox 4"/>
          <p:cNvSpPr txBox="1"/>
          <p:nvPr/>
        </p:nvSpPr>
        <p:spPr bwMode="auto">
          <a:xfrm>
            <a:off x="2438400" y="6261556"/>
            <a:ext cx="33528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Gracefellowshipchapel.org</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r>
              <a:rPr lang="en-US" sz="4000" b="1" dirty="0" smtClean="0"/>
              <a:t>What is a lay ecclesial ministry?</a:t>
            </a:r>
            <a:endParaRPr lang="en-US" sz="4000" b="1"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914400" y="2514600"/>
            <a:ext cx="7315200" cy="2895600"/>
          </a:xfrm>
        </p:spPr>
        <p:txBody>
          <a:bodyPr>
            <a:normAutofit/>
          </a:bodyPr>
          <a:lstStyle/>
          <a:p>
            <a:r>
              <a:rPr lang="en-US" sz="4000" b="1" dirty="0" smtClean="0">
                <a:solidFill>
                  <a:schemeClr val="accent3">
                    <a:lumMod val="75000"/>
                  </a:schemeClr>
                </a:solidFill>
              </a:rPr>
              <a:t>How is a lay ecclesial ministry different from any other type of ministry?</a:t>
            </a:r>
            <a:endParaRPr lang="en-US" sz="4000" b="1" dirty="0">
              <a:solidFill>
                <a:schemeClr val="accent3">
                  <a:lumMod val="75000"/>
                </a:schemeClr>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normAutofit/>
          </a:bodyPr>
          <a:lstStyle/>
          <a:p>
            <a:r>
              <a:rPr lang="en-US" sz="4000" b="1" dirty="0" smtClean="0">
                <a:solidFill>
                  <a:schemeClr val="accent4">
                    <a:lumMod val="50000"/>
                  </a:schemeClr>
                </a:solidFill>
              </a:rPr>
              <a:t>What are some examples of lay ecclesial ministries?</a:t>
            </a:r>
            <a:endParaRPr lang="en-US" sz="4000" b="1" dirty="0">
              <a:solidFill>
                <a:schemeClr val="accent4">
                  <a:lumMod val="50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Director of Religious Education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Member of Diocesan Marriage Tribunal</a:t>
            </a:r>
            <a:endParaRPr lang="en-US"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Chancellor of Diocese</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Administrator of Catholic Charities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smtClean="0"/>
              <a:t>Catholic High School Principal</a:t>
            </a:r>
            <a:endParaRPr lang="en-US"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1121</TotalTime>
  <Words>1083</Words>
  <Application>Microsoft Office PowerPoint</Application>
  <PresentationFormat>On-screen Show (4:3)</PresentationFormat>
  <Paragraphs>66</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LIC Presentation template-New</vt:lpstr>
      <vt:lpstr>Lay Ecclesial Ministries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bmartinka</cp:lastModifiedBy>
  <cp:revision>24</cp:revision>
  <dcterms:created xsi:type="dcterms:W3CDTF">2012-07-10T12:39:10Z</dcterms:created>
  <dcterms:modified xsi:type="dcterms:W3CDTF">2012-10-17T18:26:04Z</dcterms:modified>
</cp:coreProperties>
</file>