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64" r:id="rId3"/>
    <p:sldId id="378" r:id="rId4"/>
    <p:sldId id="37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15" clrIdx="0"/>
  <p:cmAuthor id="1" name="lberg" initials="l" lastIdx="4" clrIdx="1"/>
  <p:cmAuthor id="2" name="bholzworth" initials="b" lastIdx="3" clrIdx="2"/>
  <p:cmAuthor id="3" name="Jeanette Fast Redmond" initials="JFR" lastIdx="7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82460" autoAdjust="0"/>
  </p:normalViewPr>
  <p:slideViewPr>
    <p:cSldViewPr>
      <p:cViewPr varScale="1">
        <p:scale>
          <a:sx n="92" d="100"/>
          <a:sy n="92" d="100"/>
        </p:scale>
        <p:origin x="-17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>
                <a:solidFill>
                  <a:schemeClr val="bg1"/>
                </a:solidFill>
              </a:rPr>
              <a:t>Notes:  </a:t>
            </a:r>
            <a:r>
              <a:rPr lang="en-US" sz="1200" dirty="0" smtClean="0">
                <a:solidFill>
                  <a:schemeClr val="bg1"/>
                </a:solidFill>
              </a:rPr>
              <a:t>Most letters written in the first century follow a standard format. The letters written by Paul (1 Thessalonians, 1 Corinthians, Philippians, Philemon, 2 Corinthians, Galatians, and Romans) and other disciples follow the same format.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/>
              <a:t>Notes:  </a:t>
            </a:r>
            <a:r>
              <a:rPr lang="en-US" sz="1200" dirty="0" smtClean="0"/>
              <a:t>In most letters, Paul indicates a coauthor. Generally, there is not only one recipient of the letter; rather, the letter is directed to communities of Christian believers. Paul’s formal greeting includes some combination of the usual Greek greeting of </a:t>
            </a:r>
            <a:r>
              <a:rPr lang="en-US" sz="1200" i="1" dirty="0" err="1" smtClean="0"/>
              <a:t>chaire</a:t>
            </a:r>
            <a:r>
              <a:rPr lang="en-US" sz="1200" dirty="0" smtClean="0"/>
              <a:t>, or “grace,” and the Jewish greeting of </a:t>
            </a:r>
            <a:r>
              <a:rPr lang="en-US" sz="1200" i="1" dirty="0" smtClean="0"/>
              <a:t>shalom</a:t>
            </a:r>
            <a:r>
              <a:rPr lang="en-US" sz="1200" dirty="0" smtClean="0"/>
              <a:t>, or “peace.” The traditional formulaic greeting is expanded by Paul to include “from God our Father and the Lord Jesus Christ” or other similar reference.</a:t>
            </a:r>
          </a:p>
          <a:p>
            <a:r>
              <a:rPr lang="en-US" sz="1200" dirty="0" smtClean="0"/>
              <a:t>     Pause at this point and direct the students to open their Bibles and read Philippians 1:1–11. Ask the students to identify the various subsections of the beginning of this letter from Paul.</a:t>
            </a:r>
          </a:p>
          <a:p>
            <a:r>
              <a:rPr lang="en-US" sz="1200" dirty="0" smtClean="0"/>
              <a:t>• sender: Paul and Timothy</a:t>
            </a:r>
          </a:p>
          <a:p>
            <a:r>
              <a:rPr lang="en-US" sz="1200" dirty="0" smtClean="0"/>
              <a:t>• recipient: “all the holy ones in Christ Jesus who are in Philippi, with the overseers and ministers”</a:t>
            </a:r>
          </a:p>
          <a:p>
            <a:r>
              <a:rPr lang="en-US" sz="1200" dirty="0" smtClean="0"/>
              <a:t>• formal greeting: “grace to you and peace from God our Father and the Lord Jesus Christ”</a:t>
            </a:r>
          </a:p>
          <a:p>
            <a:pPr>
              <a:tabLst>
                <a:tab pos="168275" algn="l"/>
              </a:tabLst>
            </a:pPr>
            <a:r>
              <a:rPr lang="en-US" sz="1200" dirty="0" smtClean="0"/>
              <a:t>• thanksgiving: “I give thanks to my God at every remembrance of you  .  .  .  because of your partnership for the gospel from the first day until now”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/>
              <a:t>Notes:  </a:t>
            </a:r>
            <a:r>
              <a:rPr lang="en-US" sz="1200" dirty="0" smtClean="0"/>
              <a:t>Sometimes the theological discussion and ethical admonition are intertwined and not easily identified as separate parts in the letter.</a:t>
            </a:r>
          </a:p>
          <a:p>
            <a:r>
              <a:rPr lang="en-US" sz="1200" dirty="0" smtClean="0"/>
              <a:t>Again pause and direct the students to turn to a partner and read Philippians 1:12—4:9. In their pairs, have the students identify the subsections of the body of Paul’s letter. Then invite the students to share their responses with the class.</a:t>
            </a:r>
          </a:p>
          <a:p>
            <a:r>
              <a:rPr lang="en-US" sz="1200" dirty="0" smtClean="0"/>
              <a:t>•  initial exhortation: “conduct yourselves in a way worthy of the gospel of Christ” (1:27)</a:t>
            </a:r>
          </a:p>
          <a:p>
            <a:pPr>
              <a:tabLst>
                <a:tab pos="168275" algn="l"/>
              </a:tabLst>
            </a:pPr>
            <a:r>
              <a:rPr lang="en-US" sz="1200" dirty="0" smtClean="0"/>
              <a:t>•  thesis statement: “complete my joy by being of the same mind, with the same love, united in heart, thinking one thing” (2:2)</a:t>
            </a:r>
          </a:p>
          <a:p>
            <a:pPr>
              <a:tabLst>
                <a:tab pos="225425" algn="l"/>
              </a:tabLst>
            </a:pPr>
            <a:r>
              <a:rPr lang="en-US" sz="1200" dirty="0" smtClean="0"/>
              <a:t>•  theological discussion: “Have among yourselves the same attitude that is also yours in Christ Jesus, / Who, though he was in the form of God, / did not regard equality with God something to be grasped. / Rather, he emptied himself, / taking the form of a slave, / coming in human likeness; / and found human in appearance, / he humbled himself, / becoming obedient to death, even death on a cross.” (2:5–8)</a:t>
            </a:r>
          </a:p>
          <a:p>
            <a:pPr>
              <a:tabLst>
                <a:tab pos="225425" algn="l"/>
              </a:tabLst>
            </a:pPr>
            <a:r>
              <a:rPr lang="en-US" sz="1200" dirty="0" smtClean="0"/>
              <a:t>•  ethical admonition: “I urge </a:t>
            </a:r>
            <a:r>
              <a:rPr lang="en-US" sz="1200" dirty="0" err="1" smtClean="0"/>
              <a:t>Euodia</a:t>
            </a:r>
            <a:r>
              <a:rPr lang="en-US" sz="1200" dirty="0" smtClean="0"/>
              <a:t> and I urge </a:t>
            </a:r>
            <a:r>
              <a:rPr lang="en-US" sz="1200" dirty="0" err="1" smtClean="0"/>
              <a:t>Syntyche</a:t>
            </a:r>
            <a:r>
              <a:rPr lang="en-US" sz="1200" dirty="0" smtClean="0"/>
              <a:t> to come to a mutual understanding in the Lord.  .  .  . </a:t>
            </a:r>
            <a:r>
              <a:rPr lang="en-US" sz="1200" baseline="0" dirty="0" smtClean="0"/>
              <a:t> </a:t>
            </a:r>
            <a:r>
              <a:rPr lang="en-US" sz="1200" dirty="0" smtClean="0"/>
              <a:t>Rejoice in the Lord always. I shall say it again: rejoice!” (4:2,4)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/>
              <a:t>Notes:  </a:t>
            </a:r>
            <a:r>
              <a:rPr lang="en-US" sz="1200" dirty="0" smtClean="0"/>
              <a:t>Not every letter of Paul includes a personal postscript.</a:t>
            </a:r>
          </a:p>
          <a:p>
            <a:r>
              <a:rPr lang="en-US" sz="1200" dirty="0" smtClean="0"/>
              <a:t>Pause again and direct the students to read Philippians 4:10–23. Have them identify the subsections of the conclusion of Paul’s letter.</a:t>
            </a:r>
          </a:p>
          <a:p>
            <a:r>
              <a:rPr lang="en-US" sz="1200" dirty="0" smtClean="0"/>
              <a:t>•  practical matters: “I am very well supplied because of what I received from you through </a:t>
            </a:r>
            <a:r>
              <a:rPr lang="en-US" sz="1200" dirty="0" err="1" smtClean="0"/>
              <a:t>Epaphroditus</a:t>
            </a:r>
            <a:r>
              <a:rPr lang="en-US" sz="1200" dirty="0" smtClean="0"/>
              <a:t>” (4:18).</a:t>
            </a:r>
          </a:p>
          <a:p>
            <a:pPr>
              <a:tabLst>
                <a:tab pos="168275" algn="l"/>
              </a:tabLst>
            </a:pPr>
            <a:r>
              <a:rPr lang="en-US" sz="1200" dirty="0" smtClean="0"/>
              <a:t>•  individual greetings: “Give my greetings to every holy one in Christ Jesus. The brothers who are with me send you their greetings; all the holy ones send you their greetings, especially those of Caesar’s household” (4:21–22).</a:t>
            </a:r>
          </a:p>
          <a:p>
            <a:r>
              <a:rPr lang="en-US" sz="1200" dirty="0" smtClean="0"/>
              <a:t>•  personal postscript: None</a:t>
            </a:r>
          </a:p>
          <a:p>
            <a:r>
              <a:rPr lang="en-US" sz="1200" dirty="0" smtClean="0"/>
              <a:t>•  Doxology or prayer: “The grace of the Lord Jesus Christ be with your spirit” (4:23).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686800" cy="1470025"/>
          </a:xfrm>
        </p:spPr>
        <p:txBody>
          <a:bodyPr>
            <a:normAutofit/>
          </a:bodyPr>
          <a:lstStyle/>
          <a:p>
            <a:r>
              <a:rPr lang="en-US" dirty="0"/>
              <a:t>The Format of a First-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Century </a:t>
            </a:r>
            <a:r>
              <a:rPr lang="en-US" dirty="0"/>
              <a:t>Letter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The </a:t>
            </a:r>
            <a:r>
              <a:rPr lang="en-US" i="1"/>
              <a:t>New </a:t>
            </a:r>
            <a:r>
              <a:rPr lang="en-US" i="1" smtClean="0"/>
              <a:t>Testament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TX002299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800100" y="2863241"/>
            <a:ext cx="35316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recipient: to whom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800100" y="3468376"/>
            <a:ext cx="3467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formal greeting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52400" y="762000"/>
            <a:ext cx="8991600" cy="246348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Beginning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800100" y="2253641"/>
            <a:ext cx="35316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sender: from whom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800100" y="4077976"/>
            <a:ext cx="34671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thanksgiving (or blessing)</a:t>
            </a:r>
          </a:p>
        </p:txBody>
      </p:sp>
      <p:pic>
        <p:nvPicPr>
          <p:cNvPr id="3074" name="Picture 2" descr="\\SUN\Shared Data\Projects\100215-New TestamentTG\Working folder\design\C - Power Points to Proofing\Unit 7\Images\Libya_5453_Leptis_Magna_Luca_Galuzzi_20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199" y="2253641"/>
            <a:ext cx="4481065" cy="298644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5867400" y="5257800"/>
            <a:ext cx="3733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Image from Public  Domain - </a:t>
            </a:r>
            <a:r>
              <a:rPr lang="en-US" sz="800" b="1" dirty="0">
                <a:latin typeface="Arial" pitchFamily="34" charset="0"/>
                <a:cs typeface="Arial" pitchFamily="34" charset="0"/>
              </a:rPr>
              <a:t>Luca </a:t>
            </a:r>
            <a:r>
              <a:rPr lang="en-US" sz="800" b="1" dirty="0" err="1">
                <a:latin typeface="Arial" pitchFamily="34" charset="0"/>
                <a:cs typeface="Arial" pitchFamily="34" charset="0"/>
              </a:rPr>
              <a:t>Galuzzi</a:t>
            </a:r>
            <a:r>
              <a:rPr lang="en-US" sz="800" b="1" dirty="0">
                <a:latin typeface="Arial" pitchFamily="34" charset="0"/>
                <a:cs typeface="Arial" pitchFamily="34" charset="0"/>
              </a:rPr>
              <a:t> - www.galuzzi.it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950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990600" y="2891135"/>
            <a:ext cx="4476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thesis statement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990600" y="3500735"/>
            <a:ext cx="43949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theological discussion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52400" y="813111"/>
            <a:ext cx="8991600" cy="71088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Body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990600" y="2285934"/>
            <a:ext cx="4476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initial exhortation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990600" y="4110335"/>
            <a:ext cx="43949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ethical admonition</a:t>
            </a:r>
          </a:p>
        </p:txBody>
      </p:sp>
      <p:pic>
        <p:nvPicPr>
          <p:cNvPr id="2050" name="Picture 2" descr="\\SUN\Shared Data\Projects\100215-New TestamentTG\Working folder\design\C - Power Points to Proofing\Unit 6\images\shutterstock_68129671_pau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34567"/>
            <a:ext cx="2097087" cy="413813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5943600" y="5715000"/>
            <a:ext cx="2133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© 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Zvonimir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Atletic/shutterstock.com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0738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857250" y="2895600"/>
            <a:ext cx="4095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individual greetings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857250" y="3500735"/>
            <a:ext cx="4020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personal postscript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52400" y="813111"/>
            <a:ext cx="8991600" cy="78708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Conclusion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857250" y="2286000"/>
            <a:ext cx="4095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practical matters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857250" y="4110335"/>
            <a:ext cx="4020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oxology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or prayer</a:t>
            </a:r>
          </a:p>
        </p:txBody>
      </p:sp>
      <p:pic>
        <p:nvPicPr>
          <p:cNvPr id="1026" name="Picture 2" descr="\\SUN\Shared Data\Projects\100215-New TestamentTG\Working folder\design\C - Power Points to Proofing\Unit 7\Images\shutterstock_587705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288232"/>
            <a:ext cx="4267200" cy="320040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6858000" y="5562600"/>
            <a:ext cx="2133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© </a:t>
            </a:r>
            <a:r>
              <a:rPr lang="en-US" sz="800" dirty="0" err="1"/>
              <a:t>Mircea</a:t>
            </a:r>
            <a:r>
              <a:rPr lang="en-US" sz="800" dirty="0"/>
              <a:t> </a:t>
            </a:r>
            <a:r>
              <a:rPr lang="en-US" sz="800" dirty="0" smtClean="0"/>
              <a:t>Maties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/shutterstock.com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6277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1055</TotalTime>
  <Words>696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LIC Presentation template-New</vt:lpstr>
      <vt:lpstr>The Format of a First-  Century Letter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207</cp:revision>
  <dcterms:created xsi:type="dcterms:W3CDTF">2011-06-08T19:56:13Z</dcterms:created>
  <dcterms:modified xsi:type="dcterms:W3CDTF">2012-02-24T18:20:04Z</dcterms:modified>
</cp:coreProperties>
</file>