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358" r:id="rId3"/>
    <p:sldId id="377" r:id="rId4"/>
    <p:sldId id="361" r:id="rId5"/>
    <p:sldId id="362" r:id="rId6"/>
    <p:sldId id="336" r:id="rId7"/>
    <p:sldId id="360" r:id="rId8"/>
    <p:sldId id="359" r:id="rId9"/>
    <p:sldId id="363" r:id="rId10"/>
    <p:sldId id="378" r:id="rId11"/>
    <p:sldId id="365" r:id="rId12"/>
    <p:sldId id="366" r:id="rId13"/>
    <p:sldId id="367" r:id="rId14"/>
    <p:sldId id="368" r:id="rId15"/>
    <p:sldId id="369" r:id="rId16"/>
    <p:sldId id="370" r:id="rId17"/>
    <p:sldId id="371" r:id="rId18"/>
    <p:sldId id="372" r:id="rId19"/>
    <p:sldId id="373" r:id="rId20"/>
    <p:sldId id="374" r:id="rId21"/>
    <p:sldId id="375" r:id="rId22"/>
    <p:sldId id="3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ian Singer-Towns" initials="bst" lastIdx="8" clrIdx="0"/>
  <p:cmAuthor id="1" name="lberg" initials="l" lastIdx="2" clrIdx="1"/>
  <p:cmAuthor id="2" name="bholzworth" initials="b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4" autoAdjust="0"/>
    <p:restoredTop sz="82460" autoAdjust="0"/>
  </p:normalViewPr>
  <p:slideViewPr>
    <p:cSldViewPr>
      <p:cViewPr varScale="1">
        <p:scale>
          <a:sx n="92" d="100"/>
          <a:sy n="92" d="100"/>
        </p:scale>
        <p:origin x="-17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1-09-27T17:15:39.259" idx="2">
    <p:pos x="10" y="10"/>
    <p:text>The correct slide 10 is missing in this PPT. Please check the final ce Word doc for Slide 10 copy.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58396-7F3C-418A-A7F3-9E8EE033637A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D797C-81A0-4169-8DE1-DF1E0532C5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06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[Music: Introduction music such as “Peace Is Flowing like a River”]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0" y="6019800"/>
            <a:ext cx="1295400" cy="152400"/>
          </a:xfrm>
        </p:spPr>
        <p:txBody>
          <a:bodyPr>
            <a:norm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 TX00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7315200" cy="1524000"/>
          </a:xfrm>
        </p:spPr>
        <p:txBody>
          <a:bodyPr/>
          <a:lstStyle>
            <a:lvl1pPr algn="ct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algn="ctr">
              <a:defRPr sz="1400" i="1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590800" y="4267200"/>
            <a:ext cx="5029200" cy="1447800"/>
          </a:xfrm>
        </p:spPr>
        <p:txBody>
          <a:bodyPr/>
          <a:lstStyle>
            <a:lvl1pPr marL="457200" indent="-457200">
              <a:buAutoNum type="arabicPeriod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buNone/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99"/>
            <a:ext cx="9145586" cy="685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buNone/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-2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143000"/>
            <a:ext cx="8229600" cy="914400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2 line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770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008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676400" y="1600200"/>
            <a:ext cx="6477000" cy="533400"/>
          </a:xfrm>
        </p:spPr>
        <p:txBody>
          <a:bodyPr>
            <a:normAutofit/>
          </a:bodyPr>
          <a:lstStyle>
            <a:lvl1pPr>
              <a:buNone/>
              <a:defRPr sz="2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2nd line emphasis title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696200" cy="609600"/>
          </a:xfrm>
        </p:spPr>
        <p:txBody>
          <a:bodyPr/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/narrow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315200" cy="609600"/>
          </a:xfrm>
        </p:spPr>
        <p:txBody>
          <a:bodyPr>
            <a:normAutofit/>
          </a:bodyPr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7724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B1BD0-533A-4E07-BF9C-432137E14983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F940-28E1-4EAC-8D73-5D6BC0F5B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5" r:id="rId3"/>
    <p:sldLayoutId id="2147483676" r:id="rId4"/>
    <p:sldLayoutId id="2147483673" r:id="rId5"/>
    <p:sldLayoutId id="2147483672" r:id="rId6"/>
    <p:sldLayoutId id="2147483651" r:id="rId7"/>
    <p:sldLayoutId id="2147483674" r:id="rId8"/>
    <p:sldLayoutId id="2147483652" r:id="rId9"/>
    <p:sldLayoutId id="2147483655" r:id="rId10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981200"/>
            <a:ext cx="86868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Care for the Earth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/>
              <a:t>Catholic </a:t>
            </a:r>
            <a:r>
              <a:rPr lang="en-US" i="1"/>
              <a:t>Social </a:t>
            </a:r>
            <a:r>
              <a:rPr lang="en-US" i="1" smtClean="0"/>
              <a:t>Teaching</a:t>
            </a:r>
            <a:endParaRPr lang="en-US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620000" y="6019800"/>
            <a:ext cx="1295400" cy="152400"/>
          </a:xfrm>
        </p:spPr>
        <p:txBody>
          <a:bodyPr>
            <a:no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#: TX002031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914400" y="3239869"/>
            <a:ext cx="7391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latin typeface="Arial" pitchFamily="34" charset="0"/>
                <a:cs typeface="Arial" pitchFamily="34" charset="0"/>
              </a:rPr>
              <a:t>Destruction of the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rain forest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>
                <a:latin typeface="Arial" pitchFamily="34" charset="0"/>
                <a:cs typeface="Arial" pitchFamily="34" charset="0"/>
              </a:rPr>
              <a:t>This destruction threatens the delicate balance that sustains life on earth.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2133600" y="1295400"/>
            <a:ext cx="5105400" cy="776415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Warning Signs of Damage to the Integrity of Creation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909918" y="2514600"/>
            <a:ext cx="7391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b="1" dirty="0">
                <a:latin typeface="Arial" pitchFamily="34" charset="0"/>
                <a:cs typeface="Arial" pitchFamily="34" charset="0"/>
              </a:rPr>
              <a:t>Vanishing species  </a:t>
            </a:r>
            <a:r>
              <a:rPr lang="en-US" dirty="0">
                <a:latin typeface="Arial" pitchFamily="34" charset="0"/>
                <a:cs typeface="Arial" pitchFamily="34" charset="0"/>
              </a:rPr>
              <a:t>The eradication of insect, plant, and animal species is rapidly accelerating.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909918" y="4712732"/>
            <a:ext cx="8001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What factors are contributing to species eradication?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2891118" y="4343400"/>
            <a:ext cx="304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Discussion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914400" y="5117068"/>
            <a:ext cx="8001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What factors are contributing to the current destruction of 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rain forests</a:t>
            </a:r>
            <a:r>
              <a:rPr lang="en-US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156073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719418" y="2831068"/>
            <a:ext cx="37763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How does God view creation?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476250" y="1835454"/>
            <a:ext cx="3810000" cy="46221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Creation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Sacred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719418" y="2385536"/>
            <a:ext cx="37763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What does God call us to do?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295400"/>
            <a:ext cx="2975051" cy="446257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 bwMode="auto">
          <a:xfrm>
            <a:off x="76200" y="4230469"/>
            <a:ext cx="487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What does it mean for humans to protect the integrity of creation?</a:t>
            </a:r>
          </a:p>
        </p:txBody>
      </p:sp>
      <p:sp>
        <p:nvSpPr>
          <p:cNvPr id="11" name="TextBox 10"/>
          <p:cNvSpPr txBox="1"/>
          <p:nvPr/>
        </p:nvSpPr>
        <p:spPr bwMode="auto">
          <a:xfrm>
            <a:off x="1083609" y="3861137"/>
            <a:ext cx="304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Discussion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91254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533400" y="2922494"/>
            <a:ext cx="487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Human beings are stewards made in the image of God.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533400" y="3723963"/>
            <a:ext cx="457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Foundations for stewardship are found in the Creation accounts in Genesis.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533400" y="2160494"/>
            <a:ext cx="533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human race is called to safeguard the integrity of creation.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281850"/>
            <a:ext cx="3303001" cy="329015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3" name="Content Placeholder 6"/>
          <p:cNvSpPr txBox="1">
            <a:spLocks/>
          </p:cNvSpPr>
          <p:nvPr/>
        </p:nvSpPr>
        <p:spPr>
          <a:xfrm>
            <a:off x="726141" y="1447800"/>
            <a:ext cx="40386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The Call to Be Stewards</a:t>
            </a:r>
          </a:p>
        </p:txBody>
      </p:sp>
    </p:spTree>
    <p:extLst>
      <p:ext uri="{BB962C8B-B14F-4D97-AF65-F5344CB8AC3E}">
        <p14:creationId xmlns:p14="http://schemas.microsoft.com/office/powerpoint/2010/main" val="18029992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4419600" y="2935069"/>
            <a:ext cx="4419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God gives humans dominion over the mineral, vegetable, and animal resources of creation.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4286250" y="1026193"/>
            <a:ext cx="3810000" cy="1336007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What Do the Creation Accounts Teach Us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about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Stewardship?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4419600" y="2283153"/>
            <a:ext cx="441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Creation is good because it flows from God’s goodness.</a:t>
            </a: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914400" y="4953000"/>
            <a:ext cx="1861159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WikiMediaCommons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4392706" y="3886200"/>
            <a:ext cx="441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God provides for the good of all creation.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4383741" y="4535269"/>
            <a:ext cx="441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Human sin results in suffering, even for the earth.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 bwMode="auto">
          <a:xfrm>
            <a:off x="634253" y="5550932"/>
            <a:ext cx="75706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What can we learn from reflecting on the Creation accounts in Genesis?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2286000" y="5181600"/>
            <a:ext cx="426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Discussion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32" y="1111835"/>
            <a:ext cx="2803768" cy="38411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13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9530399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1" grpId="0"/>
      <p:bldP spid="12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609600" y="3124200"/>
            <a:ext cx="3505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Stewardship respects God’s gifts for the common good.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381000" y="1182469"/>
            <a:ext cx="3276600" cy="13716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Keys to Understanding the Call to Stewardship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609600" y="2471652"/>
            <a:ext cx="3505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Stewardship respects the sacramental universe.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609600" y="3849469"/>
            <a:ext cx="3505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Stewardship cares for creation.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1313367"/>
            <a:ext cx="4547892" cy="303003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95006815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4648200" y="3733800"/>
            <a:ext cx="426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basic goodness of all of creation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4648200" y="1219200"/>
            <a:ext cx="3733800" cy="46221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Stewardship: Respect for the Sacramental Universe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4648200" y="2514600"/>
            <a:ext cx="426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Respect for the sacramental universe includes respect for  .  .  .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4648200" y="4202668"/>
            <a:ext cx="426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presence of God in visible and tangible ways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4648200" y="3276600"/>
            <a:ext cx="426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dignity of human beings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 bwMode="auto">
          <a:xfrm>
            <a:off x="4648200" y="4888468"/>
            <a:ext cx="426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creation and God’s presence in it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42" y="1295400"/>
            <a:ext cx="3749858" cy="24487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7070653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609599" y="3181954"/>
            <a:ext cx="44151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God intended for humans to use the goods of the earth.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381000" y="1219200"/>
            <a:ext cx="4224617" cy="9906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Stewardship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God’s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Gift for the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Common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Good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609599" y="3905071"/>
            <a:ext cx="408101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Stewardship safeguards natural resources for the benefit of all people, including those who are poor and also future generations.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609599" y="2514600"/>
            <a:ext cx="408101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God intended for humans to benefit.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129450"/>
            <a:ext cx="3303001" cy="329015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70363081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1002366" y="2819400"/>
            <a:ext cx="419647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responsibility to ensure the well-being of the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natural </a:t>
            </a:r>
            <a:r>
              <a:rPr lang="en-US" dirty="0">
                <a:latin typeface="Arial" pitchFamily="34" charset="0"/>
                <a:cs typeface="Arial" pitchFamily="34" charset="0"/>
              </a:rPr>
              <a:t>world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385762" y="1066800"/>
            <a:ext cx="6934200" cy="46221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 Stewardship: Caring for Creation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685801" y="1676400"/>
            <a:ext cx="4495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We have these rights and responsibilities: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1002366" y="3773269"/>
            <a:ext cx="38789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respect for our role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creation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1002366" y="2183506"/>
            <a:ext cx="38789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right to use natural resources for the good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 bwMode="auto">
          <a:xfrm>
            <a:off x="997884" y="4209871"/>
            <a:ext cx="387891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responsibility to engage in economic practices that use natural resources to preserve the earth now and in the future</a:t>
            </a: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8305800" y="4038600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52"/>
          <a:stretch/>
        </p:blipFill>
        <p:spPr>
          <a:xfrm>
            <a:off x="5495925" y="1066800"/>
            <a:ext cx="3648075" cy="297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3964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600636" y="1916668"/>
            <a:ext cx="4123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respecting the integrity of creation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614083" y="2346353"/>
            <a:ext cx="411031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practicing sustainable economics by considering the long-term consequences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372036" y="1383268"/>
            <a:ext cx="39579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Stewardship means  .  .  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447" y="1212768"/>
            <a:ext cx="3493153" cy="358783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6" name="TextBox 5"/>
          <p:cNvSpPr txBox="1"/>
          <p:nvPr/>
        </p:nvSpPr>
        <p:spPr bwMode="auto">
          <a:xfrm>
            <a:off x="5181600" y="4953000"/>
            <a:ext cx="34671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600" dirty="0" smtClean="0">
                <a:latin typeface="Arial" pitchFamily="34" charset="0"/>
                <a:cs typeface="Arial" pitchFamily="34" charset="0"/>
              </a:rPr>
              <a:t>By Flipflop2011 (Own work) [CC-BY-SA-3.0 (www.creativecommons.org/licenses/by-sa/3.0)], via Wikimedia Commons</a:t>
            </a:r>
            <a:endParaRPr lang="en-US" sz="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 bwMode="auto">
          <a:xfrm>
            <a:off x="614083" y="3295471"/>
            <a:ext cx="411031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practicing environmental accounting, in which we consider the value of the environment when making economic decisions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3593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609600" y="3279338"/>
            <a:ext cx="33483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paying attention to the value of life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313765" y="1064293"/>
            <a:ext cx="4267200" cy="46221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Environmental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Accounting or Green Accounting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623047" y="2362200"/>
            <a:ext cx="333599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considering the hidden economic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value of the natural world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304800" y="1905000"/>
            <a:ext cx="41999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Environmental accounting means  .  .  .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192574"/>
            <a:ext cx="4124844" cy="269362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4" name="TextBox 13"/>
          <p:cNvSpPr txBox="1"/>
          <p:nvPr/>
        </p:nvSpPr>
        <p:spPr bwMode="auto">
          <a:xfrm>
            <a:off x="623047" y="3953470"/>
            <a:ext cx="334831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respecting natural resources as a gift from God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5871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6"/>
          <p:cNvSpPr txBox="1">
            <a:spLocks/>
          </p:cNvSpPr>
          <p:nvPr/>
        </p:nvSpPr>
        <p:spPr>
          <a:xfrm>
            <a:off x="5105400" y="2057400"/>
            <a:ext cx="40386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God created the world.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990600"/>
            <a:ext cx="4038600" cy="2535343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20" name="Content Placeholder 6"/>
          <p:cNvSpPr txBox="1">
            <a:spLocks/>
          </p:cNvSpPr>
          <p:nvPr/>
        </p:nvSpPr>
        <p:spPr>
          <a:xfrm>
            <a:off x="607422" y="3962400"/>
            <a:ext cx="8155577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He intended that all its creatures—including human beings—be connected in a harmonious web of life.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Content Placeholder 6"/>
          <p:cNvSpPr txBox="1">
            <a:spLocks/>
          </p:cNvSpPr>
          <p:nvPr/>
        </p:nvSpPr>
        <p:spPr>
          <a:xfrm>
            <a:off x="607421" y="4724400"/>
            <a:ext cx="8155577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He made human beings the caretakers and stewards of creation.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Content Placeholder 6"/>
          <p:cNvSpPr txBox="1">
            <a:spLocks/>
          </p:cNvSpPr>
          <p:nvPr/>
        </p:nvSpPr>
        <p:spPr>
          <a:xfrm>
            <a:off x="609600" y="5257800"/>
            <a:ext cx="8155577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He created the world as a sign of his love and power.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5902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477369" y="3398297"/>
            <a:ext cx="388171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collaboration between business and government to promote the common good and protect the environment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248770" y="1066800"/>
            <a:ext cx="4170830" cy="46221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Society’s Role in Stewardship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504263" y="2679906"/>
            <a:ext cx="36957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sustainable development of natural resources for the future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248770" y="1905718"/>
            <a:ext cx="335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Society’s role in stewardship includes  .  .  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192574"/>
            <a:ext cx="4124844" cy="269362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4109293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3901888" y="2782669"/>
            <a:ext cx="52667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recycle, promote recycling, and buy recycled products</a:t>
            </a:r>
          </a:p>
        </p:txBody>
      </p:sp>
      <p:sp>
        <p:nvSpPr>
          <p:cNvPr id="10" name="TextBox 9"/>
          <p:cNvSpPr txBox="1"/>
          <p:nvPr/>
        </p:nvSpPr>
        <p:spPr bwMode="auto">
          <a:xfrm>
            <a:off x="3928782" y="2113051"/>
            <a:ext cx="440167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reduce our consumption of natural resources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3894961" y="1639626"/>
            <a:ext cx="50966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To be good stewards of the earth, we can  .  .  .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3910852" y="3440668"/>
            <a:ext cx="7696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share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others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177052" y="5236759"/>
            <a:ext cx="8991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What can you start doing today to be a better steward of creation?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2336938" y="4862945"/>
            <a:ext cx="426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Discussion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377" y="934521"/>
            <a:ext cx="2820823" cy="2736198"/>
          </a:xfrm>
          <a:prstGeom prst="rect">
            <a:avLst/>
          </a:prstGeom>
        </p:spPr>
      </p:pic>
      <p:sp>
        <p:nvSpPr>
          <p:cNvPr id="14" name="Content Placeholder 6"/>
          <p:cNvSpPr txBox="1">
            <a:spLocks/>
          </p:cNvSpPr>
          <p:nvPr/>
        </p:nvSpPr>
        <p:spPr>
          <a:xfrm>
            <a:off x="3200400" y="934521"/>
            <a:ext cx="7691717" cy="46221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Living as a Steward of the Earth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634252" y="4119799"/>
            <a:ext cx="7696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evaluate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energy </a:t>
            </a:r>
            <a:r>
              <a:rPr lang="en-US" dirty="0">
                <a:latin typeface="Arial" pitchFamily="34" charset="0"/>
                <a:cs typeface="Arial" pitchFamily="34" charset="0"/>
              </a:rPr>
              <a:t>use in home, school, or church</a:t>
            </a:r>
          </a:p>
        </p:txBody>
      </p:sp>
      <p:sp>
        <p:nvSpPr>
          <p:cNvPr id="17" name="TextBox 16"/>
          <p:cNvSpPr txBox="1"/>
          <p:nvPr/>
        </p:nvSpPr>
        <p:spPr bwMode="auto">
          <a:xfrm>
            <a:off x="634252" y="4470794"/>
            <a:ext cx="7696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stop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polluting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 bwMode="auto">
          <a:xfrm>
            <a:off x="622438" y="3777734"/>
            <a:ext cx="7696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advocate for sound environmental policies</a:t>
            </a:r>
          </a:p>
        </p:txBody>
      </p:sp>
    </p:spTree>
    <p:extLst>
      <p:ext uri="{BB962C8B-B14F-4D97-AF65-F5344CB8AC3E}">
        <p14:creationId xmlns:p14="http://schemas.microsoft.com/office/powerpoint/2010/main" val="16588141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8" grpId="0"/>
      <p:bldP spid="9" grpId="0"/>
      <p:bldP spid="13" grpId="0"/>
      <p:bldP spid="15" grpId="0"/>
      <p:bldP spid="17" grpId="0"/>
      <p:bldP spid="1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 bwMode="auto">
          <a:xfrm>
            <a:off x="762000" y="1143000"/>
            <a:ext cx="7620000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sz="1400" b="1" dirty="0"/>
              <a:t>Works </a:t>
            </a:r>
            <a:r>
              <a:rPr lang="en-US" sz="1400" b="1" dirty="0" smtClean="0"/>
              <a:t>Cited</a:t>
            </a:r>
          </a:p>
          <a:p>
            <a:r>
              <a:rPr lang="en-US" sz="1200" dirty="0" err="1"/>
              <a:t>Balan</a:t>
            </a:r>
            <a:r>
              <a:rPr lang="en-US" sz="1200" dirty="0"/>
              <a:t>, Carmen. 2010. “Carbon-Footprint Policy of the Top Ten Global Retailers: Contribution to Sustainable Development.” </a:t>
            </a:r>
            <a:r>
              <a:rPr lang="en-US" sz="1200" i="1" dirty="0" err="1"/>
              <a:t>Amfiteatru</a:t>
            </a:r>
            <a:r>
              <a:rPr lang="en-US" sz="1200" i="1" dirty="0"/>
              <a:t> Economic</a:t>
            </a:r>
            <a:r>
              <a:rPr lang="en-US" sz="1200" dirty="0"/>
              <a:t> 12, no. 27:52–65.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  Blanche</a:t>
            </a:r>
            <a:r>
              <a:rPr lang="en-US" sz="1200" dirty="0"/>
              <a:t>, K. Rosalind, John A. Ludwig, and Saul A. Cunningham. 2006. “Proximity to rainforest enhances pollination and fruit set in orchards.” </a:t>
            </a:r>
            <a:r>
              <a:rPr lang="en-US" sz="1200" i="1" dirty="0"/>
              <a:t>Journal of Applied Ecology</a:t>
            </a:r>
            <a:r>
              <a:rPr lang="en-US" sz="1200" dirty="0"/>
              <a:t> 43, no. 6:1182–1187. </a:t>
            </a:r>
            <a:r>
              <a:rPr lang="en-US" sz="1200" i="1" dirty="0"/>
              <a:t>Academic Search Premier</a:t>
            </a:r>
            <a:r>
              <a:rPr lang="en-US" sz="1200" dirty="0"/>
              <a:t>, </a:t>
            </a:r>
            <a:r>
              <a:rPr lang="en-US" sz="1200" dirty="0" err="1"/>
              <a:t>EBSCO</a:t>
            </a:r>
            <a:r>
              <a:rPr lang="en-US" sz="1200" i="1" dirty="0" err="1"/>
              <a:t>host</a:t>
            </a:r>
            <a:r>
              <a:rPr lang="en-US" sz="1200" dirty="0"/>
              <a:t> (accessed March 30, 2011).</a:t>
            </a:r>
          </a:p>
          <a:p>
            <a:r>
              <a:rPr lang="en-US" sz="1200" dirty="0" smtClean="0"/>
              <a:t>     </a:t>
            </a:r>
            <a:r>
              <a:rPr lang="en-US" sz="1200" dirty="0" err="1" smtClean="0"/>
              <a:t>Brekke</a:t>
            </a:r>
            <a:r>
              <a:rPr lang="en-US" sz="1200" dirty="0"/>
              <a:t>, </a:t>
            </a:r>
            <a:r>
              <a:rPr lang="en-US" sz="1200" dirty="0" err="1"/>
              <a:t>Kjell</a:t>
            </a:r>
            <a:r>
              <a:rPr lang="en-US" sz="1200" dirty="0"/>
              <a:t> Arne, </a:t>
            </a:r>
            <a:r>
              <a:rPr lang="en-US" sz="1200" dirty="0" err="1"/>
              <a:t>Gorm</a:t>
            </a:r>
            <a:r>
              <a:rPr lang="en-US" sz="1200" dirty="0"/>
              <a:t> </a:t>
            </a:r>
            <a:r>
              <a:rPr lang="en-US" sz="1200" dirty="0" err="1"/>
              <a:t>Kipperberg</a:t>
            </a:r>
            <a:r>
              <a:rPr lang="en-US" sz="1200" dirty="0"/>
              <a:t>, and </a:t>
            </a:r>
            <a:r>
              <a:rPr lang="en-US" sz="1200" dirty="0" err="1"/>
              <a:t>Karine</a:t>
            </a:r>
            <a:r>
              <a:rPr lang="en-US" sz="1200" dirty="0"/>
              <a:t> </a:t>
            </a:r>
            <a:r>
              <a:rPr lang="en-US" sz="1200" dirty="0" err="1"/>
              <a:t>Nyborg</a:t>
            </a:r>
            <a:r>
              <a:rPr lang="en-US" sz="1200" dirty="0"/>
              <a:t>. 2010. “Social Interaction in Responsibility Ascription: The Case of Household Recycling.” </a:t>
            </a:r>
            <a:r>
              <a:rPr lang="en-US" sz="1200" i="1" dirty="0"/>
              <a:t>Land Economics</a:t>
            </a:r>
            <a:r>
              <a:rPr lang="en-US" sz="1200" dirty="0"/>
              <a:t> 86, no. 4:766–784. </a:t>
            </a:r>
            <a:r>
              <a:rPr lang="en-US" sz="1200" i="1" dirty="0"/>
              <a:t>Econ Lit with Full Text</a:t>
            </a:r>
            <a:r>
              <a:rPr lang="en-US" sz="1200" dirty="0"/>
              <a:t>, </a:t>
            </a:r>
            <a:r>
              <a:rPr lang="en-US" sz="1200" dirty="0" err="1"/>
              <a:t>EBSCO</a:t>
            </a:r>
            <a:r>
              <a:rPr lang="en-US" sz="1200" i="1" dirty="0" err="1"/>
              <a:t>host</a:t>
            </a:r>
            <a:r>
              <a:rPr lang="en-US" sz="1200" dirty="0"/>
              <a:t> (accessed March 30, 2011).</a:t>
            </a:r>
          </a:p>
          <a:p>
            <a:r>
              <a:rPr lang="en-US" sz="1200" dirty="0" smtClean="0"/>
              <a:t>     </a:t>
            </a:r>
            <a:r>
              <a:rPr lang="en-US" sz="1200" dirty="0" err="1" smtClean="0"/>
              <a:t>Ferretti</a:t>
            </a:r>
            <a:r>
              <a:rPr lang="en-US" sz="1200" dirty="0"/>
              <a:t>, Stefano, Marco </a:t>
            </a:r>
            <a:r>
              <a:rPr lang="en-US" sz="1200" dirty="0" err="1"/>
              <a:t>Furini</a:t>
            </a:r>
            <a:r>
              <a:rPr lang="en-US" sz="1200" dirty="0"/>
              <a:t>, Claudio E. </a:t>
            </a:r>
            <a:r>
              <a:rPr lang="en-US" sz="1200" dirty="0" err="1"/>
              <a:t>Palazzi</a:t>
            </a:r>
            <a:r>
              <a:rPr lang="en-US" sz="1200" dirty="0"/>
              <a:t>, Marco </a:t>
            </a:r>
            <a:r>
              <a:rPr lang="en-US" sz="1200" dirty="0" err="1"/>
              <a:t>Roccetti</a:t>
            </a:r>
            <a:r>
              <a:rPr lang="en-US" sz="1200" dirty="0"/>
              <a:t>, and Paola </a:t>
            </a:r>
            <a:r>
              <a:rPr lang="en-US" sz="1200" dirty="0" err="1"/>
              <a:t>Salomoni</a:t>
            </a:r>
            <a:r>
              <a:rPr lang="en-US" sz="1200" dirty="0"/>
              <a:t>. 2010. “WWW Recycling for a Better World.” </a:t>
            </a:r>
            <a:r>
              <a:rPr lang="en-US" sz="1200" i="1" dirty="0"/>
              <a:t>Communications of the ACM</a:t>
            </a:r>
            <a:r>
              <a:rPr lang="en-US" sz="1200" dirty="0"/>
              <a:t> 53, no. 4:139–143. </a:t>
            </a:r>
            <a:r>
              <a:rPr lang="en-US" sz="1200" i="1" dirty="0"/>
              <a:t>Business Source Premier</a:t>
            </a:r>
            <a:r>
              <a:rPr lang="en-US" sz="1200" dirty="0"/>
              <a:t>, </a:t>
            </a:r>
            <a:r>
              <a:rPr lang="en-US" sz="1200" dirty="0" err="1"/>
              <a:t>EBSCO</a:t>
            </a:r>
            <a:r>
              <a:rPr lang="en-US" sz="1200" i="1" dirty="0" err="1"/>
              <a:t>host</a:t>
            </a:r>
            <a:r>
              <a:rPr lang="en-US" sz="1200" dirty="0"/>
              <a:t> (accessed March 30, 2011).</a:t>
            </a:r>
          </a:p>
          <a:p>
            <a:r>
              <a:rPr lang="en-US" sz="1200" dirty="0" smtClean="0"/>
              <a:t>     Huang</a:t>
            </a:r>
            <a:r>
              <a:rPr lang="en-US" sz="1200" dirty="0"/>
              <a:t>, Y. Anny, Manfred </a:t>
            </a:r>
            <a:r>
              <a:rPr lang="en-US" sz="1200" dirty="0" err="1"/>
              <a:t>Lenzen</a:t>
            </a:r>
            <a:r>
              <a:rPr lang="en-US" sz="1200" dirty="0"/>
              <a:t>, Christopher L. Weber, Joy Murray, and H. Scott Matthews. 2009. “The Role of Input-Output Analysis for the Screening of Corporate Carbon Footprints.” </a:t>
            </a:r>
            <a:r>
              <a:rPr lang="en-US" sz="1200" i="1" dirty="0"/>
              <a:t>Economic Systems Research</a:t>
            </a:r>
            <a:r>
              <a:rPr lang="en-US" sz="1200" dirty="0"/>
              <a:t> 21, no. 3:217–242. </a:t>
            </a:r>
            <a:r>
              <a:rPr lang="en-US" sz="1200" i="1" dirty="0"/>
              <a:t>Econ Lit with Full Text</a:t>
            </a:r>
            <a:r>
              <a:rPr lang="en-US" sz="1200" dirty="0"/>
              <a:t>, </a:t>
            </a:r>
            <a:r>
              <a:rPr lang="en-US" sz="1200" dirty="0" err="1"/>
              <a:t>EBSCO</a:t>
            </a:r>
            <a:r>
              <a:rPr lang="en-US" sz="1200" i="1" dirty="0" err="1"/>
              <a:t>host</a:t>
            </a:r>
            <a:r>
              <a:rPr lang="en-US" sz="1200" dirty="0"/>
              <a:t> (accessed March 30, 2011).</a:t>
            </a:r>
          </a:p>
          <a:p>
            <a:r>
              <a:rPr lang="en-US" sz="1200" dirty="0" smtClean="0"/>
              <a:t>     Levinson</a:t>
            </a:r>
            <a:r>
              <a:rPr lang="en-US" sz="1200" dirty="0"/>
              <a:t>, </a:t>
            </a:r>
            <a:r>
              <a:rPr lang="en-US" sz="1200" dirty="0" err="1"/>
              <a:t>Arik</a:t>
            </a:r>
            <a:r>
              <a:rPr lang="en-US" sz="1200" dirty="0"/>
              <a:t>. 2009. “Technology, International Trade, and Pollution from US Manufacturing.” </a:t>
            </a:r>
            <a:r>
              <a:rPr lang="en-US" sz="1200" i="1" dirty="0"/>
              <a:t>American Economic Review</a:t>
            </a:r>
            <a:r>
              <a:rPr lang="en-US" sz="1200" dirty="0"/>
              <a:t> 99, no. 5:2177–2192.</a:t>
            </a:r>
          </a:p>
          <a:p>
            <a:r>
              <a:rPr lang="en-US" sz="1200" dirty="0" smtClean="0"/>
              <a:t>     </a:t>
            </a:r>
            <a:r>
              <a:rPr lang="en-US" sz="1200" dirty="0" err="1" smtClean="0"/>
              <a:t>Nansai</a:t>
            </a:r>
            <a:r>
              <a:rPr lang="en-US" sz="1200" dirty="0"/>
              <a:t>, Keisuke, </a:t>
            </a:r>
            <a:r>
              <a:rPr lang="en-US" sz="1200" dirty="0" err="1"/>
              <a:t>Shigemi</a:t>
            </a:r>
            <a:r>
              <a:rPr lang="en-US" sz="1200" dirty="0"/>
              <a:t> Kagawa, Yasushi Kondo, </a:t>
            </a:r>
            <a:r>
              <a:rPr lang="en-US" sz="1200" dirty="0" err="1"/>
              <a:t>Sangwon</a:t>
            </a:r>
            <a:r>
              <a:rPr lang="en-US" sz="1200" dirty="0"/>
              <a:t> </a:t>
            </a:r>
            <a:r>
              <a:rPr lang="en-US" sz="1200" dirty="0" err="1"/>
              <a:t>Suh</a:t>
            </a:r>
            <a:r>
              <a:rPr lang="en-US" sz="1200" dirty="0"/>
              <a:t>, </a:t>
            </a:r>
            <a:r>
              <a:rPr lang="en-US" sz="1200" dirty="0" err="1"/>
              <a:t>Rokuta</a:t>
            </a:r>
            <a:r>
              <a:rPr lang="en-US" sz="1200" dirty="0"/>
              <a:t> </a:t>
            </a:r>
            <a:r>
              <a:rPr lang="en-US" sz="1200" dirty="0" err="1"/>
              <a:t>Inaba</a:t>
            </a:r>
            <a:r>
              <a:rPr lang="en-US" sz="1200" dirty="0"/>
              <a:t>, and Kenichi Nakajima. 2009. “Improving the Completeness of Product Carbon Footprints Using a Global Link Input-Output Model: The Case of Japan.” </a:t>
            </a:r>
            <a:r>
              <a:rPr lang="en-US" sz="1200" i="1" dirty="0"/>
              <a:t>Economic Systems Research</a:t>
            </a:r>
            <a:r>
              <a:rPr lang="en-US" sz="1200" dirty="0"/>
              <a:t> 21, no. 3:267–290. </a:t>
            </a:r>
            <a:r>
              <a:rPr lang="en-US" sz="1200" i="1" dirty="0"/>
              <a:t>Business Source Premier</a:t>
            </a:r>
            <a:r>
              <a:rPr lang="en-US" sz="1200" dirty="0"/>
              <a:t>, </a:t>
            </a:r>
            <a:r>
              <a:rPr lang="en-US" sz="1200" dirty="0" err="1"/>
              <a:t>EBSCO</a:t>
            </a:r>
            <a:r>
              <a:rPr lang="en-US" sz="1200" i="1" dirty="0" err="1"/>
              <a:t>host</a:t>
            </a:r>
            <a:r>
              <a:rPr lang="en-US" sz="1200" dirty="0"/>
              <a:t> (accessed March 30, 2011).</a:t>
            </a:r>
          </a:p>
          <a:p>
            <a:r>
              <a:rPr lang="en-US" sz="1200" dirty="0" smtClean="0"/>
              <a:t>     </a:t>
            </a:r>
            <a:r>
              <a:rPr lang="en-US" sz="1200" dirty="0" err="1" smtClean="0"/>
              <a:t>Plesea</a:t>
            </a:r>
            <a:r>
              <a:rPr lang="en-US" sz="1200" dirty="0"/>
              <a:t>, </a:t>
            </a:r>
            <a:r>
              <a:rPr lang="en-US" sz="1200" dirty="0" err="1"/>
              <a:t>Doru</a:t>
            </a:r>
            <a:r>
              <a:rPr lang="en-US" sz="1200" dirty="0"/>
              <a:t> </a:t>
            </a:r>
            <a:r>
              <a:rPr lang="en-US" sz="1200" dirty="0" err="1"/>
              <a:t>Alexandru</a:t>
            </a:r>
            <a:r>
              <a:rPr lang="en-US" sz="1200" dirty="0"/>
              <a:t>, and </a:t>
            </a:r>
            <a:r>
              <a:rPr lang="en-US" sz="1200" dirty="0" err="1"/>
              <a:t>Smaranda</a:t>
            </a:r>
            <a:r>
              <a:rPr lang="en-US" sz="1200" dirty="0"/>
              <a:t> </a:t>
            </a:r>
            <a:r>
              <a:rPr lang="en-US" sz="1200" dirty="0" err="1"/>
              <a:t>Visan</a:t>
            </a:r>
            <a:r>
              <a:rPr lang="en-US" sz="1200" dirty="0"/>
              <a:t>. 2010. “Good Practices Regarding Solid Waste Management Recycling.” </a:t>
            </a:r>
            <a:r>
              <a:rPr lang="en-US" sz="1200" dirty="0" smtClean="0"/>
              <a:t>     </a:t>
            </a:r>
            <a:r>
              <a:rPr lang="en-US" sz="1200" i="1" dirty="0" err="1" smtClean="0"/>
              <a:t>Amfiteatru</a:t>
            </a:r>
            <a:r>
              <a:rPr lang="en-US" sz="1200" i="1" dirty="0" smtClean="0"/>
              <a:t> </a:t>
            </a:r>
            <a:r>
              <a:rPr lang="en-US" sz="1200" i="1" dirty="0"/>
              <a:t>Economic</a:t>
            </a:r>
            <a:r>
              <a:rPr lang="en-US" sz="1200" dirty="0"/>
              <a:t> 12, no. 27:228–241. </a:t>
            </a:r>
            <a:r>
              <a:rPr lang="en-US" sz="1200" i="1" dirty="0"/>
              <a:t>Econ Lit with Full Text</a:t>
            </a:r>
            <a:r>
              <a:rPr lang="en-US" sz="1200" dirty="0"/>
              <a:t>, </a:t>
            </a:r>
            <a:r>
              <a:rPr lang="en-US" sz="1200" dirty="0" err="1"/>
              <a:t>EBSCO</a:t>
            </a:r>
            <a:r>
              <a:rPr lang="en-US" sz="1200" i="1" dirty="0" err="1"/>
              <a:t>host</a:t>
            </a:r>
            <a:r>
              <a:rPr lang="en-US" sz="1200" dirty="0"/>
              <a:t> (accessed March 30, 2011).</a:t>
            </a:r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1270979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6"/>
          <p:cNvSpPr txBox="1">
            <a:spLocks/>
          </p:cNvSpPr>
          <p:nvPr/>
        </p:nvSpPr>
        <p:spPr>
          <a:xfrm>
            <a:off x="4876800" y="1752600"/>
            <a:ext cx="40386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Goods of Creation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Content Placeholder 6"/>
          <p:cNvSpPr txBox="1">
            <a:spLocks/>
          </p:cNvSpPr>
          <p:nvPr/>
        </p:nvSpPr>
        <p:spPr>
          <a:xfrm>
            <a:off x="5024845" y="2724150"/>
            <a:ext cx="4040777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belong to humanity as a whole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Content Placeholder 6"/>
          <p:cNvSpPr txBox="1">
            <a:spLocks/>
          </p:cNvSpPr>
          <p:nvPr/>
        </p:nvSpPr>
        <p:spPr>
          <a:xfrm>
            <a:off x="5027023" y="3181350"/>
            <a:ext cx="4040777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are endangered by environmental exploitation and economic decisions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Content Placeholder 6"/>
          <p:cNvSpPr txBox="1">
            <a:spLocks/>
          </p:cNvSpPr>
          <p:nvPr/>
        </p:nvSpPr>
        <p:spPr>
          <a:xfrm>
            <a:off x="607423" y="5334000"/>
            <a:ext cx="8155577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dirty="0">
                <a:latin typeface="Arial" pitchFamily="34" charset="0"/>
                <a:cs typeface="Arial" pitchFamily="34" charset="0"/>
              </a:rPr>
              <a:t>“Every economic decision has a moral consequence” (Pope Benedict XVI).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292" y="1077643"/>
            <a:ext cx="3594913" cy="3580926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Content Placeholder 6"/>
          <p:cNvSpPr txBox="1">
            <a:spLocks/>
          </p:cNvSpPr>
          <p:nvPr/>
        </p:nvSpPr>
        <p:spPr>
          <a:xfrm>
            <a:off x="4876800" y="2209800"/>
            <a:ext cx="4648200" cy="43815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The goods of creation  .  .  .</a:t>
            </a:r>
          </a:p>
        </p:txBody>
      </p:sp>
    </p:spTree>
    <p:extLst>
      <p:ext uri="{BB962C8B-B14F-4D97-AF65-F5344CB8AC3E}">
        <p14:creationId xmlns:p14="http://schemas.microsoft.com/office/powerpoint/2010/main" val="276709579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564776" y="1981200"/>
            <a:ext cx="7391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How is your daily life shaped by the natural world?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564776" y="2438400"/>
            <a:ext cx="7391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What warning signs or dangers to God’s Creation do you see?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564776" y="1524000"/>
            <a:ext cx="7391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How do you relate to the natural world?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443" y="3057144"/>
            <a:ext cx="4654357" cy="25816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Content Placeholder 6"/>
          <p:cNvSpPr txBox="1">
            <a:spLocks/>
          </p:cNvSpPr>
          <p:nvPr/>
        </p:nvSpPr>
        <p:spPr>
          <a:xfrm>
            <a:off x="533400" y="990600"/>
            <a:ext cx="70866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latin typeface="Arial" pitchFamily="34" charset="0"/>
                <a:cs typeface="Arial" pitchFamily="34" charset="0"/>
              </a:rPr>
              <a:t>Examining Our Relationship with Creation</a:t>
            </a:r>
          </a:p>
        </p:txBody>
      </p:sp>
    </p:spTree>
    <p:extLst>
      <p:ext uri="{BB962C8B-B14F-4D97-AF65-F5344CB8AC3E}">
        <p14:creationId xmlns:p14="http://schemas.microsoft.com/office/powerpoint/2010/main" val="10416617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666750" y="3267670"/>
            <a:ext cx="45148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Interdependent relationships between human beings and the natural world make up the larger community of life.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457200" y="1600200"/>
            <a:ext cx="3429000" cy="8763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The Interdependence of Creation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666750" y="2565737"/>
            <a:ext cx="45148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Human beings play a unique role in creation.</a:t>
            </a: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8305800" y="4038600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52"/>
          <a:stretch/>
        </p:blipFill>
        <p:spPr>
          <a:xfrm>
            <a:off x="5495925" y="1066800"/>
            <a:ext cx="3648075" cy="297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124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457200" y="5096470"/>
            <a:ext cx="807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Plants need insects and other animals to aerate the soil, aid pollination, and disseminate seeds.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484094" y="3773269"/>
            <a:ext cx="441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Plants in turn provide living creatures with food and oxygen.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228600" y="1061786"/>
            <a:ext cx="4648200" cy="46221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The Integrity of Creation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484094" y="1600200"/>
            <a:ext cx="4419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Sustaining the integrity of creation is necessary for the earth to thrive as God intends.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457200" y="2533471"/>
            <a:ext cx="4419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Plants require the proper mix of water, sunshine, soil conditions, nutrients, and atmospheric gases in order to grow.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484094" y="4410670"/>
            <a:ext cx="62977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Plants support all other life on the planet, and all other life supports plant life.</a:t>
            </a: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8305800" y="4038600"/>
            <a:ext cx="1600200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Image in </a:t>
            </a:r>
            <a:r>
              <a:rPr lang="en-US" sz="500" dirty="0" err="1" smtClean="0">
                <a:latin typeface="Arial" pitchFamily="34" charset="0"/>
                <a:cs typeface="Arial" pitchFamily="34" charset="0"/>
              </a:rPr>
              <a:t>shutterstock</a:t>
            </a:r>
            <a:endParaRPr lang="en-US" sz="5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52"/>
          <a:stretch/>
        </p:blipFill>
        <p:spPr>
          <a:xfrm>
            <a:off x="5495925" y="1066800"/>
            <a:ext cx="3648075" cy="297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5864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3505200" y="3886200"/>
            <a:ext cx="5105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catastrophic natural disasters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381000" y="5511515"/>
            <a:ext cx="8458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What daily choices do we make that have an impact on the integrity of creation?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3711388" y="914400"/>
            <a:ext cx="5280212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Threats to the Integrity of Creation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3505200" y="3239869"/>
            <a:ext cx="5105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destruction and collapse of natural ecosystems</a:t>
            </a:r>
          </a:p>
        </p:txBody>
      </p:sp>
      <p:sp>
        <p:nvSpPr>
          <p:cNvPr id="5" name="TextBox 4"/>
          <p:cNvSpPr txBox="1"/>
          <p:nvPr/>
        </p:nvSpPr>
        <p:spPr bwMode="auto">
          <a:xfrm>
            <a:off x="2286000" y="5124254"/>
            <a:ext cx="4267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Discussion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914400"/>
            <a:ext cx="2806455" cy="43756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 bwMode="auto">
          <a:xfrm>
            <a:off x="3505200" y="2831068"/>
            <a:ext cx="5105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water shortages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3505200" y="2209800"/>
            <a:ext cx="5486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household, institutional, and municipal waste production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3505200" y="1828800"/>
            <a:ext cx="5105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environmental pollution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3505200" y="1447800"/>
            <a:ext cx="5105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rapid increase in the human population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3505200" y="4267200"/>
            <a:ext cx="5105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modern technical and scientific developments</a:t>
            </a:r>
          </a:p>
        </p:txBody>
      </p:sp>
      <p:sp>
        <p:nvSpPr>
          <p:cNvPr id="17" name="TextBox 16"/>
          <p:cNvSpPr txBox="1"/>
          <p:nvPr/>
        </p:nvSpPr>
        <p:spPr bwMode="auto">
          <a:xfrm>
            <a:off x="3493992" y="4648200"/>
            <a:ext cx="5105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overconsumption of natural resources</a:t>
            </a:r>
          </a:p>
        </p:txBody>
      </p:sp>
    </p:spTree>
    <p:extLst>
      <p:ext uri="{BB962C8B-B14F-4D97-AF65-F5344CB8AC3E}">
        <p14:creationId xmlns:p14="http://schemas.microsoft.com/office/powerpoint/2010/main" val="143059176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5" grpId="0"/>
      <p:bldP spid="11" grpId="0"/>
      <p:bldP spid="12" grpId="0"/>
      <p:bldP spid="13" grpId="0"/>
      <p:bldP spid="14" grpId="0"/>
      <p:bldP spid="1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3733800" y="2466130"/>
            <a:ext cx="5181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Manufacturing contributes to less than 25 percent of air pollution.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3733800" y="3087469"/>
            <a:ext cx="5181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CO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latin typeface="Arial" pitchFamily="34" charset="0"/>
                <a:cs typeface="Arial" pitchFamily="34" charset="0"/>
              </a:rPr>
              <a:t> emissions from manufacturing declined by 66 percent between 1972 and 2001.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3733800" y="1148015"/>
            <a:ext cx="46482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Pollution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3733800" y="1856530"/>
            <a:ext cx="5181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From 1987 to 2001, air pollution decreased by 25 percent.</a:t>
            </a:r>
          </a:p>
        </p:txBody>
      </p:sp>
      <p:sp>
        <p:nvSpPr>
          <p:cNvPr id="13" name="TextBox 12"/>
          <p:cNvSpPr txBox="1"/>
          <p:nvPr/>
        </p:nvSpPr>
        <p:spPr bwMode="auto">
          <a:xfrm>
            <a:off x="1143000" y="4611469"/>
            <a:ext cx="7391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Environmental Protection Agency is just one of many agencies that works to protect the environment from pollution.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1143000" y="3962400"/>
            <a:ext cx="7391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i="1" dirty="0">
                <a:latin typeface="Arial" pitchFamily="34" charset="0"/>
                <a:cs typeface="Arial" pitchFamily="34" charset="0"/>
              </a:rPr>
              <a:t>Carbon footprint</a:t>
            </a:r>
            <a:r>
              <a:rPr lang="en-US" dirty="0">
                <a:latin typeface="Arial" pitchFamily="34" charset="0"/>
                <a:cs typeface="Arial" pitchFamily="34" charset="0"/>
              </a:rPr>
              <a:t> is a term describing the amount of greenhouse gas emissions produced by an individual, household, or institution. </a:t>
            </a:r>
          </a:p>
        </p:txBody>
      </p:sp>
      <p:sp>
        <p:nvSpPr>
          <p:cNvPr id="18" name="TextBox 5"/>
          <p:cNvSpPr txBox="1">
            <a:spLocks noChangeArrowheads="1"/>
          </p:cNvSpPr>
          <p:nvPr/>
        </p:nvSpPr>
        <p:spPr bwMode="auto">
          <a:xfrm>
            <a:off x="228600" y="3639979"/>
            <a:ext cx="260275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" dirty="0">
                <a:latin typeface="Arial" pitchFamily="34" charset="0"/>
                <a:cs typeface="Arial" pitchFamily="34" charset="0"/>
              </a:rPr>
              <a:t>By </a:t>
            </a:r>
            <a:r>
              <a:rPr lang="en-US" sz="500" dirty="0" err="1">
                <a:latin typeface="Arial" pitchFamily="34" charset="0"/>
                <a:cs typeface="Arial" pitchFamily="34" charset="0"/>
              </a:rPr>
              <a:t>Shyaulis</a:t>
            </a:r>
            <a:r>
              <a:rPr lang="en-US" sz="5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00" dirty="0" err="1">
                <a:latin typeface="Arial" pitchFamily="34" charset="0"/>
                <a:cs typeface="Arial" pitchFamily="34" charset="0"/>
              </a:rPr>
              <a:t>Andrjus</a:t>
            </a:r>
            <a:r>
              <a:rPr lang="en-US" sz="500" dirty="0">
                <a:latin typeface="Arial" pitchFamily="34" charset="0"/>
                <a:cs typeface="Arial" pitchFamily="34" charset="0"/>
              </a:rPr>
              <a:t> [GFDL (www.gnu.org/copyleft/fdl.html) or CC-BY-3.0 (www.creativecommons.org/licenses/by/3.0)], via Wikimedia Commons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305790"/>
            <a:ext cx="3352800" cy="222925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9249642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3886200" y="2706468"/>
            <a:ext cx="480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The amount of solid waste continues to grow through normal human activities.</a:t>
            </a:r>
          </a:p>
        </p:txBody>
      </p:sp>
      <p:sp>
        <p:nvSpPr>
          <p:cNvPr id="8" name="TextBox 7"/>
          <p:cNvSpPr txBox="1"/>
          <p:nvPr/>
        </p:nvSpPr>
        <p:spPr bwMode="auto">
          <a:xfrm>
            <a:off x="3861412" y="3429000"/>
            <a:ext cx="480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Mismanagement of municipal waste is a public health hazard.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3962400" y="1148015"/>
            <a:ext cx="46482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Household, Institutional, and Municipal Waste Production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3886200" y="2190936"/>
            <a:ext cx="480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Waste is a continuous problem.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1143000" y="4953000"/>
            <a:ext cx="7391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Household recycling is an example of ways in which we voluntarily contribute to the common good.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1143000" y="4255061"/>
            <a:ext cx="7391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Waste minimization needs to be a priority, because this in turn leads to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reductions </a:t>
            </a:r>
            <a:r>
              <a:rPr lang="en-US" dirty="0">
                <a:latin typeface="Arial" pitchFamily="34" charset="0"/>
                <a:cs typeface="Arial" pitchFamily="34" charset="0"/>
              </a:rPr>
              <a:t>in pollution.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278225"/>
            <a:ext cx="3428553" cy="228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0799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2" grpId="0"/>
      <p:bldP spid="14" grpId="0"/>
    </p:bldLst>
  </p:timing>
</p:sld>
</file>

<file path=ppt/theme/theme1.xml><?xml version="1.0" encoding="utf-8"?>
<a:theme xmlns:a="http://schemas.openxmlformats.org/drawingml/2006/main" name="LIC Presentation template-N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800" dirty="0">
            <a:solidFill>
              <a:schemeClr val="bg1">
                <a:lumMod val="6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LIC Presentation template-New</Template>
  <TotalTime>878</TotalTime>
  <Words>1466</Words>
  <Application>Microsoft Office PowerPoint</Application>
  <PresentationFormat>On-screen Show (4:3)</PresentationFormat>
  <Paragraphs>151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LIC Presentation template-New</vt:lpstr>
      <vt:lpstr>Care for the Earth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bmartinka</dc:creator>
  <cp:lastModifiedBy>pintern</cp:lastModifiedBy>
  <cp:revision>186</cp:revision>
  <dcterms:created xsi:type="dcterms:W3CDTF">2011-06-08T19:56:13Z</dcterms:created>
  <dcterms:modified xsi:type="dcterms:W3CDTF">2012-02-15T17:22:36Z</dcterms:modified>
</cp:coreProperties>
</file>