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7"/>
  </p:notesMasterIdLst>
  <p:sldIdLst>
    <p:sldId id="310" r:id="rId2"/>
    <p:sldId id="329" r:id="rId3"/>
    <p:sldId id="330" r:id="rId4"/>
    <p:sldId id="331" r:id="rId5"/>
    <p:sldId id="332" r:id="rId6"/>
    <p:sldId id="333" r:id="rId7"/>
    <p:sldId id="334" r:id="rId8"/>
    <p:sldId id="335" r:id="rId9"/>
    <p:sldId id="336" r:id="rId10"/>
    <p:sldId id="337" r:id="rId11"/>
    <p:sldId id="338" r:id="rId12"/>
    <p:sldId id="339" r:id="rId13"/>
    <p:sldId id="340" r:id="rId14"/>
    <p:sldId id="341" r:id="rId15"/>
    <p:sldId id="342" r:id="rId16"/>
  </p:sldIdLst>
  <p:sldSz cx="9144000" cy="6858000" type="screen4x3"/>
  <p:notesSz cx="6858000" cy="9144000"/>
  <p:custDataLst>
    <p:tags r:id="rId18"/>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8D34"/>
    <a:srgbClr val="0A5598"/>
    <a:srgbClr val="008000"/>
    <a:srgbClr val="D60005"/>
    <a:srgbClr val="314BCD"/>
    <a:srgbClr val="FF0000"/>
    <a:srgbClr val="3539C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09" autoAdjust="0"/>
    <p:restoredTop sz="86425" autoAdjust="0"/>
  </p:normalViewPr>
  <p:slideViewPr>
    <p:cSldViewPr snapToGrid="0" snapToObjects="1">
      <p:cViewPr varScale="1">
        <p:scale>
          <a:sx n="112" d="100"/>
          <a:sy n="112" d="100"/>
        </p:scale>
        <p:origin x="672" y="102"/>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5/20/2015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5/20/2015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367345"/>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900" b="1" dirty="0" smtClean="0">
                <a:solidFill>
                  <a:srgbClr val="178D34"/>
                </a:solidFill>
                <a:latin typeface="Arial" panose="020B0604020202020204" pitchFamily="34" charset="0"/>
                <a:cs typeface="Arial" panose="020B0604020202020204" pitchFamily="34" charset="0"/>
              </a:rPr>
              <a:t>“The Second Commandment:</a:t>
            </a:r>
            <a:br>
              <a:rPr lang="en-US" sz="3900" b="1" dirty="0" smtClean="0">
                <a:solidFill>
                  <a:srgbClr val="178D34"/>
                </a:solidFill>
                <a:latin typeface="Arial" panose="020B0604020202020204" pitchFamily="34" charset="0"/>
                <a:cs typeface="Arial" panose="020B0604020202020204" pitchFamily="34" charset="0"/>
              </a:rPr>
            </a:br>
            <a:r>
              <a:rPr lang="en-US" sz="3900" b="1" dirty="0" smtClean="0">
                <a:solidFill>
                  <a:srgbClr val="178D34"/>
                </a:solidFill>
                <a:latin typeface="Arial" panose="020B0604020202020204" pitchFamily="34" charset="0"/>
                <a:cs typeface="Arial" panose="020B0604020202020204" pitchFamily="34" charset="0"/>
              </a:rPr>
              <a:t>Keep God’s Name Holy”</a:t>
            </a:r>
            <a:r>
              <a:rPr lang="en-US" sz="3900" dirty="0" smtClean="0">
                <a:latin typeface="Arial" pitchFamily="34" charset="0"/>
                <a:cs typeface="Arial" pitchFamily="34" charset="0"/>
              </a:rPr>
              <a:t/>
            </a:r>
            <a:br>
              <a:rPr lang="en-US" sz="3900" dirty="0" smtClean="0">
                <a:latin typeface="Arial" pitchFamily="34" charset="0"/>
                <a:cs typeface="Arial" pitchFamily="34" charset="0"/>
              </a:rPr>
            </a:br>
            <a:r>
              <a:rPr lang="en-US" sz="2000" b="1" dirty="0" smtClean="0">
                <a:solidFill>
                  <a:schemeClr val="tx1">
                    <a:lumMod val="50000"/>
                    <a:lumOff val="50000"/>
                  </a:schemeClr>
                </a:solidFill>
                <a:latin typeface="Arial" pitchFamily="34" charset="0"/>
                <a:cs typeface="Arial" pitchFamily="34" charset="0"/>
              </a:rPr>
              <a:t>(Handbook, pages 442–444)</a:t>
            </a:r>
            <a:endParaRPr lang="en-US" b="1" dirty="0">
              <a:solidFill>
                <a:schemeClr val="tx1">
                  <a:lumMod val="50000"/>
                  <a:lumOff val="50000"/>
                </a:schemeClr>
              </a:solidFill>
              <a:latin typeface="Arial" pitchFamily="34" charset="0"/>
              <a:cs typeface="Arial" pitchFamily="34" charset="0"/>
            </a:endParaRPr>
          </a:p>
        </p:txBody>
      </p:sp>
      <p:sp>
        <p:nvSpPr>
          <p:cNvPr id="5" name="Rectangle 4"/>
          <p:cNvSpPr/>
          <p:nvPr/>
        </p:nvSpPr>
        <p:spPr>
          <a:xfrm>
            <a:off x="457200" y="1846664"/>
            <a:ext cx="4865428" cy="2862322"/>
          </a:xfrm>
          <a:prstGeom prst="rect">
            <a:avLst/>
          </a:prstGeom>
        </p:spPr>
        <p:txBody>
          <a:bodyPr wrap="square">
            <a:spAutoFit/>
          </a:bodyPr>
          <a:lstStyle/>
          <a:p>
            <a:pPr marL="457200" indent="-457200"/>
            <a:r>
              <a:rPr lang="en-US" sz="2000" b="1" dirty="0" smtClean="0">
                <a:latin typeface="Arial" panose="020B0604020202020204" pitchFamily="34" charset="0"/>
                <a:cs typeface="Arial" panose="020B0604020202020204" pitchFamily="34" charset="0"/>
              </a:rPr>
              <a:t>Activity</a:t>
            </a:r>
          </a:p>
          <a:p>
            <a:pPr marL="457200" indent="-457200">
              <a:buAutoNum type="arabicPeriod"/>
            </a:pPr>
            <a:r>
              <a:rPr lang="en-US" sz="2000" dirty="0" smtClean="0">
                <a:latin typeface="Arial" panose="020B0604020202020204" pitchFamily="34" charset="0"/>
                <a:cs typeface="Arial" panose="020B0604020202020204" pitchFamily="34" charset="0"/>
              </a:rPr>
              <a:t>What do you think the words </a:t>
            </a:r>
            <a:r>
              <a:rPr lang="en-US" sz="2000" i="1" dirty="0" smtClean="0">
                <a:latin typeface="Arial" panose="020B0604020202020204" pitchFamily="34" charset="0"/>
                <a:cs typeface="Arial" panose="020B0604020202020204" pitchFamily="34" charset="0"/>
              </a:rPr>
              <a:t>reverence</a:t>
            </a:r>
            <a:r>
              <a:rPr lang="en-US" sz="2000" dirty="0" smtClean="0">
                <a:latin typeface="Arial" panose="020B0604020202020204" pitchFamily="34" charset="0"/>
                <a:cs typeface="Arial" panose="020B0604020202020204" pitchFamily="34" charset="0"/>
              </a:rPr>
              <a:t> and </a:t>
            </a:r>
            <a:r>
              <a:rPr lang="en-US" sz="2000" i="1" dirty="0" smtClean="0">
                <a:solidFill>
                  <a:srgbClr val="000000"/>
                </a:solidFill>
                <a:latin typeface="Arial" panose="020B0604020202020204" pitchFamily="34" charset="0"/>
                <a:cs typeface="Arial" panose="020B0604020202020204" pitchFamily="34" charset="0"/>
              </a:rPr>
              <a:t>blasphemy</a:t>
            </a:r>
            <a:r>
              <a:rPr lang="en-US" sz="2000" dirty="0" smtClean="0">
                <a:latin typeface="Arial" panose="020B0604020202020204" pitchFamily="34" charset="0"/>
                <a:cs typeface="Arial" panose="020B0604020202020204" pitchFamily="34" charset="0"/>
              </a:rPr>
              <a:t> mean? Write ideas on the board. </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Check the </a:t>
            </a:r>
            <a:r>
              <a:rPr lang="en-US" sz="2000" dirty="0">
                <a:latin typeface="Arial" panose="020B0604020202020204" pitchFamily="34" charset="0"/>
                <a:cs typeface="Arial" panose="020B0604020202020204" pitchFamily="34" charset="0"/>
              </a:rPr>
              <a:t>meanings in a </a:t>
            </a:r>
            <a:r>
              <a:rPr lang="en-US" sz="2000" dirty="0" smtClean="0">
                <a:latin typeface="Arial" panose="020B0604020202020204" pitchFamily="34" charset="0"/>
                <a:cs typeface="Arial" panose="020B0604020202020204" pitchFamily="34" charset="0"/>
              </a:rPr>
              <a:t>dictionary.</a:t>
            </a: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smtClean="0">
                <a:latin typeface="Arial" panose="020B0604020202020204" pitchFamily="34" charset="0"/>
                <a:cs typeface="Arial" panose="020B0604020202020204" pitchFamily="34" charset="0"/>
              </a:rPr>
              <a:t> As you discuss </a:t>
            </a:r>
            <a:r>
              <a:rPr lang="en-US" sz="2000" dirty="0">
                <a:latin typeface="Arial" panose="020B0604020202020204" pitchFamily="34" charset="0"/>
                <a:cs typeface="Arial" panose="020B0604020202020204" pitchFamily="34" charset="0"/>
              </a:rPr>
              <a:t>the Second Commandment, </a:t>
            </a:r>
            <a:r>
              <a:rPr lang="en-US" sz="2000" dirty="0" smtClean="0">
                <a:latin typeface="Arial" panose="020B0604020202020204" pitchFamily="34" charset="0"/>
                <a:cs typeface="Arial" panose="020B0604020202020204" pitchFamily="34" charset="0"/>
              </a:rPr>
              <a:t>you </a:t>
            </a:r>
            <a:r>
              <a:rPr lang="en-US" sz="2000" dirty="0">
                <a:latin typeface="Arial" panose="020B0604020202020204" pitchFamily="34" charset="0"/>
                <a:cs typeface="Arial" panose="020B0604020202020204" pitchFamily="34" charset="0"/>
              </a:rPr>
              <a:t>will learn more about the meaning of reverence for God’s name.</a:t>
            </a:r>
          </a:p>
        </p:txBody>
      </p:sp>
      <p:sp>
        <p:nvSpPr>
          <p:cNvPr id="7" name="Rectangle 6"/>
          <p:cNvSpPr/>
          <p:nvPr/>
        </p:nvSpPr>
        <p:spPr>
          <a:xfrm>
            <a:off x="5071338" y="5481007"/>
            <a:ext cx="2928938" cy="200055"/>
          </a:xfrm>
          <a:prstGeom prst="rect">
            <a:avLst/>
          </a:prstGeom>
        </p:spPr>
        <p:txBody>
          <a:bodyPr wrap="square">
            <a:spAutoFit/>
          </a:bodyPr>
          <a:lstStyle/>
          <a:p>
            <a:pPr algn="r"/>
            <a:r>
              <a:rPr lang="en-US" sz="700" dirty="0" smtClean="0">
                <a:solidFill>
                  <a:srgbClr val="A6A6A6"/>
                </a:solidFill>
                <a:latin typeface="Arial" panose="020B0604020202020204" pitchFamily="34" charset="0"/>
                <a:cs typeface="Arial" panose="020B0604020202020204" pitchFamily="34" charset="0"/>
              </a:rPr>
              <a:t>© Milkovasa/www.shutterstock.com </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8-shutterstock_9100587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1526" y="1846664"/>
            <a:ext cx="2418750" cy="3628124"/>
          </a:xfrm>
          <a:prstGeom prst="rect">
            <a:avLst/>
          </a:prstGeom>
        </p:spPr>
      </p:pic>
    </p:spTree>
    <p:extLst>
      <p:ext uri="{BB962C8B-B14F-4D97-AF65-F5344CB8AC3E}">
        <p14:creationId xmlns:p14="http://schemas.microsoft.com/office/powerpoint/2010/main" val="3561759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800" b="1" dirty="0" smtClean="0">
                <a:solidFill>
                  <a:srgbClr val="D60005"/>
                </a:solidFill>
                <a:latin typeface="Arial" panose="020B0604020202020204" pitchFamily="34" charset="0"/>
                <a:cs typeface="Arial" panose="020B0604020202020204" pitchFamily="34" charset="0"/>
              </a:rPr>
              <a:t>“The Third Commandment:</a:t>
            </a:r>
          </a:p>
          <a:p>
            <a:pPr fontAlgn="auto">
              <a:spcAft>
                <a:spcPts val="0"/>
              </a:spcAft>
            </a:pPr>
            <a:r>
              <a:rPr lang="en-US" sz="3800" b="1" dirty="0" smtClean="0">
                <a:solidFill>
                  <a:srgbClr val="D60005"/>
                </a:solidFill>
                <a:latin typeface="Arial" panose="020B0604020202020204" pitchFamily="34" charset="0"/>
                <a:cs typeface="Arial" panose="020B0604020202020204" pitchFamily="34" charset="0"/>
              </a:rPr>
              <a:t>Keep Sunday Sacred”</a:t>
            </a:r>
            <a:r>
              <a:rPr lang="en-US" sz="3800" dirty="0" smtClean="0">
                <a:solidFill>
                  <a:srgbClr val="D60005"/>
                </a:solidFill>
                <a:latin typeface="Arial" panose="020B0604020202020204" pitchFamily="34" charset="0"/>
                <a:cs typeface="Arial" panose="020B0604020202020204" pitchFamily="34" charset="0"/>
              </a:rPr>
              <a:t/>
            </a:r>
            <a:br>
              <a:rPr lang="en-US" sz="3800" dirty="0" smtClean="0">
                <a:solidFill>
                  <a:srgbClr val="D60005"/>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445–447)</a:t>
            </a:r>
            <a:endParaRPr lang="en-US" sz="1800" b="1" dirty="0">
              <a:solidFill>
                <a:schemeClr val="tx1">
                  <a:lumMod val="50000"/>
                  <a:lumOff val="50000"/>
                </a:schemeClr>
              </a:solidFill>
              <a:latin typeface="Arial" pitchFamily="34" charset="0"/>
              <a:cs typeface="Arial" pitchFamily="34" charset="0"/>
            </a:endParaRPr>
          </a:p>
        </p:txBody>
      </p:sp>
      <p:sp>
        <p:nvSpPr>
          <p:cNvPr id="5" name="Rectangle 4"/>
          <p:cNvSpPr/>
          <p:nvPr/>
        </p:nvSpPr>
        <p:spPr>
          <a:xfrm>
            <a:off x="457200" y="2797626"/>
            <a:ext cx="4572000" cy="1938992"/>
          </a:xfrm>
          <a:prstGeom prst="rect">
            <a:avLst/>
          </a:prstGeom>
        </p:spPr>
        <p:txBody>
          <a:bodyPr>
            <a:spAutoFit/>
          </a:bodyPr>
          <a:lstStyle/>
          <a:p>
            <a:pPr marL="0" marR="0">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Sunday </a:t>
            </a:r>
            <a:r>
              <a:rPr lang="en-US" dirty="0">
                <a:solidFill>
                  <a:srgbClr val="000000"/>
                </a:solidFill>
                <a:latin typeface="Arial" panose="020B0604020202020204" pitchFamily="34" charset="0"/>
                <a:ea typeface="Times New Roman" panose="02020603050405020304" pitchFamily="18" charset="0"/>
                <a:cs typeface="TimesNewRomanPSMT"/>
              </a:rPr>
              <a:t>is a day to celebrate our love of God and recreate ourselves by refreshing our minds, bodies, and spirits, all for God’s glory.</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7" name="Rectangle 6"/>
          <p:cNvSpPr/>
          <p:nvPr/>
        </p:nvSpPr>
        <p:spPr>
          <a:xfrm>
            <a:off x="6958356" y="5293570"/>
            <a:ext cx="1468672"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gubgib/www.shutterstock.com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9-shutterstock_191367773.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7230" y="2213772"/>
            <a:ext cx="3079798" cy="3079798"/>
          </a:xfrm>
          <a:prstGeom prst="rect">
            <a:avLst/>
          </a:prstGeom>
        </p:spPr>
      </p:pic>
    </p:spTree>
    <p:extLst>
      <p:ext uri="{BB962C8B-B14F-4D97-AF65-F5344CB8AC3E}">
        <p14:creationId xmlns:p14="http://schemas.microsoft.com/office/powerpoint/2010/main" val="185528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800" b="1" dirty="0" smtClean="0">
                <a:solidFill>
                  <a:srgbClr val="D60005"/>
                </a:solidFill>
                <a:latin typeface="Arial" panose="020B0604020202020204" pitchFamily="34" charset="0"/>
                <a:cs typeface="Arial" panose="020B0604020202020204" pitchFamily="34" charset="0"/>
              </a:rPr>
              <a:t>“The Third Commandment:</a:t>
            </a:r>
          </a:p>
          <a:p>
            <a:pPr fontAlgn="auto">
              <a:spcAft>
                <a:spcPts val="0"/>
              </a:spcAft>
            </a:pPr>
            <a:r>
              <a:rPr lang="en-US" sz="3800" b="1" dirty="0" smtClean="0">
                <a:solidFill>
                  <a:srgbClr val="D60005"/>
                </a:solidFill>
                <a:latin typeface="Arial" panose="020B0604020202020204" pitchFamily="34" charset="0"/>
                <a:cs typeface="Arial" panose="020B0604020202020204" pitchFamily="34" charset="0"/>
              </a:rPr>
              <a:t>Keep Sunday Sacred”</a:t>
            </a:r>
            <a:r>
              <a:rPr lang="en-US" sz="3800" dirty="0" smtClean="0">
                <a:solidFill>
                  <a:srgbClr val="D60005"/>
                </a:solidFill>
                <a:latin typeface="Arial" panose="020B0604020202020204" pitchFamily="34" charset="0"/>
                <a:cs typeface="Arial" panose="020B0604020202020204" pitchFamily="34" charset="0"/>
              </a:rPr>
              <a:t/>
            </a:r>
            <a:br>
              <a:rPr lang="en-US" sz="3800" dirty="0" smtClean="0">
                <a:solidFill>
                  <a:srgbClr val="D60005"/>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445–447)</a:t>
            </a:r>
            <a:endParaRPr lang="en-US" sz="1800" b="1" dirty="0">
              <a:solidFill>
                <a:schemeClr val="tx1">
                  <a:lumMod val="50000"/>
                  <a:lumOff val="50000"/>
                </a:schemeClr>
              </a:solidFill>
              <a:latin typeface="Arial" pitchFamily="34" charset="0"/>
              <a:cs typeface="Arial" pitchFamily="34" charset="0"/>
            </a:endParaRPr>
          </a:p>
        </p:txBody>
      </p:sp>
      <p:sp>
        <p:nvSpPr>
          <p:cNvPr id="3" name="TextBox 2"/>
          <p:cNvSpPr txBox="1"/>
          <p:nvPr/>
        </p:nvSpPr>
        <p:spPr>
          <a:xfrm>
            <a:off x="4651761" y="2331255"/>
            <a:ext cx="3829050" cy="2308324"/>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Reflection:</a:t>
            </a:r>
          </a:p>
          <a:p>
            <a:r>
              <a:rPr lang="en-US" i="1" dirty="0" smtClean="0">
                <a:latin typeface="Arial" panose="020B0604020202020204" pitchFamily="34" charset="0"/>
                <a:cs typeface="Arial" panose="020B0604020202020204" pitchFamily="34" charset="0"/>
              </a:rPr>
              <a:t>How </a:t>
            </a:r>
            <a:r>
              <a:rPr lang="en-US" i="1" dirty="0" smtClean="0">
                <a:latin typeface="Arial" panose="020B0604020202020204" pitchFamily="34" charset="0"/>
                <a:cs typeface="Arial" panose="020B0604020202020204" pitchFamily="34" charset="0"/>
              </a:rPr>
              <a:t>will you keep Sunday sacred in the future</a:t>
            </a:r>
            <a:r>
              <a:rPr lang="en-US" i="1"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Write down your response.</a:t>
            </a:r>
          </a:p>
          <a:p>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Share your answer. </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811145" y="5272410"/>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ksana-gribakina/www.shutterstock.com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2" name="Picture 1" descr="S10-shutterstock_179056145.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145" y="2144588"/>
            <a:ext cx="3259217" cy="3098268"/>
          </a:xfrm>
          <a:prstGeom prst="rect">
            <a:avLst/>
          </a:prstGeom>
        </p:spPr>
      </p:pic>
    </p:spTree>
    <p:extLst>
      <p:ext uri="{BB962C8B-B14F-4D97-AF65-F5344CB8AC3E}">
        <p14:creationId xmlns:p14="http://schemas.microsoft.com/office/powerpoint/2010/main" val="974481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425116" y="534904"/>
            <a:ext cx="8398042"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A5598"/>
                </a:solidFill>
                <a:latin typeface="Arial" panose="020B0604020202020204" pitchFamily="34" charset="0"/>
                <a:cs typeface="Arial" panose="020B0604020202020204" pitchFamily="34" charset="0"/>
              </a:rPr>
              <a:t>“A </a:t>
            </a:r>
            <a:r>
              <a:rPr lang="en-US" sz="4200" b="1" dirty="0" smtClean="0">
                <a:solidFill>
                  <a:srgbClr val="0A5598"/>
                </a:solidFill>
                <a:latin typeface="Arial" panose="020B0604020202020204" pitchFamily="34" charset="0"/>
                <a:cs typeface="Arial" panose="020B0604020202020204" pitchFamily="34" charset="0"/>
              </a:rPr>
              <a:t>Review</a:t>
            </a:r>
            <a:br>
              <a:rPr lang="en-US" sz="4200" b="1" dirty="0" smtClean="0">
                <a:solidFill>
                  <a:srgbClr val="0A5598"/>
                </a:solidFill>
                <a:latin typeface="Arial" panose="020B0604020202020204" pitchFamily="34" charset="0"/>
                <a:cs typeface="Arial" panose="020B0604020202020204" pitchFamily="34" charset="0"/>
              </a:rPr>
            </a:br>
            <a:r>
              <a:rPr lang="en-US" sz="4200" b="1" dirty="0" smtClean="0">
                <a:solidFill>
                  <a:srgbClr val="0A5598"/>
                </a:solidFill>
                <a:latin typeface="Arial" panose="020B0604020202020204" pitchFamily="34" charset="0"/>
                <a:cs typeface="Arial" panose="020B0604020202020204" pitchFamily="34" charset="0"/>
              </a:rPr>
              <a:t>of </a:t>
            </a:r>
            <a:r>
              <a:rPr lang="en-US" sz="4200" b="1" dirty="0" smtClean="0">
                <a:solidFill>
                  <a:srgbClr val="0A5598"/>
                </a:solidFill>
                <a:latin typeface="Arial" panose="020B0604020202020204" pitchFamily="34" charset="0"/>
                <a:cs typeface="Arial" panose="020B0604020202020204" pitchFamily="34" charset="0"/>
              </a:rPr>
              <a:t>the First </a:t>
            </a:r>
            <a:r>
              <a:rPr lang="en-US" sz="4200" b="1" dirty="0" smtClean="0">
                <a:solidFill>
                  <a:srgbClr val="0A5598"/>
                </a:solidFill>
                <a:latin typeface="Arial" panose="020B0604020202020204" pitchFamily="34" charset="0"/>
                <a:cs typeface="Arial" panose="020B0604020202020204" pitchFamily="34" charset="0"/>
              </a:rPr>
              <a:t>Three Commandments</a:t>
            </a:r>
            <a:r>
              <a:rPr lang="en-US" sz="4200" b="1" dirty="0" smtClean="0">
                <a:solidFill>
                  <a:srgbClr val="0A5598"/>
                </a:solidFill>
                <a:latin typeface="Arial" panose="020B0604020202020204" pitchFamily="34" charset="0"/>
                <a:cs typeface="Arial" panose="020B0604020202020204" pitchFamily="34" charset="0"/>
              </a:rPr>
              <a:t>”</a:t>
            </a:r>
            <a:r>
              <a:rPr lang="en-US" sz="4200" dirty="0" smtClean="0">
                <a:solidFill>
                  <a:srgbClr val="0A5598"/>
                </a:solidFill>
                <a:latin typeface="Arial" panose="020B0604020202020204" pitchFamily="34" charset="0"/>
                <a:cs typeface="Arial" panose="020B0604020202020204" pitchFamily="34" charset="0"/>
              </a:rPr>
              <a:t/>
            </a:r>
            <a:br>
              <a:rPr lang="en-US" sz="4200"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438–447)</a:t>
            </a:r>
            <a:endParaRPr lang="en-US" b="1" dirty="0">
              <a:solidFill>
                <a:schemeClr val="tx1">
                  <a:lumMod val="50000"/>
                  <a:lumOff val="50000"/>
                </a:schemeClr>
              </a:solidFill>
              <a:latin typeface="Arial" pitchFamily="34" charset="0"/>
              <a:cs typeface="Arial" pitchFamily="34" charset="0"/>
            </a:endParaRPr>
          </a:p>
        </p:txBody>
      </p:sp>
      <p:sp>
        <p:nvSpPr>
          <p:cNvPr id="6" name="Rectangle 5"/>
          <p:cNvSpPr/>
          <p:nvPr/>
        </p:nvSpPr>
        <p:spPr>
          <a:xfrm>
            <a:off x="4478309" y="2741311"/>
            <a:ext cx="4572000" cy="1569660"/>
          </a:xfrm>
          <a:prstGeom prst="rect">
            <a:avLst/>
          </a:prstGeom>
        </p:spPr>
        <p:txBody>
          <a:bodyPr>
            <a:spAutoFit/>
          </a:bodyPr>
          <a:lstStyle/>
          <a:p>
            <a:pPr marL="0" marR="0">
              <a:spcBef>
                <a:spcPts val="0"/>
              </a:spcBef>
              <a:spcAft>
                <a:spcPts val="0"/>
              </a:spcAft>
            </a:pPr>
            <a:endParaRPr lang="en-US" b="1" u="sng" dirty="0" smtClean="0">
              <a:solidFill>
                <a:srgbClr val="000000"/>
              </a:solidFill>
              <a:latin typeface="Arial" panose="020B0604020202020204" pitchFamily="34" charset="0"/>
              <a:ea typeface="Times New Roman" panose="02020603050405020304" pitchFamily="18" charset="0"/>
              <a:cs typeface="TimesNewRomanPSMT"/>
            </a:endParaRPr>
          </a:p>
          <a:p>
            <a:pPr marL="0" marR="0">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Review </a:t>
            </a:r>
            <a:r>
              <a:rPr lang="en-US" dirty="0">
                <a:solidFill>
                  <a:srgbClr val="000000"/>
                </a:solidFill>
                <a:latin typeface="Arial" panose="020B0604020202020204" pitchFamily="34" charset="0"/>
                <a:ea typeface="Times New Roman" panose="02020603050405020304" pitchFamily="18" charset="0"/>
                <a:cs typeface="TimesNewRomanPSMT"/>
              </a:rPr>
              <a:t>the first three commandments and </a:t>
            </a:r>
            <a:r>
              <a:rPr lang="en-US" dirty="0" smtClean="0">
                <a:solidFill>
                  <a:srgbClr val="000000"/>
                </a:solidFill>
                <a:latin typeface="Arial" panose="020B0604020202020204" pitchFamily="34" charset="0"/>
                <a:ea typeface="Times New Roman" panose="02020603050405020304" pitchFamily="18" charset="0"/>
                <a:cs typeface="TimesNewRomanPSMT"/>
              </a:rPr>
              <a:t>what you have learned in this </a:t>
            </a:r>
            <a:r>
              <a:rPr lang="en-US" dirty="0">
                <a:solidFill>
                  <a:srgbClr val="000000"/>
                </a:solidFill>
                <a:latin typeface="Arial" panose="020B0604020202020204" pitchFamily="34" charset="0"/>
                <a:ea typeface="Times New Roman" panose="02020603050405020304" pitchFamily="18" charset="0"/>
                <a:cs typeface="TimesNewRomanPSMT"/>
              </a:rPr>
              <a:t>chapter.</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8" name="Rectangle 7"/>
          <p:cNvSpPr/>
          <p:nvPr/>
        </p:nvSpPr>
        <p:spPr>
          <a:xfrm>
            <a:off x="342899" y="5008562"/>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IvelinRadkov/www.shutterstock.com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9" name="Picture 8" descr="S11-shutterstock_14948451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 y="2227875"/>
            <a:ext cx="3865810" cy="2577207"/>
          </a:xfrm>
          <a:prstGeom prst="rect">
            <a:avLst/>
          </a:prstGeom>
        </p:spPr>
      </p:pic>
    </p:spTree>
    <p:extLst>
      <p:ext uri="{BB962C8B-B14F-4D97-AF65-F5344CB8AC3E}">
        <p14:creationId xmlns:p14="http://schemas.microsoft.com/office/powerpoint/2010/main" val="1445205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534904"/>
            <a:ext cx="8398042"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A5598"/>
                </a:solidFill>
                <a:latin typeface="Arial" panose="020B0604020202020204" pitchFamily="34" charset="0"/>
                <a:cs typeface="Arial" panose="020B0604020202020204" pitchFamily="34" charset="0"/>
              </a:rPr>
              <a:t>“A </a:t>
            </a:r>
            <a:r>
              <a:rPr lang="en-US" sz="4200" b="1" dirty="0" smtClean="0">
                <a:solidFill>
                  <a:srgbClr val="0A5598"/>
                </a:solidFill>
                <a:latin typeface="Arial" panose="020B0604020202020204" pitchFamily="34" charset="0"/>
                <a:cs typeface="Arial" panose="020B0604020202020204" pitchFamily="34" charset="0"/>
              </a:rPr>
              <a:t>Review</a:t>
            </a:r>
            <a:br>
              <a:rPr lang="en-US" sz="4200" b="1" dirty="0" smtClean="0">
                <a:solidFill>
                  <a:srgbClr val="0A5598"/>
                </a:solidFill>
                <a:latin typeface="Arial" panose="020B0604020202020204" pitchFamily="34" charset="0"/>
                <a:cs typeface="Arial" panose="020B0604020202020204" pitchFamily="34" charset="0"/>
              </a:rPr>
            </a:br>
            <a:r>
              <a:rPr lang="en-US" sz="4200" b="1" dirty="0" smtClean="0">
                <a:solidFill>
                  <a:srgbClr val="0A5598"/>
                </a:solidFill>
                <a:latin typeface="Arial" panose="020B0604020202020204" pitchFamily="34" charset="0"/>
                <a:cs typeface="Arial" panose="020B0604020202020204" pitchFamily="34" charset="0"/>
              </a:rPr>
              <a:t>of </a:t>
            </a:r>
            <a:r>
              <a:rPr lang="en-US" sz="4200" b="1" dirty="0" smtClean="0">
                <a:solidFill>
                  <a:srgbClr val="0A5598"/>
                </a:solidFill>
                <a:latin typeface="Arial" panose="020B0604020202020204" pitchFamily="34" charset="0"/>
                <a:cs typeface="Arial" panose="020B0604020202020204" pitchFamily="34" charset="0"/>
              </a:rPr>
              <a:t>the First </a:t>
            </a:r>
            <a:r>
              <a:rPr lang="en-US" sz="4200" b="1" dirty="0" smtClean="0">
                <a:solidFill>
                  <a:srgbClr val="0A5598"/>
                </a:solidFill>
                <a:latin typeface="Arial" panose="020B0604020202020204" pitchFamily="34" charset="0"/>
                <a:cs typeface="Arial" panose="020B0604020202020204" pitchFamily="34" charset="0"/>
              </a:rPr>
              <a:t>Three Commandments</a:t>
            </a:r>
            <a:r>
              <a:rPr lang="en-US" sz="4200" b="1" dirty="0" smtClean="0">
                <a:solidFill>
                  <a:srgbClr val="0A5598"/>
                </a:solidFill>
                <a:latin typeface="Arial" panose="020B0604020202020204" pitchFamily="34" charset="0"/>
                <a:cs typeface="Arial" panose="020B0604020202020204" pitchFamily="34" charset="0"/>
              </a:rPr>
              <a:t>”</a:t>
            </a:r>
            <a:r>
              <a:rPr lang="en-US" sz="4200" dirty="0" smtClean="0">
                <a:solidFill>
                  <a:srgbClr val="0A5598"/>
                </a:solidFill>
                <a:latin typeface="Arial" panose="020B0604020202020204" pitchFamily="34" charset="0"/>
                <a:cs typeface="Arial" panose="020B0604020202020204" pitchFamily="34" charset="0"/>
              </a:rPr>
              <a:t/>
            </a:r>
            <a:br>
              <a:rPr lang="en-US" sz="4200"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438–447)</a:t>
            </a:r>
            <a:endParaRPr lang="en-US"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457200" y="2151963"/>
            <a:ext cx="8229600" cy="4525963"/>
          </a:xfrm>
        </p:spPr>
        <p:txBody>
          <a:bodyPr>
            <a:normAutofit/>
          </a:bodyPr>
          <a:lstStyle/>
          <a:p>
            <a:r>
              <a:rPr lang="en-US" sz="2800" dirty="0" smtClean="0">
                <a:latin typeface="Arial" pitchFamily="34" charset="0"/>
                <a:cs typeface="Arial" pitchFamily="34" charset="0"/>
              </a:rPr>
              <a:t>God always comes first in our lives.</a:t>
            </a:r>
          </a:p>
          <a:p>
            <a:r>
              <a:rPr lang="en-US" sz="2800" dirty="0" smtClean="0">
                <a:latin typeface="Arial" pitchFamily="34" charset="0"/>
                <a:cs typeface="Arial" pitchFamily="34" charset="0"/>
              </a:rPr>
              <a:t>The name of the Lord, our God, is sacred, and we should treat it with respect.</a:t>
            </a:r>
          </a:p>
          <a:p>
            <a:r>
              <a:rPr lang="en-US" sz="2800" dirty="0" smtClean="0">
                <a:latin typeface="Arial" pitchFamily="34" charset="0"/>
                <a:cs typeface="Arial" pitchFamily="34" charset="0"/>
              </a:rPr>
              <a:t>Sunday is a day to celebrate our love of God and recreate ourselves by refreshing our minds, bodies, and spirits, all for God’s glory.</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850015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a:bodyPr>
          <a:lstStyle/>
          <a:p>
            <a:r>
              <a:rPr lang="en-US" sz="4200" b="1" dirty="0" smtClean="0">
                <a:solidFill>
                  <a:srgbClr val="178D34"/>
                </a:solidFill>
                <a:latin typeface="Arial"/>
                <a:cs typeface="Arial"/>
              </a:rPr>
              <a:t>Acknowledgments</a:t>
            </a:r>
            <a:endParaRPr lang="en-US" sz="4200" b="1" dirty="0">
              <a:solidFill>
                <a:srgbClr val="178D34"/>
              </a:solidFill>
            </a:endParaRPr>
          </a:p>
        </p:txBody>
      </p:sp>
      <p:sp>
        <p:nvSpPr>
          <p:cNvPr id="7" name="Content Placeholder 2"/>
          <p:cNvSpPr>
            <a:spLocks noGrp="1"/>
          </p:cNvSpPr>
          <p:nvPr>
            <p:ph idx="1"/>
          </p:nvPr>
        </p:nvSpPr>
        <p:spPr>
          <a:xfrm>
            <a:off x="457200" y="1323942"/>
            <a:ext cx="8229600" cy="4818327"/>
          </a:xfrm>
        </p:spPr>
        <p:txBody>
          <a:bodyPr>
            <a:normAutofit/>
          </a:bodyPr>
          <a:lstStyle/>
          <a:p>
            <a:pPr>
              <a:lnSpc>
                <a:spcPct val="120000"/>
              </a:lnSpc>
              <a:buNone/>
            </a:pPr>
            <a:r>
              <a:rPr lang="en-US" sz="1600" dirty="0" smtClean="0">
                <a:latin typeface="Arial" pitchFamily="34" charset="0"/>
                <a:cs typeface="Arial" pitchFamily="34" charset="0"/>
              </a:rPr>
              <a:t>	The scriptural references and quotations in this presentation are from the </a:t>
            </a:r>
            <a:r>
              <a:rPr lang="en-US" sz="1600" i="1" dirty="0" smtClean="0">
                <a:latin typeface="Arial" pitchFamily="34" charset="0"/>
                <a:cs typeface="Arial" pitchFamily="34" charset="0"/>
              </a:rPr>
              <a:t>Good News Translation</a:t>
            </a:r>
            <a:r>
              <a:rPr lang="en-US" sz="1600" baseline="30000" dirty="0" smtClean="0">
                <a:latin typeface="Arial" pitchFamily="34" charset="0"/>
                <a:cs typeface="Arial" pitchFamily="34" charset="0"/>
              </a:rPr>
              <a:t>®</a:t>
            </a:r>
            <a:r>
              <a:rPr lang="en-US" sz="1600" dirty="0" smtClean="0">
                <a:latin typeface="Arial" pitchFamily="34" charset="0"/>
                <a:cs typeface="Arial" pitchFamily="34" charset="0"/>
              </a:rPr>
              <a:t> </a:t>
            </a:r>
            <a:r>
              <a:rPr lang="en-US" sz="1600" i="1" dirty="0" smtClean="0">
                <a:latin typeface="Arial" pitchFamily="34" charset="0"/>
                <a:cs typeface="Arial" pitchFamily="34" charset="0"/>
              </a:rPr>
              <a:t>(Today’s English Version, Second Edition).</a:t>
            </a:r>
            <a:r>
              <a:rPr lang="en-US" sz="1600" dirty="0" smtClean="0">
                <a:latin typeface="Arial" pitchFamily="34" charset="0"/>
                <a:cs typeface="Arial" pitchFamily="34" charset="0"/>
              </a:rPr>
              <a:t> Copyright © 1992 by the American Bible Society. All rights reserved. Bible text from the </a:t>
            </a:r>
            <a:r>
              <a:rPr lang="en-US" sz="1600" i="1" dirty="0" smtClean="0">
                <a:latin typeface="Arial" pitchFamily="34" charset="0"/>
                <a:cs typeface="Arial" pitchFamily="34" charset="0"/>
              </a:rPr>
              <a:t>Good News Translation (GNT) </a:t>
            </a:r>
            <a:r>
              <a:rPr lang="en-US" sz="1600" dirty="0" smtClean="0">
                <a:latin typeface="Arial" pitchFamily="34" charset="0"/>
                <a:cs typeface="Arial" pitchFamily="34" charset="0"/>
              </a:rPr>
              <a:t>is not to be reproduced in copies or otherwise by any means except as permitted in writing by the American Bible Society, 1865 Broadway, New York, NY 10023 </a:t>
            </a:r>
            <a:r>
              <a:rPr lang="en-US" sz="1600" i="1" dirty="0" smtClean="0">
                <a:latin typeface="Arial" pitchFamily="34" charset="0"/>
                <a:cs typeface="Arial" pitchFamily="34" charset="0"/>
              </a:rPr>
              <a:t>(www.americanbible.org</a:t>
            </a:r>
            <a:r>
              <a:rPr lang="en-US" sz="1600" dirty="0" smtClean="0">
                <a:latin typeface="Arial" pitchFamily="34" charset="0"/>
                <a:cs typeface="Arial" pitchFamily="34" charset="0"/>
              </a:rPr>
              <a:t>).</a:t>
            </a:r>
            <a:endParaRPr lang="en-US" sz="1600" dirty="0" smtClean="0">
              <a:latin typeface="Arial" pitchFamily="34" charset="0"/>
              <a:cs typeface="Arial" pitchFamily="34" charset="0"/>
            </a:endParaRPr>
          </a:p>
          <a:p>
            <a:pPr>
              <a:lnSpc>
                <a:spcPct val="120000"/>
              </a:lnSpc>
              <a:buNone/>
            </a:pPr>
            <a:r>
              <a:rPr lang="en-US" sz="1600" dirty="0">
                <a:latin typeface="Arial" pitchFamily="34" charset="0"/>
                <a:cs typeface="Arial" pitchFamily="34" charset="0"/>
              </a:rPr>
              <a:t>	</a:t>
            </a:r>
            <a:r>
              <a:rPr lang="en-US" sz="1600" dirty="0" smtClean="0">
                <a:latin typeface="Arial" pitchFamily="34" charset="0"/>
                <a:cs typeface="Arial" pitchFamily="34" charset="0"/>
              </a:rPr>
              <a:t>	During </a:t>
            </a:r>
            <a:r>
              <a:rPr lang="en-US" sz="1600" dirty="0" smtClean="0">
                <a:latin typeface="Arial" pitchFamily="34" charset="0"/>
                <a:cs typeface="Arial" pitchFamily="34" charset="0"/>
              </a:rPr>
              <a:t>this presentation’s preparation, all citations, facts, figures, names, addresses, telephone numbers, Internet URLs, and other pieces of information cited within were verified for accuracy. The authors and Saint Mary’s Press staff have made every attempt to reference current and valid sources, but we cannot guarantee the content of any source, and we are not responsible for any changes that may have occurred since our verification. If you find an error in, or have a question or concern about, any of the information or sources listed within, please contact Saint Mary’s Press.</a:t>
            </a:r>
          </a:p>
          <a:p>
            <a:endParaRPr lang="en-US" sz="1600" dirty="0" smtClean="0"/>
          </a:p>
          <a:p>
            <a:endParaRPr lang="en-US" sz="1600" dirty="0" smtClean="0"/>
          </a:p>
          <a:p>
            <a:endParaRPr lang="en-US" sz="1600" dirty="0"/>
          </a:p>
          <a:p>
            <a:endParaRPr lang="en-US" sz="1600" dirty="0"/>
          </a:p>
        </p:txBody>
      </p:sp>
    </p:spTree>
    <p:extLst>
      <p:ext uri="{BB962C8B-B14F-4D97-AF65-F5344CB8AC3E}">
        <p14:creationId xmlns:p14="http://schemas.microsoft.com/office/powerpoint/2010/main" val="3332998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b="1" dirty="0" smtClean="0">
                <a:solidFill>
                  <a:srgbClr val="0A5598"/>
                </a:solidFill>
                <a:latin typeface="Arial" panose="020B0604020202020204" pitchFamily="34" charset="0"/>
                <a:cs typeface="Arial" panose="020B0604020202020204" pitchFamily="34" charset="0"/>
              </a:rPr>
              <a:t>Christian Morality</a:t>
            </a:r>
            <a:endParaRPr lang="en-US" sz="6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2239818" y="1642221"/>
            <a:ext cx="7550727" cy="110799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and </a:t>
            </a:r>
            <a:r>
              <a:rPr lang="en-US" sz="6600" b="1" dirty="0" smtClean="0">
                <a:solidFill>
                  <a:srgbClr val="C30027"/>
                </a:solidFill>
                <a:latin typeface="Arial" panose="020B0604020202020204" pitchFamily="34" charset="0"/>
                <a:cs typeface="Arial" panose="020B0604020202020204" pitchFamily="34" charset="0"/>
              </a:rPr>
              <a:t>Social Justice</a:t>
            </a:r>
            <a:endParaRPr lang="en-US" sz="6600" b="1" dirty="0">
              <a:solidFill>
                <a:srgbClr val="C30027"/>
              </a:solidFill>
            </a:endParaRPr>
          </a:p>
        </p:txBody>
      </p:sp>
      <p:sp>
        <p:nvSpPr>
          <p:cNvPr id="6" name="TextBox 5"/>
          <p:cNvSpPr txBox="1"/>
          <p:nvPr/>
        </p:nvSpPr>
        <p:spPr>
          <a:xfrm>
            <a:off x="565727" y="3935752"/>
            <a:ext cx="8011454" cy="1323439"/>
          </a:xfrm>
          <a:prstGeom prst="rect">
            <a:avLst/>
          </a:prstGeom>
          <a:noFill/>
        </p:spPr>
        <p:txBody>
          <a:bodyPr wrap="square" rtlCol="0">
            <a:spAutoFit/>
          </a:bodyPr>
          <a:lstStyle/>
          <a:p>
            <a:pPr algn="ctr"/>
            <a:r>
              <a:rPr lang="en-US" sz="2000" dirty="0" smtClean="0">
                <a:solidFill>
                  <a:srgbClr val="178D34"/>
                </a:solidFill>
                <a:latin typeface="Arial" panose="020B0604020202020204" pitchFamily="34" charset="0"/>
                <a:cs typeface="Arial" panose="020B0604020202020204" pitchFamily="34" charset="0"/>
              </a:rPr>
              <a:t>Chapter 40</a:t>
            </a:r>
          </a:p>
          <a:p>
            <a:pPr algn="ctr"/>
            <a:r>
              <a:rPr lang="en-US" sz="3600" dirty="0" smtClean="0">
                <a:solidFill>
                  <a:srgbClr val="178D34"/>
                </a:solidFill>
                <a:latin typeface="Arial"/>
                <a:cs typeface="Arial"/>
              </a:rPr>
              <a:t>Honoring God</a:t>
            </a:r>
          </a:p>
          <a:p>
            <a:endParaRPr lang="en-US" dirty="0"/>
          </a:p>
        </p:txBody>
      </p:sp>
    </p:spTree>
    <p:extLst>
      <p:ext uri="{BB962C8B-B14F-4D97-AF65-F5344CB8AC3E}">
        <p14:creationId xmlns:p14="http://schemas.microsoft.com/office/powerpoint/2010/main" val="202386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3-shutterstock_8467078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588" y="1681660"/>
            <a:ext cx="3550677" cy="3550677"/>
          </a:xfrm>
          <a:prstGeom prst="rect">
            <a:avLst/>
          </a:prstGeom>
        </p:spPr>
      </p:pic>
      <p:sp>
        <p:nvSpPr>
          <p:cNvPr id="4" name="Title 1"/>
          <p:cNvSpPr txBox="1">
            <a:spLocks noGrp="1"/>
          </p:cNvSpPr>
          <p:nvPr>
            <p:ph type="title"/>
          </p:nvPr>
        </p:nvSpPr>
        <p:spPr>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200" b="1" dirty="0" smtClean="0">
                <a:latin typeface="Arial" panose="020B0604020202020204" pitchFamily="34" charset="0"/>
                <a:cs typeface="Arial" panose="020B0604020202020204" pitchFamily="34" charset="0"/>
              </a:rPr>
              <a:t>Chapter </a:t>
            </a:r>
            <a:r>
              <a:rPr lang="en-US" sz="4200" b="1" dirty="0" smtClean="0">
                <a:latin typeface="Arial" panose="020B0604020202020204" pitchFamily="34" charset="0"/>
                <a:cs typeface="Arial" panose="020B0604020202020204" pitchFamily="34" charset="0"/>
              </a:rPr>
              <a:t>Summary</a:t>
            </a:r>
            <a:endParaRPr lang="en-US" sz="4200" b="1" dirty="0" smtClean="0">
              <a:latin typeface="Arial" panose="020B0604020202020204" pitchFamily="34" charset="0"/>
              <a:cs typeface="Arial" panose="020B0604020202020204" pitchFamily="34" charset="0"/>
            </a:endParaRPr>
          </a:p>
          <a:p>
            <a:pPr fontAlgn="auto">
              <a:spcAft>
                <a:spcPts val="0"/>
              </a:spcAft>
            </a:pPr>
            <a:r>
              <a:rPr lang="en-US" sz="3100" b="1" dirty="0" smtClean="0">
                <a:latin typeface="Arial" panose="020B0604020202020204" pitchFamily="34" charset="0"/>
                <a:cs typeface="Arial" panose="020B0604020202020204" pitchFamily="34" charset="0"/>
              </a:rPr>
              <a:t>Honoring God</a:t>
            </a:r>
            <a:endParaRPr lang="en-US" sz="3100" b="1" dirty="0">
              <a:latin typeface="Arial" panose="020B0604020202020204" pitchFamily="34" charset="0"/>
              <a:cs typeface="Arial" panose="020B0604020202020204" pitchFamily="34" charset="0"/>
            </a:endParaRPr>
          </a:p>
        </p:txBody>
      </p:sp>
      <p:sp>
        <p:nvSpPr>
          <p:cNvPr id="5" name="Rectangle 4"/>
          <p:cNvSpPr/>
          <p:nvPr/>
        </p:nvSpPr>
        <p:spPr>
          <a:xfrm>
            <a:off x="4040637" y="1681660"/>
            <a:ext cx="4572000" cy="3693319"/>
          </a:xfrm>
          <a:prstGeom prst="rect">
            <a:avLst/>
          </a:prstGeom>
        </p:spPr>
        <p:txBody>
          <a:bodyPr wrap="square">
            <a:spAutoFit/>
          </a:bodyPr>
          <a:lstStyle/>
          <a:p>
            <a:r>
              <a:rPr lang="en-US" sz="1800" dirty="0">
                <a:latin typeface="Arial" panose="020B0604020202020204" pitchFamily="34" charset="0"/>
                <a:cs typeface="Arial" panose="020B0604020202020204" pitchFamily="34" charset="0"/>
              </a:rPr>
              <a:t>Our loving relationship with God is clearly outlined in the first three commandments. This chapter focuses on the ways honoring and praising God bring us into closer communion with him. It also clarifies some common misconceptions about venerating images versus </a:t>
            </a:r>
            <a:r>
              <a:rPr lang="en-US" sz="1800" dirty="0" smtClean="0">
                <a:latin typeface="Arial" panose="020B0604020202020204" pitchFamily="34" charset="0"/>
                <a:cs typeface="Arial" panose="020B0604020202020204" pitchFamily="34" charset="0"/>
              </a:rPr>
              <a:t>worshiping </a:t>
            </a:r>
            <a:r>
              <a:rPr lang="en-US" sz="1800" dirty="0">
                <a:latin typeface="Arial" panose="020B0604020202020204" pitchFamily="34" charset="0"/>
                <a:cs typeface="Arial" panose="020B0604020202020204" pitchFamily="34" charset="0"/>
              </a:rPr>
              <a:t>them. It defines clearly what it means to honor the Lord’s name and emphasizes how important it is to keep the Sabbath </a:t>
            </a:r>
            <a:r>
              <a:rPr lang="en-US" sz="1800" dirty="0" smtClean="0">
                <a:latin typeface="Arial" panose="020B0604020202020204" pitchFamily="34" charset="0"/>
                <a:cs typeface="Arial" panose="020B0604020202020204" pitchFamily="34" charset="0"/>
              </a:rPr>
              <a:t>holy, </a:t>
            </a:r>
            <a:r>
              <a:rPr lang="en-US" sz="1800" dirty="0">
                <a:latin typeface="Arial" panose="020B0604020202020204" pitchFamily="34" charset="0"/>
                <a:cs typeface="Arial" panose="020B0604020202020204" pitchFamily="34" charset="0"/>
              </a:rPr>
              <a:t>not only to honor God but to refresh our own minds, bodies, and spirits</a:t>
            </a:r>
            <a:r>
              <a:rPr lang="en-US" sz="1800" dirty="0" smtClean="0">
                <a:latin typeface="Arial" panose="020B0604020202020204" pitchFamily="34" charset="0"/>
                <a:cs typeface="Arial" panose="020B0604020202020204" pitchFamily="34" charset="0"/>
              </a:rPr>
              <a:t>.</a:t>
            </a:r>
          </a:p>
          <a:p>
            <a:pPr algn="ctr"/>
            <a:endParaRPr lang="en-US" sz="1800" dirty="0">
              <a:latin typeface="Arial" panose="020B0604020202020204" pitchFamily="34" charset="0"/>
              <a:cs typeface="Arial" panose="020B0604020202020204" pitchFamily="34" charset="0"/>
            </a:endParaRPr>
          </a:p>
        </p:txBody>
      </p:sp>
      <p:sp>
        <p:nvSpPr>
          <p:cNvPr id="7" name="Rectangle 6"/>
          <p:cNvSpPr/>
          <p:nvPr/>
        </p:nvSpPr>
        <p:spPr>
          <a:xfrm>
            <a:off x="311426" y="5155627"/>
            <a:ext cx="1526380"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Genotar/www.shutterstock.com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6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476806"/>
            <a:ext cx="8229600" cy="738664"/>
          </a:xfrm>
          <a:prstGeom prst="rect">
            <a:avLst/>
          </a:prstGeom>
          <a:noFill/>
        </p:spPr>
        <p:txBody>
          <a:bodyPr wrap="square" rtlCol="0">
            <a:spAutoFit/>
          </a:bodyPr>
          <a:lstStyle/>
          <a:p>
            <a:pPr algn="ctr"/>
            <a:r>
              <a:rPr lang="en-US" sz="4200" b="1" dirty="0" smtClean="0">
                <a:latin typeface="Arial" panose="020B0604020202020204" pitchFamily="34" charset="0"/>
                <a:cs typeface="Arial" panose="020B0604020202020204" pitchFamily="34" charset="0"/>
              </a:rPr>
              <a:t>Key Point of Reference</a:t>
            </a:r>
            <a:endParaRPr lang="en-US" sz="4200" b="1" dirty="0">
              <a:latin typeface="Arial" panose="020B0604020202020204" pitchFamily="34" charset="0"/>
              <a:cs typeface="Arial" panose="020B0604020202020204" pitchFamily="34" charset="0"/>
            </a:endParaRPr>
          </a:p>
        </p:txBody>
      </p:sp>
      <p:sp>
        <p:nvSpPr>
          <p:cNvPr id="5" name="Rectangle 4"/>
          <p:cNvSpPr/>
          <p:nvPr/>
        </p:nvSpPr>
        <p:spPr>
          <a:xfrm>
            <a:off x="729490" y="1084362"/>
            <a:ext cx="7427843" cy="1846659"/>
          </a:xfrm>
          <a:prstGeom prst="rect">
            <a:avLst/>
          </a:prstGeom>
        </p:spPr>
        <p:txBody>
          <a:bodyPr wrap="square">
            <a:spAutoFit/>
          </a:bodyPr>
          <a:lstStyle/>
          <a:p>
            <a:pPr marR="0" lvl="0">
              <a:spcBef>
                <a:spcPts val="0"/>
              </a:spcBef>
              <a:spcAft>
                <a:spcPts val="0"/>
              </a:spcAft>
            </a:pPr>
            <a:endParaRPr lang="en-US" dirty="0" smtClean="0">
              <a:latin typeface="Arial" panose="020B0604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pP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sz="2200" dirty="0">
                <a:latin typeface="Arial" panose="020B0604020202020204" pitchFamily="34" charset="0"/>
                <a:ea typeface="Times New Roman" panose="02020603050405020304" pitchFamily="18" charset="0"/>
                <a:cs typeface="Times New Roman" panose="02020603050405020304" pitchFamily="18" charset="0"/>
              </a:rPr>
              <a:t>“Love the Lord your God with all your heart, with all your soul, with all your strength, and with all your mind”; and “Love your neighbor as you love yourself</a:t>
            </a:r>
            <a:r>
              <a:rPr lang="en-US" sz="2200" dirty="0" smtClean="0">
                <a:latin typeface="Arial" panose="020B0604020202020204" pitchFamily="34" charset="0"/>
                <a:ea typeface="Times New Roman" panose="02020603050405020304" pitchFamily="18" charset="0"/>
                <a:cs typeface="Times New Roman" panose="02020603050405020304" pitchFamily="18" charset="0"/>
              </a:rPr>
              <a:t>.” (Luke 10:27; Handbook, page 439) </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644045" y="5487168"/>
            <a:ext cx="1588898" cy="200055"/>
          </a:xfrm>
          <a:prstGeom prst="rect">
            <a:avLst/>
          </a:prstGeom>
        </p:spPr>
        <p:txBody>
          <a:bodyPr wrap="none">
            <a:spAutoFit/>
          </a:bodyPr>
          <a:lstStyle/>
          <a:p>
            <a:pPr algn="ctr"/>
            <a:r>
              <a:rPr lang="en-US" sz="700" dirty="0" smtClean="0">
                <a:solidFill>
                  <a:schemeClr val="bg1">
                    <a:lumMod val="65000"/>
                  </a:schemeClr>
                </a:solidFill>
                <a:latin typeface="Arial" panose="020B0604020202020204" pitchFamily="34" charset="0"/>
                <a:cs typeface="Arial" panose="020B0604020202020204" pitchFamily="34" charset="0"/>
              </a:rPr>
              <a:t>© Merydolla/www.shutterstock.com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4-shutterstock_17614490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3497" y="3099051"/>
            <a:ext cx="3632071" cy="2390361"/>
          </a:xfrm>
          <a:prstGeom prst="rect">
            <a:avLst/>
          </a:prstGeom>
          <a:ln>
            <a:noFill/>
          </a:ln>
          <a:effectLst>
            <a:softEdge rad="112500"/>
          </a:effectLst>
        </p:spPr>
      </p:pic>
    </p:spTree>
    <p:extLst>
      <p:ext uri="{BB962C8B-B14F-4D97-AF65-F5344CB8AC3E}">
        <p14:creationId xmlns:p14="http://schemas.microsoft.com/office/powerpoint/2010/main" val="1804882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638145"/>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300" b="1" dirty="0" smtClean="0">
                <a:solidFill>
                  <a:srgbClr val="0A5598"/>
                </a:solidFill>
                <a:latin typeface="Arial" panose="020B0604020202020204" pitchFamily="34" charset="0"/>
                <a:cs typeface="Arial" panose="020B0604020202020204" pitchFamily="34" charset="0"/>
              </a:rPr>
              <a:t>Introduction and</a:t>
            </a:r>
            <a:br>
              <a:rPr lang="en-US" sz="3300" b="1" dirty="0" smtClean="0">
                <a:solidFill>
                  <a:srgbClr val="0A5598"/>
                </a:solidFill>
                <a:latin typeface="Arial" panose="020B0604020202020204" pitchFamily="34" charset="0"/>
                <a:cs typeface="Arial" panose="020B0604020202020204" pitchFamily="34" charset="0"/>
              </a:rPr>
            </a:br>
            <a:r>
              <a:rPr lang="en-US" sz="3300" b="1" dirty="0" smtClean="0">
                <a:solidFill>
                  <a:srgbClr val="0A5598"/>
                </a:solidFill>
                <a:latin typeface="Arial" panose="020B0604020202020204" pitchFamily="34" charset="0"/>
                <a:cs typeface="Arial" panose="020B0604020202020204" pitchFamily="34" charset="0"/>
              </a:rPr>
              <a:t>“The First Commandment: Honor Go</a:t>
            </a:r>
            <a:r>
              <a:rPr lang="en-US" sz="3100" b="1" dirty="0" smtClean="0">
                <a:solidFill>
                  <a:srgbClr val="0A5598"/>
                </a:solidFill>
                <a:latin typeface="Arial" panose="020B0604020202020204" pitchFamily="34" charset="0"/>
                <a:cs typeface="Arial" panose="020B0604020202020204" pitchFamily="34" charset="0"/>
              </a:rPr>
              <a:t>d”</a:t>
            </a:r>
          </a:p>
          <a:p>
            <a:pPr fontAlgn="auto">
              <a:lnSpc>
                <a:spcPct val="110000"/>
              </a:lnSpc>
              <a:spcAft>
                <a:spcPts val="0"/>
              </a:spcAft>
            </a:pPr>
            <a:r>
              <a:rPr lang="en-US" sz="2000" b="1" dirty="0">
                <a:solidFill>
                  <a:schemeClr val="tx1">
                    <a:lumMod val="50000"/>
                    <a:lumOff val="50000"/>
                  </a:schemeClr>
                </a:solidFill>
                <a:latin typeface="Arial" pitchFamily="34" charset="0"/>
                <a:cs typeface="Arial" pitchFamily="34" charset="0"/>
              </a:rPr>
              <a:t>(</a:t>
            </a:r>
            <a:r>
              <a:rPr lang="en-US" sz="2000" b="1" dirty="0" smtClean="0">
                <a:solidFill>
                  <a:schemeClr val="tx1">
                    <a:lumMod val="50000"/>
                    <a:lumOff val="50000"/>
                  </a:schemeClr>
                </a:solidFill>
                <a:latin typeface="Arial" pitchFamily="34" charset="0"/>
                <a:cs typeface="Arial" pitchFamily="34" charset="0"/>
              </a:rPr>
              <a:t>Handbook, </a:t>
            </a:r>
            <a:r>
              <a:rPr lang="en-US" sz="2000" b="1" dirty="0">
                <a:solidFill>
                  <a:schemeClr val="tx1">
                    <a:lumMod val="50000"/>
                    <a:lumOff val="50000"/>
                  </a:schemeClr>
                </a:solidFill>
                <a:latin typeface="Arial" pitchFamily="34" charset="0"/>
                <a:cs typeface="Arial" pitchFamily="34" charset="0"/>
              </a:rPr>
              <a:t>pages </a:t>
            </a:r>
            <a:r>
              <a:rPr lang="en-US" sz="2000" b="1" dirty="0" smtClean="0">
                <a:solidFill>
                  <a:schemeClr val="tx1">
                    <a:lumMod val="50000"/>
                    <a:lumOff val="50000"/>
                  </a:schemeClr>
                </a:solidFill>
                <a:latin typeface="Arial" pitchFamily="34" charset="0"/>
                <a:cs typeface="Arial" pitchFamily="34" charset="0"/>
              </a:rPr>
              <a:t>438–442)</a:t>
            </a:r>
            <a:endParaRPr lang="en-US" sz="2000" b="1" dirty="0">
              <a:solidFill>
                <a:schemeClr val="tx1">
                  <a:lumMod val="50000"/>
                  <a:lumOff val="50000"/>
                </a:schemeClr>
              </a:solidFill>
              <a:latin typeface="Arial" pitchFamily="34" charset="0"/>
              <a:cs typeface="Arial" pitchFamily="34" charset="0"/>
            </a:endParaRPr>
          </a:p>
          <a:p>
            <a:pPr fontAlgn="auto">
              <a:lnSpc>
                <a:spcPct val="110000"/>
              </a:lnSpc>
              <a:spcAft>
                <a:spcPts val="0"/>
              </a:spcAft>
            </a:pPr>
            <a:endParaRPr lang="en-US"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Rectangle 4"/>
          <p:cNvSpPr/>
          <p:nvPr/>
        </p:nvSpPr>
        <p:spPr>
          <a:xfrm>
            <a:off x="546402" y="2001281"/>
            <a:ext cx="4482548" cy="932563"/>
          </a:xfrm>
          <a:prstGeom prst="rect">
            <a:avLst/>
          </a:prstGeom>
        </p:spPr>
        <p:txBody>
          <a:bodyPr wrap="square">
            <a:spAutoFit/>
          </a:bodyPr>
          <a:lstStyle/>
          <a:p>
            <a:pPr marL="0" marR="0">
              <a:lnSpc>
                <a:spcPct val="115000"/>
              </a:lnSpc>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God </a:t>
            </a:r>
            <a:r>
              <a:rPr lang="en-US" dirty="0">
                <a:solidFill>
                  <a:srgbClr val="000000"/>
                </a:solidFill>
                <a:latin typeface="Arial" panose="020B0604020202020204" pitchFamily="34" charset="0"/>
                <a:ea typeface="Times New Roman" panose="02020603050405020304" pitchFamily="18" charset="0"/>
                <a:cs typeface="TimesNewRomanPSMT"/>
              </a:rPr>
              <a:t>always comes first in our lives.</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7" name="Rectangle 6"/>
          <p:cNvSpPr/>
          <p:nvPr/>
        </p:nvSpPr>
        <p:spPr>
          <a:xfrm>
            <a:off x="5269087" y="5126696"/>
            <a:ext cx="3186752" cy="200055"/>
          </a:xfrm>
          <a:prstGeom prst="rect">
            <a:avLst/>
          </a:prstGeom>
        </p:spPr>
        <p:txBody>
          <a:bodyPr wrap="squar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SergiiKorolko/www.shutterstock.com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5-shutterstock_16066972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424" y="2001281"/>
            <a:ext cx="3125415" cy="3125415"/>
          </a:xfrm>
          <a:prstGeom prst="rect">
            <a:avLst/>
          </a:prstGeom>
        </p:spPr>
      </p:pic>
    </p:spTree>
    <p:extLst>
      <p:ext uri="{BB962C8B-B14F-4D97-AF65-F5344CB8AC3E}">
        <p14:creationId xmlns:p14="http://schemas.microsoft.com/office/powerpoint/2010/main" val="3789951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457200" y="638145"/>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300" b="1" dirty="0" smtClean="0">
                <a:solidFill>
                  <a:srgbClr val="0A5598"/>
                </a:solidFill>
                <a:latin typeface="Arial" panose="020B0604020202020204" pitchFamily="34" charset="0"/>
                <a:cs typeface="Arial" panose="020B0604020202020204" pitchFamily="34" charset="0"/>
              </a:rPr>
              <a:t>Introduction and</a:t>
            </a:r>
            <a:br>
              <a:rPr lang="en-US" sz="3300" b="1" dirty="0" smtClean="0">
                <a:solidFill>
                  <a:srgbClr val="0A5598"/>
                </a:solidFill>
                <a:latin typeface="Arial" panose="020B0604020202020204" pitchFamily="34" charset="0"/>
                <a:cs typeface="Arial" panose="020B0604020202020204" pitchFamily="34" charset="0"/>
              </a:rPr>
            </a:br>
            <a:r>
              <a:rPr lang="en-US" sz="3300" b="1" dirty="0" smtClean="0">
                <a:solidFill>
                  <a:srgbClr val="0A5598"/>
                </a:solidFill>
                <a:latin typeface="Arial" panose="020B0604020202020204" pitchFamily="34" charset="0"/>
                <a:cs typeface="Arial" panose="020B0604020202020204" pitchFamily="34" charset="0"/>
              </a:rPr>
              <a:t>“The First Commandment: Honor Go</a:t>
            </a:r>
            <a:r>
              <a:rPr lang="en-US" sz="3100" b="1" dirty="0" smtClean="0">
                <a:solidFill>
                  <a:srgbClr val="0A5598"/>
                </a:solidFill>
                <a:latin typeface="Arial" panose="020B0604020202020204" pitchFamily="34" charset="0"/>
                <a:cs typeface="Arial" panose="020B0604020202020204" pitchFamily="34" charset="0"/>
              </a:rPr>
              <a:t>d”</a:t>
            </a:r>
          </a:p>
          <a:p>
            <a:pPr fontAlgn="auto">
              <a:lnSpc>
                <a:spcPct val="110000"/>
              </a:lnSpc>
              <a:spcAft>
                <a:spcPts val="0"/>
              </a:spcAft>
            </a:pPr>
            <a:r>
              <a:rPr lang="en-US" sz="2000" b="1" dirty="0">
                <a:solidFill>
                  <a:schemeClr val="tx1">
                    <a:lumMod val="50000"/>
                    <a:lumOff val="50000"/>
                  </a:schemeClr>
                </a:solidFill>
                <a:latin typeface="Arial" pitchFamily="34" charset="0"/>
                <a:cs typeface="Arial" pitchFamily="34" charset="0"/>
              </a:rPr>
              <a:t>(</a:t>
            </a:r>
            <a:r>
              <a:rPr lang="en-US" sz="2000" b="1" dirty="0" smtClean="0">
                <a:solidFill>
                  <a:schemeClr val="tx1">
                    <a:lumMod val="50000"/>
                    <a:lumOff val="50000"/>
                  </a:schemeClr>
                </a:solidFill>
                <a:latin typeface="Arial" pitchFamily="34" charset="0"/>
                <a:cs typeface="Arial" pitchFamily="34" charset="0"/>
              </a:rPr>
              <a:t>Handbook, </a:t>
            </a:r>
            <a:r>
              <a:rPr lang="en-US" sz="2000" b="1" dirty="0">
                <a:solidFill>
                  <a:schemeClr val="tx1">
                    <a:lumMod val="50000"/>
                    <a:lumOff val="50000"/>
                  </a:schemeClr>
                </a:solidFill>
                <a:latin typeface="Arial" pitchFamily="34" charset="0"/>
                <a:cs typeface="Arial" pitchFamily="34" charset="0"/>
              </a:rPr>
              <a:t>pages </a:t>
            </a:r>
            <a:r>
              <a:rPr lang="en-US" sz="2000" b="1" dirty="0" smtClean="0">
                <a:solidFill>
                  <a:schemeClr val="tx1">
                    <a:lumMod val="50000"/>
                    <a:lumOff val="50000"/>
                  </a:schemeClr>
                </a:solidFill>
                <a:latin typeface="Arial" pitchFamily="34" charset="0"/>
                <a:cs typeface="Arial" pitchFamily="34" charset="0"/>
              </a:rPr>
              <a:t>438–442)</a:t>
            </a:r>
            <a:endParaRPr lang="en-US" sz="2000" b="1" dirty="0">
              <a:solidFill>
                <a:schemeClr val="tx1">
                  <a:lumMod val="50000"/>
                  <a:lumOff val="50000"/>
                </a:schemeClr>
              </a:solidFill>
              <a:latin typeface="Arial" pitchFamily="34" charset="0"/>
              <a:cs typeface="Arial" pitchFamily="34" charset="0"/>
            </a:endParaRPr>
          </a:p>
          <a:p>
            <a:pPr fontAlgn="auto">
              <a:lnSpc>
                <a:spcPct val="110000"/>
              </a:lnSpc>
              <a:spcAft>
                <a:spcPts val="0"/>
              </a:spcAft>
            </a:pPr>
            <a:endParaRPr lang="en-US"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57200" y="1819398"/>
            <a:ext cx="8229600" cy="4525963"/>
          </a:xfrm>
        </p:spPr>
        <p:txBody>
          <a:bodyPr>
            <a:noAutofit/>
          </a:bodyPr>
          <a:lstStyle/>
          <a:p>
            <a:r>
              <a:rPr lang="en-US" sz="2400" dirty="0" smtClean="0">
                <a:latin typeface="Arial" pitchFamily="34" charset="0"/>
                <a:cs typeface="Arial" pitchFamily="34" charset="0"/>
              </a:rPr>
              <a:t>We must focus on putting God first in our lives. The First Commandment is an “open channel” to God. If we block the channel, we block our own happiness and joy.</a:t>
            </a:r>
          </a:p>
          <a:p>
            <a:r>
              <a:rPr lang="en-US" sz="2400" dirty="0" smtClean="0">
                <a:latin typeface="Arial" pitchFamily="34" charset="0"/>
                <a:cs typeface="Arial" pitchFamily="34" charset="0"/>
              </a:rPr>
              <a:t>Other, false gods can be things like money, power, possessions, and popularity.</a:t>
            </a:r>
          </a:p>
          <a:p>
            <a:r>
              <a:rPr lang="en-US" sz="2400" dirty="0" smtClean="0">
                <a:latin typeface="Arial" pitchFamily="34" charset="0"/>
                <a:cs typeface="Arial" pitchFamily="34" charset="0"/>
              </a:rPr>
              <a:t>Idolatry, abuse of religious practices, and atheism all violate the First Commandment.</a:t>
            </a:r>
          </a:p>
          <a:p>
            <a:r>
              <a:rPr lang="en-US" sz="2400" dirty="0" smtClean="0">
                <a:latin typeface="Arial" pitchFamily="34" charset="0"/>
                <a:cs typeface="Arial" pitchFamily="34" charset="0"/>
              </a:rPr>
              <a:t>There is a distinct difference between idolatry and veneration.</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131700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10-iStock_000014806800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3835986" y="324835"/>
            <a:ext cx="1085291" cy="6515509"/>
          </a:xfrm>
          <a:prstGeom prst="rect">
            <a:avLst/>
          </a:prstGeom>
        </p:spPr>
      </p:pic>
      <p:sp>
        <p:nvSpPr>
          <p:cNvPr id="5" name="Title 1"/>
          <p:cNvSpPr txBox="1">
            <a:spLocks noGrp="1"/>
          </p:cNvSpPr>
          <p:nvPr>
            <p:ph type="title"/>
          </p:nvPr>
        </p:nvSpPr>
        <p:spPr>
          <a:xfrm>
            <a:off x="457200" y="638145"/>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300" b="1" dirty="0" smtClean="0">
                <a:solidFill>
                  <a:srgbClr val="0A5598"/>
                </a:solidFill>
                <a:latin typeface="Arial" panose="020B0604020202020204" pitchFamily="34" charset="0"/>
                <a:cs typeface="Arial" panose="020B0604020202020204" pitchFamily="34" charset="0"/>
              </a:rPr>
              <a:t>Introduction and</a:t>
            </a:r>
            <a:br>
              <a:rPr lang="en-US" sz="3300" b="1" dirty="0" smtClean="0">
                <a:solidFill>
                  <a:srgbClr val="0A5598"/>
                </a:solidFill>
                <a:latin typeface="Arial" panose="020B0604020202020204" pitchFamily="34" charset="0"/>
                <a:cs typeface="Arial" panose="020B0604020202020204" pitchFamily="34" charset="0"/>
              </a:rPr>
            </a:br>
            <a:r>
              <a:rPr lang="en-US" sz="3300" b="1" dirty="0" smtClean="0">
                <a:solidFill>
                  <a:srgbClr val="0A5598"/>
                </a:solidFill>
                <a:latin typeface="Arial" panose="020B0604020202020204" pitchFamily="34" charset="0"/>
                <a:cs typeface="Arial" panose="020B0604020202020204" pitchFamily="34" charset="0"/>
              </a:rPr>
              <a:t>“The First Commandment: Honor Go</a:t>
            </a:r>
            <a:r>
              <a:rPr lang="en-US" sz="3100" b="1" dirty="0" smtClean="0">
                <a:solidFill>
                  <a:srgbClr val="0A5598"/>
                </a:solidFill>
                <a:latin typeface="Arial" panose="020B0604020202020204" pitchFamily="34" charset="0"/>
                <a:cs typeface="Arial" panose="020B0604020202020204" pitchFamily="34" charset="0"/>
              </a:rPr>
              <a:t>d”</a:t>
            </a:r>
          </a:p>
          <a:p>
            <a:pPr fontAlgn="auto">
              <a:lnSpc>
                <a:spcPct val="110000"/>
              </a:lnSpc>
              <a:spcAft>
                <a:spcPts val="0"/>
              </a:spcAft>
            </a:pPr>
            <a:r>
              <a:rPr lang="en-US" sz="2000" b="1" dirty="0">
                <a:solidFill>
                  <a:schemeClr val="tx1">
                    <a:lumMod val="50000"/>
                    <a:lumOff val="50000"/>
                  </a:schemeClr>
                </a:solidFill>
                <a:latin typeface="Arial" pitchFamily="34" charset="0"/>
                <a:cs typeface="Arial" pitchFamily="34" charset="0"/>
              </a:rPr>
              <a:t>(</a:t>
            </a:r>
            <a:r>
              <a:rPr lang="en-US" sz="2000" b="1" dirty="0" smtClean="0">
                <a:solidFill>
                  <a:schemeClr val="tx1">
                    <a:lumMod val="50000"/>
                    <a:lumOff val="50000"/>
                  </a:schemeClr>
                </a:solidFill>
                <a:latin typeface="Arial" pitchFamily="34" charset="0"/>
                <a:cs typeface="Arial" pitchFamily="34" charset="0"/>
              </a:rPr>
              <a:t>Handbook, </a:t>
            </a:r>
            <a:r>
              <a:rPr lang="en-US" sz="2000" b="1" dirty="0">
                <a:solidFill>
                  <a:schemeClr val="tx1">
                    <a:lumMod val="50000"/>
                    <a:lumOff val="50000"/>
                  </a:schemeClr>
                </a:solidFill>
                <a:latin typeface="Arial" pitchFamily="34" charset="0"/>
                <a:cs typeface="Arial" pitchFamily="34" charset="0"/>
              </a:rPr>
              <a:t>pages </a:t>
            </a:r>
            <a:r>
              <a:rPr lang="en-US" sz="2000" b="1" dirty="0" smtClean="0">
                <a:solidFill>
                  <a:schemeClr val="tx1">
                    <a:lumMod val="50000"/>
                    <a:lumOff val="50000"/>
                  </a:schemeClr>
                </a:solidFill>
                <a:latin typeface="Arial" pitchFamily="34" charset="0"/>
                <a:cs typeface="Arial" pitchFamily="34" charset="0"/>
              </a:rPr>
              <a:t>438–442)</a:t>
            </a:r>
            <a:endParaRPr lang="en-US" sz="2000" b="1" dirty="0">
              <a:solidFill>
                <a:schemeClr val="tx1">
                  <a:lumMod val="50000"/>
                  <a:lumOff val="50000"/>
                </a:schemeClr>
              </a:solidFill>
              <a:latin typeface="Arial" pitchFamily="34" charset="0"/>
              <a:cs typeface="Arial" pitchFamily="34" charset="0"/>
            </a:endParaRPr>
          </a:p>
          <a:p>
            <a:pPr fontAlgn="auto">
              <a:lnSpc>
                <a:spcPct val="110000"/>
              </a:lnSpc>
              <a:spcAft>
                <a:spcPts val="0"/>
              </a:spcAft>
            </a:pPr>
            <a:endParaRPr lang="en-US"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2415684" y="2095148"/>
            <a:ext cx="4268461" cy="1015663"/>
          </a:xfrm>
          <a:prstGeom prst="rect">
            <a:avLst/>
          </a:prstGeom>
          <a:noFill/>
        </p:spPr>
        <p:txBody>
          <a:bodyPr wrap="square" rtlCol="0">
            <a:spAutoFit/>
          </a:bodyPr>
          <a:lstStyle/>
          <a:p>
            <a:pPr algn="ctr"/>
            <a:r>
              <a:rPr lang="en-US" sz="6000" dirty="0" smtClean="0">
                <a:latin typeface="Arial" panose="020B0604020202020204" pitchFamily="34" charset="0"/>
                <a:cs typeface="Arial" panose="020B0604020202020204" pitchFamily="34" charset="0"/>
              </a:rPr>
              <a:t>Journal It!</a:t>
            </a:r>
            <a:endParaRPr lang="en-US" sz="6000" dirty="0">
              <a:latin typeface="Arial" panose="020B0604020202020204" pitchFamily="34" charset="0"/>
              <a:cs typeface="Arial" panose="020B0604020202020204" pitchFamily="34" charset="0"/>
            </a:endParaRPr>
          </a:p>
        </p:txBody>
      </p:sp>
      <p:sp>
        <p:nvSpPr>
          <p:cNvPr id="8" name="Rectangle 7"/>
          <p:cNvSpPr/>
          <p:nvPr/>
        </p:nvSpPr>
        <p:spPr>
          <a:xfrm>
            <a:off x="3550333" y="3725126"/>
            <a:ext cx="1858201"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RuslanDashinsky/www.istockphoto.com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9" name="TextBox 8"/>
          <p:cNvSpPr txBox="1"/>
          <p:nvPr/>
        </p:nvSpPr>
        <p:spPr>
          <a:xfrm>
            <a:off x="1372064" y="4187966"/>
            <a:ext cx="6264322" cy="954107"/>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In what ways can you work to keep God “number one” in your life?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77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367345"/>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900" b="1" dirty="0" smtClean="0">
                <a:solidFill>
                  <a:srgbClr val="178D34"/>
                </a:solidFill>
                <a:latin typeface="Arial" panose="020B0604020202020204" pitchFamily="34" charset="0"/>
                <a:cs typeface="Arial" panose="020B0604020202020204" pitchFamily="34" charset="0"/>
              </a:rPr>
              <a:t>“The Second Commandment:</a:t>
            </a:r>
            <a:br>
              <a:rPr lang="en-US" sz="3900" b="1" dirty="0" smtClean="0">
                <a:solidFill>
                  <a:srgbClr val="178D34"/>
                </a:solidFill>
                <a:latin typeface="Arial" panose="020B0604020202020204" pitchFamily="34" charset="0"/>
                <a:cs typeface="Arial" panose="020B0604020202020204" pitchFamily="34" charset="0"/>
              </a:rPr>
            </a:br>
            <a:r>
              <a:rPr lang="en-US" sz="3900" b="1" dirty="0" smtClean="0">
                <a:solidFill>
                  <a:srgbClr val="178D34"/>
                </a:solidFill>
                <a:latin typeface="Arial" panose="020B0604020202020204" pitchFamily="34" charset="0"/>
                <a:cs typeface="Arial" panose="020B0604020202020204" pitchFamily="34" charset="0"/>
              </a:rPr>
              <a:t>Keep God’s Name Holy”</a:t>
            </a:r>
            <a:r>
              <a:rPr lang="en-US" sz="3900" dirty="0" smtClean="0">
                <a:latin typeface="Arial" pitchFamily="34" charset="0"/>
                <a:cs typeface="Arial" pitchFamily="34" charset="0"/>
              </a:rPr>
              <a:t/>
            </a:r>
            <a:br>
              <a:rPr lang="en-US" sz="3900" dirty="0" smtClean="0">
                <a:latin typeface="Arial" pitchFamily="34" charset="0"/>
                <a:cs typeface="Arial" pitchFamily="34" charset="0"/>
              </a:rPr>
            </a:br>
            <a:r>
              <a:rPr lang="en-US" sz="2000" b="1" dirty="0" smtClean="0">
                <a:solidFill>
                  <a:schemeClr val="tx1">
                    <a:lumMod val="50000"/>
                    <a:lumOff val="50000"/>
                  </a:schemeClr>
                </a:solidFill>
                <a:latin typeface="Arial" pitchFamily="34" charset="0"/>
                <a:cs typeface="Arial" pitchFamily="34" charset="0"/>
              </a:rPr>
              <a:t>(Handbook, pages 442–444)</a:t>
            </a:r>
            <a:endParaRPr lang="en-US" b="1" dirty="0">
              <a:solidFill>
                <a:schemeClr val="tx1">
                  <a:lumMod val="50000"/>
                  <a:lumOff val="50000"/>
                </a:schemeClr>
              </a:solidFill>
              <a:latin typeface="Arial" pitchFamily="34" charset="0"/>
              <a:cs typeface="Arial" pitchFamily="34" charset="0"/>
            </a:endParaRPr>
          </a:p>
        </p:txBody>
      </p:sp>
      <p:sp>
        <p:nvSpPr>
          <p:cNvPr id="5" name="Rectangle 4"/>
          <p:cNvSpPr/>
          <p:nvPr/>
        </p:nvSpPr>
        <p:spPr>
          <a:xfrm>
            <a:off x="4114800" y="2870587"/>
            <a:ext cx="4572000" cy="1200328"/>
          </a:xfrm>
          <a:prstGeom prst="rect">
            <a:avLst/>
          </a:prstGeom>
        </p:spPr>
        <p:txBody>
          <a:bodyPr>
            <a:spAutoFit/>
          </a:bodyPr>
          <a:lstStyle/>
          <a:p>
            <a:pPr marL="0" marR="0">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The </a:t>
            </a:r>
            <a:r>
              <a:rPr lang="en-US" dirty="0">
                <a:solidFill>
                  <a:srgbClr val="000000"/>
                </a:solidFill>
                <a:latin typeface="Arial" panose="020B0604020202020204" pitchFamily="34" charset="0"/>
                <a:ea typeface="Times New Roman" panose="02020603050405020304" pitchFamily="18" charset="0"/>
                <a:cs typeface="TimesNewRomanPSMT"/>
              </a:rPr>
              <a:t>name of the Lord, our God, is sacred, and we should treat it with respect.</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7" name="Rectangle 6"/>
          <p:cNvSpPr/>
          <p:nvPr/>
        </p:nvSpPr>
        <p:spPr>
          <a:xfrm>
            <a:off x="457200" y="5265453"/>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FollowerofChrist900/www.shutterstock.com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7-shutterstock_19960808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950456"/>
            <a:ext cx="3214970" cy="3214970"/>
          </a:xfrm>
          <a:prstGeom prst="rect">
            <a:avLst/>
          </a:prstGeom>
        </p:spPr>
      </p:pic>
    </p:spTree>
    <p:extLst>
      <p:ext uri="{BB962C8B-B14F-4D97-AF65-F5344CB8AC3E}">
        <p14:creationId xmlns:p14="http://schemas.microsoft.com/office/powerpoint/2010/main" val="4064787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913776"/>
            <a:ext cx="8229600" cy="4525963"/>
          </a:xfrm>
        </p:spPr>
        <p:txBody>
          <a:bodyPr>
            <a:noAutofit/>
          </a:bodyPr>
          <a:lstStyle/>
          <a:p>
            <a:r>
              <a:rPr lang="en-US" sz="2400" dirty="0" smtClean="0">
                <a:latin typeface="Arial" pitchFamily="34" charset="0"/>
                <a:cs typeface="Arial" pitchFamily="34" charset="0"/>
              </a:rPr>
              <a:t>Because God’s name is holy and sacred, we should use it only with reverence and respect. This includes Jesus’ name.</a:t>
            </a:r>
          </a:p>
          <a:p>
            <a:r>
              <a:rPr lang="en-US" sz="2400" dirty="0" smtClean="0">
                <a:latin typeface="Arial" pitchFamily="34" charset="0"/>
                <a:cs typeface="Arial" pitchFamily="34" charset="0"/>
              </a:rPr>
              <a:t>We should not use the names of God, Jesus, Mary, or the saints in a trivial or offensive manner. An intentional offense in this way is called </a:t>
            </a:r>
            <a:r>
              <a:rPr lang="en-US" sz="2400" dirty="0" smtClean="0">
                <a:latin typeface="Arial" pitchFamily="34" charset="0"/>
                <a:cs typeface="Arial" pitchFamily="34" charset="0"/>
              </a:rPr>
              <a:t>blasphemy.</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An oath is a sacred promise made to God. We should not take oaths in trivial matters. Lying under oath is called </a:t>
            </a:r>
            <a:r>
              <a:rPr lang="en-US" sz="2400" dirty="0" smtClean="0">
                <a:latin typeface="Arial" pitchFamily="34" charset="0"/>
                <a:cs typeface="Arial" pitchFamily="34" charset="0"/>
              </a:rPr>
              <a:t>perjury.</a:t>
            </a:r>
            <a:endParaRPr lang="en-US" sz="2400" dirty="0">
              <a:latin typeface="Arial" pitchFamily="34" charset="0"/>
              <a:cs typeface="Arial" pitchFamily="34" charset="0"/>
            </a:endParaRPr>
          </a:p>
        </p:txBody>
      </p:sp>
      <p:sp>
        <p:nvSpPr>
          <p:cNvPr id="9" name="Title 1"/>
          <p:cNvSpPr txBox="1">
            <a:spLocks noGrp="1"/>
          </p:cNvSpPr>
          <p:nvPr>
            <p:ph type="title"/>
          </p:nvPr>
        </p:nvSpPr>
        <p:spPr>
          <a:xfrm>
            <a:off x="457200" y="367345"/>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3900" b="1" dirty="0" smtClean="0">
                <a:solidFill>
                  <a:srgbClr val="178D34"/>
                </a:solidFill>
                <a:latin typeface="Arial" panose="020B0604020202020204" pitchFamily="34" charset="0"/>
                <a:cs typeface="Arial" panose="020B0604020202020204" pitchFamily="34" charset="0"/>
              </a:rPr>
              <a:t>“The Second Commandment:</a:t>
            </a:r>
            <a:br>
              <a:rPr lang="en-US" sz="3900" b="1" dirty="0" smtClean="0">
                <a:solidFill>
                  <a:srgbClr val="178D34"/>
                </a:solidFill>
                <a:latin typeface="Arial" panose="020B0604020202020204" pitchFamily="34" charset="0"/>
                <a:cs typeface="Arial" panose="020B0604020202020204" pitchFamily="34" charset="0"/>
              </a:rPr>
            </a:br>
            <a:r>
              <a:rPr lang="en-US" sz="3900" b="1" dirty="0" smtClean="0">
                <a:solidFill>
                  <a:srgbClr val="178D34"/>
                </a:solidFill>
                <a:latin typeface="Arial" panose="020B0604020202020204" pitchFamily="34" charset="0"/>
                <a:cs typeface="Arial" panose="020B0604020202020204" pitchFamily="34" charset="0"/>
              </a:rPr>
              <a:t>Keep God’s Name Holy”</a:t>
            </a:r>
            <a:r>
              <a:rPr lang="en-US" sz="3900" dirty="0" smtClean="0">
                <a:latin typeface="Arial" pitchFamily="34" charset="0"/>
                <a:cs typeface="Arial" pitchFamily="34" charset="0"/>
              </a:rPr>
              <a:t/>
            </a:r>
            <a:br>
              <a:rPr lang="en-US" sz="3900" dirty="0" smtClean="0">
                <a:latin typeface="Arial" pitchFamily="34" charset="0"/>
                <a:cs typeface="Arial" pitchFamily="34" charset="0"/>
              </a:rPr>
            </a:br>
            <a:r>
              <a:rPr lang="en-US" sz="2000" b="1" dirty="0" smtClean="0">
                <a:solidFill>
                  <a:schemeClr val="tx1">
                    <a:lumMod val="50000"/>
                    <a:lumOff val="50000"/>
                  </a:schemeClr>
                </a:solidFill>
                <a:latin typeface="Arial" pitchFamily="34" charset="0"/>
                <a:cs typeface="Arial" pitchFamily="34" charset="0"/>
              </a:rPr>
              <a:t>(Handbook, pages 442–444)</a:t>
            </a:r>
            <a:endParaRPr lang="en-US" b="1"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5459718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3607</TotalTime>
  <Words>589</Words>
  <Application>Microsoft Office PowerPoint</Application>
  <PresentationFormat>On-screen Show (4:3)</PresentationFormat>
  <Paragraphs>65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TimesNewRomanPSMT</vt:lpstr>
      <vt:lpstr>CorpPowerpoint</vt:lpstr>
      <vt:lpstr>PowerPoint Presentation</vt:lpstr>
      <vt:lpstr>PowerPoint Presentation</vt:lpstr>
      <vt:lpstr>Chapter Summary Honoring God</vt:lpstr>
      <vt:lpstr>Key Point of Reference</vt:lpstr>
      <vt:lpstr>Introduction and “The First Commandment: Honor God” (Handbook, pages 438–442) </vt:lpstr>
      <vt:lpstr>Introduction and “The First Commandment: Honor God” (Handbook, pages 438–442) </vt:lpstr>
      <vt:lpstr>Introduction and “The First Commandment: Honor God” (Handbook, pages 438–442) </vt:lpstr>
      <vt:lpstr>“The Second Commandment: Keep God’s Name Holy” (Handbook, pages 442–444)</vt:lpstr>
      <vt:lpstr>“The Second Commandment: Keep God’s Name Holy” (Handbook, pages 442–444)</vt:lpstr>
      <vt:lpstr>“The Second Commandment: Keep God’s Name Holy” (Handbook, pages 442–444)</vt:lpstr>
      <vt:lpstr>PowerPoint Presentation</vt:lpstr>
      <vt:lpstr>PowerPoint Presentation</vt:lpstr>
      <vt:lpstr>“A Review of the First Three Commandments” (Handbook, pages 438–447)</vt:lpstr>
      <vt:lpstr>“A Review of the First Three Commandments” (Handbook, pages 438–447)</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171</cp:revision>
  <dcterms:created xsi:type="dcterms:W3CDTF">2012-11-07T17:11:11Z</dcterms:created>
  <dcterms:modified xsi:type="dcterms:W3CDTF">2015-05-20T14:49:58Z</dcterms:modified>
</cp:coreProperties>
</file>