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358" r:id="rId3"/>
    <p:sldId id="366" r:id="rId4"/>
    <p:sldId id="336" r:id="rId5"/>
    <p:sldId id="359" r:id="rId6"/>
    <p:sldId id="360" r:id="rId7"/>
    <p:sldId id="361" r:id="rId8"/>
    <p:sldId id="364" r:id="rId9"/>
    <p:sldId id="363"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ian Singer-Towns" initials="bst" lastIdx="13" clrIdx="0"/>
  <p:cmAuthor id="1" name="lberg" initials="l"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04" autoAdjust="0"/>
    <p:restoredTop sz="82530" autoAdjust="0"/>
  </p:normalViewPr>
  <p:slideViewPr>
    <p:cSldViewPr>
      <p:cViewPr varScale="1">
        <p:scale>
          <a:sx n="93" d="100"/>
          <a:sy n="93" d="100"/>
        </p:scale>
        <p:origin x="175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558396-7F3C-418A-A7F3-9E8EE033637A}" type="datetimeFigureOut">
              <a:rPr lang="en-US" smtClean="0"/>
              <a:pPr/>
              <a:t>2/5/2013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FD797C-81A0-4169-8DE1-DF1E0532C5DA}" type="slidenum">
              <a:rPr lang="en-US" smtClean="0"/>
              <a:pPr/>
              <a:t>‹#›</a:t>
            </a:fld>
            <a:endParaRPr lang="en-US"/>
          </a:p>
        </p:txBody>
      </p:sp>
    </p:spTree>
    <p:extLst>
      <p:ext uri="{BB962C8B-B14F-4D97-AF65-F5344CB8AC3E}">
        <p14:creationId xmlns:p14="http://schemas.microsoft.com/office/powerpoint/2010/main" val="875506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This presentation offers key points from chapter 8 of the student handbook in question-and-answer form. You may choose to use it as a review, calling on students to answer the questions before revealing the additional information on the slides.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1</a:t>
            </a:fld>
            <a:endParaRPr lang="en-US"/>
          </a:p>
        </p:txBody>
      </p:sp>
    </p:spTree>
    <p:extLst>
      <p:ext uri="{BB962C8B-B14F-4D97-AF65-F5344CB8AC3E}">
        <p14:creationId xmlns:p14="http://schemas.microsoft.com/office/powerpoint/2010/main" val="1559765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2</a:t>
            </a:fld>
            <a:endParaRPr lang="en-US"/>
          </a:p>
        </p:txBody>
      </p:sp>
    </p:spTree>
    <p:extLst>
      <p:ext uri="{BB962C8B-B14F-4D97-AF65-F5344CB8AC3E}">
        <p14:creationId xmlns:p14="http://schemas.microsoft.com/office/powerpoint/2010/main" val="2406838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Explain that followers of Jesus first shared sayings and incidents from his life by word of mouth. Tell the students that they will find the earliest Christian writings in the Epistles.</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3</a:t>
            </a:fld>
            <a:endParaRPr lang="en-US"/>
          </a:p>
        </p:txBody>
      </p:sp>
    </p:spTree>
    <p:extLst>
      <p:ext uri="{BB962C8B-B14F-4D97-AF65-F5344CB8AC3E}">
        <p14:creationId xmlns:p14="http://schemas.microsoft.com/office/powerpoint/2010/main" val="2375942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Explain that each Gospel writer made decisions about what to include and how to present the stories in a way that would best communicate Jesus’ identity and mission to his own audience.</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4</a:t>
            </a:fld>
            <a:endParaRPr lang="en-US"/>
          </a:p>
        </p:txBody>
      </p:sp>
    </p:spTree>
    <p:extLst>
      <p:ext uri="{BB962C8B-B14F-4D97-AF65-F5344CB8AC3E}">
        <p14:creationId xmlns:p14="http://schemas.microsoft.com/office/powerpoint/2010/main" val="3735338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 that in Jesus’ day, as in ours, Jews substituted the term </a:t>
            </a:r>
            <a:r>
              <a:rPr lang="en-US" dirty="0" err="1" smtClean="0"/>
              <a:t>Adonai</a:t>
            </a:r>
            <a:r>
              <a:rPr lang="en-US" dirty="0" smtClean="0"/>
              <a:t>, meaning Lord, for the actual name of God when reading Scripture aloud in Hebrew. </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5</a:t>
            </a:fld>
            <a:endParaRPr lang="en-US"/>
          </a:p>
        </p:txBody>
      </p:sp>
    </p:spTree>
    <p:extLst>
      <p:ext uri="{BB962C8B-B14F-4D97-AF65-F5344CB8AC3E}">
        <p14:creationId xmlns:p14="http://schemas.microsoft.com/office/powerpoint/2010/main" val="676036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Explain that the root of the word </a:t>
            </a:r>
            <a:r>
              <a:rPr lang="en-US" sz="1200" i="1" kern="1200" dirty="0" smtClean="0">
                <a:solidFill>
                  <a:schemeClr val="tx1"/>
                </a:solidFill>
                <a:effectLst/>
                <a:latin typeface="+mn-lt"/>
                <a:ea typeface="+mn-ea"/>
                <a:cs typeface="+mn-cs"/>
              </a:rPr>
              <a:t>Incarnation</a:t>
            </a:r>
            <a:r>
              <a:rPr lang="en-US" sz="1200" kern="1200" dirty="0" smtClean="0">
                <a:solidFill>
                  <a:schemeClr val="tx1"/>
                </a:solidFill>
                <a:effectLst/>
                <a:latin typeface="+mn-lt"/>
                <a:ea typeface="+mn-ea"/>
                <a:cs typeface="+mn-cs"/>
              </a:rPr>
              <a:t> is the Latin word </a:t>
            </a:r>
            <a:r>
              <a:rPr lang="en-US" sz="1200" i="1" kern="1200" dirty="0" err="1" smtClean="0">
                <a:solidFill>
                  <a:schemeClr val="tx1"/>
                </a:solidFill>
                <a:effectLst/>
                <a:latin typeface="+mn-lt"/>
                <a:ea typeface="+mn-ea"/>
                <a:cs typeface="+mn-cs"/>
              </a:rPr>
              <a:t>carnis</a:t>
            </a:r>
            <a:r>
              <a:rPr lang="en-US" sz="1200" kern="1200" dirty="0" smtClean="0">
                <a:solidFill>
                  <a:schemeClr val="tx1"/>
                </a:solidFill>
                <a:effectLst/>
                <a:latin typeface="+mn-lt"/>
                <a:ea typeface="+mn-ea"/>
                <a:cs typeface="+mn-cs"/>
              </a:rPr>
              <a:t>, meaning “flesh.” </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6</a:t>
            </a:fld>
            <a:endParaRPr lang="en-US"/>
          </a:p>
        </p:txBody>
      </p:sp>
    </p:spTree>
    <p:extLst>
      <p:ext uri="{BB962C8B-B14F-4D97-AF65-F5344CB8AC3E}">
        <p14:creationId xmlns:p14="http://schemas.microsoft.com/office/powerpoint/2010/main" val="2459478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Ask the students what we can learn about God by learning about Jesus.</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7</a:t>
            </a:fld>
            <a:endParaRPr lang="en-US"/>
          </a:p>
        </p:txBody>
      </p:sp>
    </p:spTree>
    <p:extLst>
      <p:ext uri="{BB962C8B-B14F-4D97-AF65-F5344CB8AC3E}">
        <p14:creationId xmlns:p14="http://schemas.microsoft.com/office/powerpoint/2010/main" val="1494939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Explore with the students the parallels between Adam and Jesus. </a:t>
            </a:r>
            <a:r>
              <a:rPr lang="en-US" sz="1200" i="1" kern="1200" dirty="0" smtClean="0">
                <a:solidFill>
                  <a:schemeClr val="tx1"/>
                </a:solidFill>
                <a:effectLst/>
                <a:latin typeface="+mn-lt"/>
                <a:ea typeface="+mn-ea"/>
                <a:cs typeface="+mn-cs"/>
              </a:rPr>
              <a:t>(Neither had an earthly father; Adam showed disobedience, while Jesus showed perfect obedience; Adam introduced sin and death; Jesus conquered sin and death.)</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8</a:t>
            </a:fld>
            <a:endParaRPr lang="en-US"/>
          </a:p>
        </p:txBody>
      </p:sp>
    </p:spTree>
    <p:extLst>
      <p:ext uri="{BB962C8B-B14F-4D97-AF65-F5344CB8AC3E}">
        <p14:creationId xmlns:p14="http://schemas.microsoft.com/office/powerpoint/2010/main" val="4209434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Take this opportunity to clear up any confusion about the meaning of the term </a:t>
            </a:r>
            <a:r>
              <a:rPr lang="en-US" sz="1200" i="0" kern="1200" dirty="0" smtClean="0">
                <a:solidFill>
                  <a:schemeClr val="tx1"/>
                </a:solidFill>
                <a:effectLst/>
                <a:latin typeface="+mn-lt"/>
                <a:ea typeface="+mn-ea"/>
                <a:cs typeface="+mn-cs"/>
              </a:rPr>
              <a:t>Immaculate Conception, </a:t>
            </a:r>
            <a:r>
              <a:rPr lang="en-US" sz="1200" kern="1200" dirty="0" smtClean="0">
                <a:solidFill>
                  <a:schemeClr val="tx1"/>
                </a:solidFill>
                <a:effectLst/>
                <a:latin typeface="+mn-lt"/>
                <a:ea typeface="+mn-ea"/>
                <a:cs typeface="+mn-cs"/>
              </a:rPr>
              <a:t>the doctrine that Mary was conceived without Original Sin.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9</a:t>
            </a:fld>
            <a:endParaRPr lang="en-US"/>
          </a:p>
        </p:txBody>
      </p:sp>
    </p:spTree>
    <p:extLst>
      <p:ext uri="{BB962C8B-B14F-4D97-AF65-F5344CB8AC3E}">
        <p14:creationId xmlns:p14="http://schemas.microsoft.com/office/powerpoint/2010/main" val="32578566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ctrTitle"/>
          </p:nvPr>
        </p:nvSpPr>
        <p:spPr>
          <a:xfrm>
            <a:off x="685800" y="1981200"/>
            <a:ext cx="7772400" cy="1470025"/>
          </a:xfrm>
        </p:spPr>
        <p:txBody>
          <a:bodyPr>
            <a:normAutofit/>
          </a:bodyPr>
          <a:lstStyle>
            <a:lvl1pPr algn="ctr">
              <a:defRPr sz="44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962400"/>
            <a:ext cx="6400800" cy="990600"/>
          </a:xfrm>
        </p:spPr>
        <p:txBody>
          <a:bodyPr>
            <a:normAutofit/>
          </a:bodyPr>
          <a:lstStyle>
            <a:lvl1pPr marL="0" indent="0" algn="ctr">
              <a:buNone/>
              <a:defRPr sz="2500" b="1">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0" hasCustomPrompt="1"/>
          </p:nvPr>
        </p:nvSpPr>
        <p:spPr>
          <a:xfrm>
            <a:off x="7620000" y="6019800"/>
            <a:ext cx="1295400" cy="152400"/>
          </a:xfrm>
        </p:spPr>
        <p:txBody>
          <a:bodyPr>
            <a:normAutofit/>
          </a:bodyPr>
          <a:lstStyle>
            <a:lvl1pPr>
              <a:buNone/>
              <a:defRPr sz="800">
                <a:solidFill>
                  <a:schemeClr val="bg1">
                    <a:lumMod val="50000"/>
                  </a:schemeClr>
                </a:solidFill>
              </a:defRPr>
            </a:lvl1pPr>
          </a:lstStyle>
          <a:p>
            <a:pPr lvl="0"/>
            <a:r>
              <a:rPr lang="en-US" dirty="0" smtClean="0"/>
              <a:t>Document # TX00</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5"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7"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400">
                <a:solidFill>
                  <a:schemeClr val="accent5">
                    <a:lumMod val="75000"/>
                  </a:schemeClr>
                </a:solidFill>
              </a:defRPr>
            </a:lvl1pPr>
            <a:lvl2pPr algn="ctr">
              <a:defRPr sz="1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lstStyle>
            <a:lvl1pPr marL="457200" indent="-457200">
              <a:buAutoNum type="arabicPeriod"/>
              <a:defRPr/>
            </a:lvl1pPr>
          </a:lstStyle>
          <a:p>
            <a:pPr lvl="0"/>
            <a:r>
              <a:rPr lang="en-US" smtClean="0"/>
              <a:t>Click to edit Master text styles</a:t>
            </a:r>
          </a:p>
          <a:p>
            <a:pPr lvl="1"/>
            <a:r>
              <a:rPr lang="en-US" smtClean="0"/>
              <a:t>Second level</a:t>
            </a:r>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Tex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buNone/>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 y="199"/>
            <a:ext cx="9145586" cy="6859190"/>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buNone/>
              <a:defRPr sz="2400">
                <a:solidFill>
                  <a:schemeClr val="bg1"/>
                </a:solidFill>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Bullets-2line">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hasCustomPrompt="1"/>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dirty="0" smtClean="0"/>
              <a:t>Click to edit Master title style</a:t>
            </a:r>
            <a:br>
              <a:rPr lang="en-US" dirty="0" smtClean="0"/>
            </a:br>
            <a:r>
              <a:rPr lang="en-US" dirty="0" smtClean="0"/>
              <a:t>2 line title</a:t>
            </a:r>
            <a:endParaRPr lang="en-US" dirty="0"/>
          </a:p>
        </p:txBody>
      </p:sp>
      <p:sp>
        <p:nvSpPr>
          <p:cNvPr id="3" name="Content Placeholder 2"/>
          <p:cNvSpPr>
            <a:spLocks noGrp="1"/>
          </p:cNvSpPr>
          <p:nvPr>
            <p:ph idx="1"/>
          </p:nvPr>
        </p:nvSpPr>
        <p:spPr>
          <a:xfrm>
            <a:off x="1371600" y="2209800"/>
            <a:ext cx="6477000" cy="39163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2 lines and conten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9" name="Text Placeholder 8"/>
          <p:cNvSpPr>
            <a:spLocks noGrp="1"/>
          </p:cNvSpPr>
          <p:nvPr>
            <p:ph type="body" sz="quarter" idx="12" hasCustomPrompt="1"/>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dirty="0" smtClean="0"/>
              <a:t>Click to edit 2nd line emphasis title</a:t>
            </a:r>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no body tex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narrow column">
    <p:spTree>
      <p:nvGrpSpPr>
        <p:cNvPr id="1" name=""/>
        <p:cNvGrpSpPr/>
        <p:nvPr/>
      </p:nvGrpSpPr>
      <p:grpSpPr>
        <a:xfrm>
          <a:off x="0" y="0"/>
          <a:ext cx="0" cy="0"/>
          <a:chOff x="0" y="0"/>
          <a:chExt cx="0" cy="0"/>
        </a:xfrm>
      </p:grpSpPr>
      <p:pic>
        <p:nvPicPr>
          <p:cNvPr id="8"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3" name="Content Placeholder 2"/>
          <p:cNvSpPr>
            <a:spLocks noGrp="1"/>
          </p:cNvSpPr>
          <p:nvPr>
            <p:ph sz="half" idx="1"/>
          </p:nvPr>
        </p:nvSpPr>
        <p:spPr>
          <a:xfrm>
            <a:off x="457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38200"/>
            <a:ext cx="7772400" cy="579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B1BD0-533A-4E07-BF9C-432137E14983}" type="datetimeFigureOut">
              <a:rPr lang="en-US" smtClean="0"/>
              <a:pPr/>
              <a:t>2/5/2013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4F940-28E1-4EAC-8D73-5D6BC0F5BD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5" r:id="rId3"/>
    <p:sldLayoutId id="2147483676" r:id="rId4"/>
    <p:sldLayoutId id="2147483673" r:id="rId5"/>
    <p:sldLayoutId id="2147483672" r:id="rId6"/>
    <p:sldLayoutId id="2147483651" r:id="rId7"/>
    <p:sldLayoutId id="2147483674" r:id="rId8"/>
    <p:sldLayoutId id="2147483652" r:id="rId9"/>
    <p:sldLayoutId id="2147483655" r:id="rId10"/>
  </p:sldLayoutIdLst>
  <p:transition>
    <p:fade/>
  </p:transition>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981200"/>
            <a:ext cx="8686800" cy="1470025"/>
          </a:xfrm>
        </p:spPr>
        <p:txBody>
          <a:bodyPr>
            <a:normAutofit/>
          </a:bodyPr>
          <a:lstStyle/>
          <a:p>
            <a:r>
              <a:rPr lang="en-US" dirty="0"/>
              <a:t>Jesus Christ: True God and True Man</a:t>
            </a:r>
          </a:p>
        </p:txBody>
      </p:sp>
      <p:sp>
        <p:nvSpPr>
          <p:cNvPr id="3" name="Subtitle 2"/>
          <p:cNvSpPr>
            <a:spLocks noGrp="1"/>
          </p:cNvSpPr>
          <p:nvPr>
            <p:ph type="subTitle" idx="1"/>
          </p:nvPr>
        </p:nvSpPr>
        <p:spPr>
          <a:xfrm>
            <a:off x="1371600" y="3429000"/>
            <a:ext cx="6400800" cy="990600"/>
          </a:xfrm>
        </p:spPr>
        <p:txBody>
          <a:bodyPr/>
          <a:lstStyle/>
          <a:p>
            <a:r>
              <a:rPr lang="en-US" i="1" dirty="0"/>
              <a:t>The Catholic Faith Handbook for Youth, Third Edition</a:t>
            </a:r>
            <a:endParaRPr lang="en-US" dirty="0"/>
          </a:p>
        </p:txBody>
      </p:sp>
      <p:sp>
        <p:nvSpPr>
          <p:cNvPr id="4" name="Text Placeholder 8"/>
          <p:cNvSpPr>
            <a:spLocks noGrp="1"/>
          </p:cNvSpPr>
          <p:nvPr>
            <p:ph type="body" sz="quarter" idx="10"/>
          </p:nvPr>
        </p:nvSpPr>
        <p:spPr>
          <a:xfrm>
            <a:off x="7543800" y="5867400"/>
            <a:ext cx="1600200" cy="152400"/>
          </a:xfrm>
        </p:spPr>
        <p:txBody>
          <a:bodyPr>
            <a:noAutofit/>
          </a:bodyPr>
          <a:lstStyle>
            <a:lvl1pPr>
              <a:buNone/>
              <a:defRPr sz="800">
                <a:solidFill>
                  <a:schemeClr val="bg1">
                    <a:lumMod val="50000"/>
                  </a:schemeClr>
                </a:solidFill>
              </a:defRPr>
            </a:lvl1pPr>
          </a:lstStyle>
          <a:p>
            <a:pPr lvl="0"/>
            <a:r>
              <a:rPr lang="en-US" dirty="0" smtClean="0"/>
              <a:t>Document </a:t>
            </a:r>
            <a:r>
              <a:rPr lang="en-US" smtClean="0"/>
              <a:t>#: </a:t>
            </a:r>
            <a:r>
              <a:rPr lang="en-US" smtClean="0"/>
              <a:t>TX003139</a:t>
            </a:r>
            <a:endParaRPr lang="en-US" dirty="0" smtClean="0"/>
          </a:p>
        </p:txBody>
      </p:sp>
      <p:sp>
        <p:nvSpPr>
          <p:cNvPr id="5" name="Rectangle 4"/>
          <p:cNvSpPr/>
          <p:nvPr/>
        </p:nvSpPr>
        <p:spPr>
          <a:xfrm>
            <a:off x="4057984" y="4572000"/>
            <a:ext cx="1197764" cy="369332"/>
          </a:xfrm>
          <a:prstGeom prst="rect">
            <a:avLst/>
          </a:prstGeom>
        </p:spPr>
        <p:txBody>
          <a:bodyPr wrap="none">
            <a:spAutoFit/>
          </a:bodyPr>
          <a:lstStyle/>
          <a:p>
            <a:r>
              <a:rPr lang="en-US" dirty="0">
                <a:solidFill>
                  <a:schemeClr val="bg1"/>
                </a:solidFill>
                <a:latin typeface="Arial" pitchFamily="34" charset="0"/>
                <a:cs typeface="Arial" pitchFamily="34" charset="0"/>
              </a:rPr>
              <a:t>Chapter </a:t>
            </a:r>
            <a:r>
              <a:rPr lang="en-US" dirty="0" smtClean="0">
                <a:solidFill>
                  <a:schemeClr val="bg1"/>
                </a:solidFill>
                <a:latin typeface="Arial" pitchFamily="34" charset="0"/>
                <a:cs typeface="Arial" pitchFamily="34" charset="0"/>
              </a:rPr>
              <a:t>8</a:t>
            </a:r>
            <a:endParaRPr lang="en-US" dirty="0">
              <a:solidFill>
                <a:schemeClr val="bg1"/>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5"/>
          <p:cNvSpPr txBox="1">
            <a:spLocks noChangeArrowheads="1"/>
          </p:cNvSpPr>
          <p:nvPr/>
        </p:nvSpPr>
        <p:spPr bwMode="auto">
          <a:xfrm>
            <a:off x="3048000" y="6536323"/>
            <a:ext cx="2281831"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Stephen </a:t>
            </a:r>
            <a:r>
              <a:rPr lang="en-US" sz="500" dirty="0" err="1">
                <a:latin typeface="Arial" pitchFamily="34" charset="0"/>
                <a:cs typeface="Arial" pitchFamily="34" charset="0"/>
              </a:rPr>
              <a:t>Orsillo</a:t>
            </a:r>
            <a:r>
              <a:rPr lang="en-US" sz="500" dirty="0">
                <a:latin typeface="Arial" pitchFamily="34" charset="0"/>
                <a:cs typeface="Arial" pitchFamily="34" charset="0"/>
              </a:rPr>
              <a:t> / www.shutterstock.com</a:t>
            </a:r>
          </a:p>
        </p:txBody>
      </p:sp>
      <p:sp>
        <p:nvSpPr>
          <p:cNvPr id="14" name="Content Placeholder 6"/>
          <p:cNvSpPr txBox="1">
            <a:spLocks/>
          </p:cNvSpPr>
          <p:nvPr/>
        </p:nvSpPr>
        <p:spPr>
          <a:xfrm>
            <a:off x="3886200" y="4706779"/>
            <a:ext cx="4191000" cy="762000"/>
          </a:xfrm>
          <a:prstGeom prst="rect">
            <a:avLst/>
          </a:prstGeom>
        </p:spPr>
        <p:txBody>
          <a:bodyPr>
            <a:noAutofit/>
          </a:bodyPr>
          <a:lstStyle/>
          <a:p>
            <a:pPr>
              <a:tabLst>
                <a:tab pos="91440" algn="l"/>
                <a:tab pos="182880" algn="l"/>
              </a:tabLst>
            </a:pPr>
            <a:endParaRPr lang="en-US" dirty="0">
              <a:latin typeface="Calibri (Body)"/>
            </a:endParaRPr>
          </a:p>
        </p:txBody>
      </p:sp>
      <p:pic>
        <p:nvPicPr>
          <p:cNvPr id="1026" name="Picture 2" descr="E:\powerpoint images\chapter8\shutterstock_3408716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4539695"/>
            <a:ext cx="2910506" cy="1937305"/>
          </a:xfrm>
          <a:prstGeom prst="rect">
            <a:avLst/>
          </a:prstGeom>
          <a:ln>
            <a:noFill/>
          </a:ln>
          <a:effectLst>
            <a:outerShdw blurRad="292100" dist="139700" dir="2700000" algn="tl" rotWithShape="0">
              <a:srgbClr val="333333">
                <a:alpha val="65000"/>
              </a:srgbClr>
            </a:outerShdw>
          </a:effectLst>
          <a:extLst/>
        </p:spPr>
      </p:pic>
      <p:sp>
        <p:nvSpPr>
          <p:cNvPr id="6" name="Content Placeholder 6"/>
          <p:cNvSpPr txBox="1">
            <a:spLocks/>
          </p:cNvSpPr>
          <p:nvPr/>
        </p:nvSpPr>
        <p:spPr>
          <a:xfrm>
            <a:off x="1752600" y="1885950"/>
            <a:ext cx="5486400" cy="704850"/>
          </a:xfrm>
          <a:prstGeom prst="rect">
            <a:avLst/>
          </a:prstGeom>
        </p:spPr>
        <p:txBody>
          <a:bodyPr>
            <a:noAutofit/>
          </a:bodyPr>
          <a:lstStyle/>
          <a:p>
            <a:pPr algn="ctr"/>
            <a:r>
              <a:rPr lang="en-US" sz="2400" b="1" dirty="0">
                <a:latin typeface="Arial" pitchFamily="34" charset="0"/>
                <a:cs typeface="Arial" pitchFamily="34" charset="0"/>
              </a:rPr>
              <a:t>What Are the Gospels?</a:t>
            </a:r>
          </a:p>
        </p:txBody>
      </p:sp>
      <p:sp>
        <p:nvSpPr>
          <p:cNvPr id="7" name="Content Placeholder 6"/>
          <p:cNvSpPr txBox="1">
            <a:spLocks/>
          </p:cNvSpPr>
          <p:nvPr/>
        </p:nvSpPr>
        <p:spPr>
          <a:xfrm>
            <a:off x="1600847" y="2667000"/>
            <a:ext cx="5866753" cy="476250"/>
          </a:xfrm>
          <a:prstGeom prst="rect">
            <a:avLst/>
          </a:prstGeom>
        </p:spPr>
        <p:txBody>
          <a:bodyPr>
            <a:noAutofit/>
          </a:bodyPr>
          <a:lstStyle/>
          <a:p>
            <a:pPr marL="285750" indent="-285750">
              <a:buFont typeface="Arial" pitchFamily="34" charset="0"/>
              <a:buChar char="•"/>
              <a:tabLst>
                <a:tab pos="91440" algn="l"/>
                <a:tab pos="182880" algn="l"/>
              </a:tabLst>
            </a:pPr>
            <a:r>
              <a:rPr lang="en-US" dirty="0">
                <a:latin typeface="Arial" pitchFamily="34" charset="0"/>
                <a:cs typeface="Arial" pitchFamily="34" charset="0"/>
              </a:rPr>
              <a:t>The Gospels are written accounts of Jesus’ life.</a:t>
            </a:r>
          </a:p>
        </p:txBody>
      </p:sp>
      <p:sp>
        <p:nvSpPr>
          <p:cNvPr id="8" name="Content Placeholder 6"/>
          <p:cNvSpPr txBox="1">
            <a:spLocks/>
          </p:cNvSpPr>
          <p:nvPr/>
        </p:nvSpPr>
        <p:spPr>
          <a:xfrm>
            <a:off x="1600847" y="3265987"/>
            <a:ext cx="5019288" cy="677363"/>
          </a:xfrm>
          <a:prstGeom prst="rect">
            <a:avLst/>
          </a:prstGeom>
        </p:spPr>
        <p:txBody>
          <a:bodyPr>
            <a:noAutofit/>
          </a:bodyPr>
          <a:lstStyle/>
          <a:p>
            <a:pPr marL="285750" indent="-285750">
              <a:buFont typeface="Arial" pitchFamily="34" charset="0"/>
              <a:buChar char="•"/>
              <a:tabLst>
                <a:tab pos="91440" algn="l"/>
                <a:tab pos="182880" algn="l"/>
              </a:tabLst>
            </a:pPr>
            <a:r>
              <a:rPr lang="en-US" dirty="0">
                <a:latin typeface="Arial" pitchFamily="34" charset="0"/>
                <a:cs typeface="Arial" pitchFamily="34" charset="0"/>
              </a:rPr>
              <a:t>The authors were inspired by the Holy Spirit. </a:t>
            </a:r>
          </a:p>
        </p:txBody>
      </p:sp>
      <p:sp>
        <p:nvSpPr>
          <p:cNvPr id="9" name="Content Placeholder 6"/>
          <p:cNvSpPr txBox="1">
            <a:spLocks/>
          </p:cNvSpPr>
          <p:nvPr/>
        </p:nvSpPr>
        <p:spPr>
          <a:xfrm>
            <a:off x="1600200" y="3867150"/>
            <a:ext cx="6705600" cy="457200"/>
          </a:xfrm>
          <a:prstGeom prst="rect">
            <a:avLst/>
          </a:prstGeom>
        </p:spPr>
        <p:txBody>
          <a:bodyPr>
            <a:noAutofit/>
          </a:bodyPr>
          <a:lstStyle/>
          <a:p>
            <a:pPr marL="285750" indent="-285750">
              <a:buFont typeface="Arial" pitchFamily="34" charset="0"/>
              <a:buChar char="•"/>
              <a:tabLst>
                <a:tab pos="91440" algn="l"/>
                <a:tab pos="182880" algn="l"/>
              </a:tabLst>
            </a:pPr>
            <a:r>
              <a:rPr lang="en-US" dirty="0">
                <a:latin typeface="Arial" pitchFamily="34" charset="0"/>
                <a:cs typeface="Arial" pitchFamily="34" charset="0"/>
              </a:rPr>
              <a:t>Reading the Gospels is the best way to learn about Jesus.</a:t>
            </a:r>
          </a:p>
        </p:txBody>
      </p:sp>
    </p:spTree>
    <p:extLst>
      <p:ext uri="{BB962C8B-B14F-4D97-AF65-F5344CB8AC3E}">
        <p14:creationId xmlns:p14="http://schemas.microsoft.com/office/powerpoint/2010/main" val="41465902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powerpoint images\chapter8\shutterstock_2453734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30" y="1031845"/>
            <a:ext cx="2791270" cy="18637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1" name="TextBox 5"/>
          <p:cNvSpPr txBox="1">
            <a:spLocks noChangeArrowheads="1"/>
          </p:cNvSpPr>
          <p:nvPr/>
        </p:nvSpPr>
        <p:spPr bwMode="auto">
          <a:xfrm>
            <a:off x="80369" y="2954923"/>
            <a:ext cx="2281831"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a:t>
            </a:r>
            <a:r>
              <a:rPr lang="en-US" sz="500" dirty="0" err="1">
                <a:latin typeface="Arial" pitchFamily="34" charset="0"/>
                <a:cs typeface="Arial" pitchFamily="34" charset="0"/>
              </a:rPr>
              <a:t>Anneka</a:t>
            </a:r>
            <a:r>
              <a:rPr lang="en-US" sz="500" dirty="0">
                <a:latin typeface="Arial" pitchFamily="34" charset="0"/>
                <a:cs typeface="Arial" pitchFamily="34" charset="0"/>
              </a:rPr>
              <a:t> / www.shutterstock.com</a:t>
            </a:r>
          </a:p>
        </p:txBody>
      </p:sp>
      <p:sp>
        <p:nvSpPr>
          <p:cNvPr id="6" name="Content Placeholder 6"/>
          <p:cNvSpPr txBox="1">
            <a:spLocks/>
          </p:cNvSpPr>
          <p:nvPr/>
        </p:nvSpPr>
        <p:spPr>
          <a:xfrm>
            <a:off x="3200400" y="2373898"/>
            <a:ext cx="5486400" cy="704850"/>
          </a:xfrm>
          <a:prstGeom prst="rect">
            <a:avLst/>
          </a:prstGeom>
        </p:spPr>
        <p:txBody>
          <a:bodyPr>
            <a:noAutofit/>
          </a:bodyPr>
          <a:lstStyle/>
          <a:p>
            <a:r>
              <a:rPr lang="en-US" sz="2400" b="1" dirty="0">
                <a:latin typeface="Arial" pitchFamily="34" charset="0"/>
                <a:cs typeface="Arial" pitchFamily="34" charset="0"/>
              </a:rPr>
              <a:t>When Were the Gospels Written? </a:t>
            </a:r>
          </a:p>
        </p:txBody>
      </p:sp>
      <p:sp>
        <p:nvSpPr>
          <p:cNvPr id="7" name="Content Placeholder 6"/>
          <p:cNvSpPr txBox="1">
            <a:spLocks/>
          </p:cNvSpPr>
          <p:nvPr/>
        </p:nvSpPr>
        <p:spPr>
          <a:xfrm>
            <a:off x="1462325" y="3231148"/>
            <a:ext cx="6995875" cy="476250"/>
          </a:xfrm>
          <a:prstGeom prst="rect">
            <a:avLst/>
          </a:prstGeom>
        </p:spPr>
        <p:txBody>
          <a:bodyPr>
            <a:noAutofit/>
          </a:bodyPr>
          <a:lstStyle/>
          <a:p>
            <a:pPr marL="285750" indent="-285750">
              <a:buFont typeface="Arial" pitchFamily="34" charset="0"/>
              <a:buChar char="•"/>
              <a:tabLst>
                <a:tab pos="91440" algn="l"/>
                <a:tab pos="182880" algn="l"/>
              </a:tabLst>
            </a:pPr>
            <a:r>
              <a:rPr lang="en-US" dirty="0">
                <a:latin typeface="Arial" pitchFamily="34" charset="0"/>
                <a:cs typeface="Arial" pitchFamily="34" charset="0"/>
              </a:rPr>
              <a:t>A common misconception is that the Gospels were written soon after Jesus’ life.</a:t>
            </a:r>
          </a:p>
        </p:txBody>
      </p:sp>
      <p:sp>
        <p:nvSpPr>
          <p:cNvPr id="8" name="Content Placeholder 6"/>
          <p:cNvSpPr txBox="1">
            <a:spLocks/>
          </p:cNvSpPr>
          <p:nvPr/>
        </p:nvSpPr>
        <p:spPr>
          <a:xfrm>
            <a:off x="1447800" y="3970837"/>
            <a:ext cx="6506848" cy="677363"/>
          </a:xfrm>
          <a:prstGeom prst="rect">
            <a:avLst/>
          </a:prstGeom>
        </p:spPr>
        <p:txBody>
          <a:bodyPr>
            <a:noAutofit/>
          </a:bodyPr>
          <a:lstStyle/>
          <a:p>
            <a:pPr marL="285750" indent="-285750">
              <a:buFont typeface="Arial" pitchFamily="34" charset="0"/>
              <a:buChar char="•"/>
              <a:tabLst>
                <a:tab pos="91440" algn="l"/>
                <a:tab pos="182880" algn="l"/>
              </a:tabLst>
            </a:pPr>
            <a:r>
              <a:rPr lang="en-US" dirty="0">
                <a:latin typeface="Arial" pitchFamily="34" charset="0"/>
                <a:cs typeface="Arial" pitchFamily="34" charset="0"/>
              </a:rPr>
              <a:t>The earliest Gospel to be written (Mark) may have been written 30 to 40 years after Jesus’ death. </a:t>
            </a:r>
          </a:p>
        </p:txBody>
      </p:sp>
      <p:sp>
        <p:nvSpPr>
          <p:cNvPr id="9" name="Content Placeholder 6"/>
          <p:cNvSpPr txBox="1">
            <a:spLocks/>
          </p:cNvSpPr>
          <p:nvPr/>
        </p:nvSpPr>
        <p:spPr>
          <a:xfrm>
            <a:off x="1447800" y="4800600"/>
            <a:ext cx="6666244" cy="457200"/>
          </a:xfrm>
          <a:prstGeom prst="rect">
            <a:avLst/>
          </a:prstGeom>
        </p:spPr>
        <p:txBody>
          <a:bodyPr>
            <a:noAutofit/>
          </a:bodyPr>
          <a:lstStyle/>
          <a:p>
            <a:pPr marL="285750" indent="-285750">
              <a:buFont typeface="Arial" pitchFamily="34" charset="0"/>
              <a:buChar char="•"/>
              <a:tabLst>
                <a:tab pos="91440" algn="l"/>
                <a:tab pos="182880" algn="l"/>
              </a:tabLst>
            </a:pPr>
            <a:r>
              <a:rPr lang="en-US" dirty="0">
                <a:latin typeface="Arial" pitchFamily="34" charset="0"/>
                <a:cs typeface="Arial" pitchFamily="34" charset="0"/>
              </a:rPr>
              <a:t>The last Gospel to be written (John) may have been written as late as 60 to 70 years after Jesus’ death. </a:t>
            </a:r>
          </a:p>
        </p:txBody>
      </p:sp>
    </p:spTree>
    <p:extLst>
      <p:ext uri="{BB962C8B-B14F-4D97-AF65-F5344CB8AC3E}">
        <p14:creationId xmlns:p14="http://schemas.microsoft.com/office/powerpoint/2010/main" val="29454065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6"/>
          <p:cNvSpPr txBox="1">
            <a:spLocks/>
          </p:cNvSpPr>
          <p:nvPr/>
        </p:nvSpPr>
        <p:spPr>
          <a:xfrm>
            <a:off x="1828800" y="1276350"/>
            <a:ext cx="5562600" cy="704850"/>
          </a:xfrm>
          <a:prstGeom prst="rect">
            <a:avLst/>
          </a:prstGeom>
        </p:spPr>
        <p:txBody>
          <a:bodyPr>
            <a:noAutofit/>
          </a:bodyPr>
          <a:lstStyle/>
          <a:p>
            <a:pPr algn="ctr"/>
            <a:r>
              <a:rPr lang="en-US" sz="2400" b="1" dirty="0">
                <a:latin typeface="Arial" pitchFamily="34" charset="0"/>
                <a:cs typeface="Arial" pitchFamily="34" charset="0"/>
              </a:rPr>
              <a:t>Are the Gospels Biographies?</a:t>
            </a:r>
          </a:p>
        </p:txBody>
      </p:sp>
      <p:sp>
        <p:nvSpPr>
          <p:cNvPr id="6" name="Content Placeholder 6"/>
          <p:cNvSpPr txBox="1">
            <a:spLocks/>
          </p:cNvSpPr>
          <p:nvPr/>
        </p:nvSpPr>
        <p:spPr>
          <a:xfrm>
            <a:off x="261214" y="1924050"/>
            <a:ext cx="8585797" cy="476250"/>
          </a:xfrm>
          <a:prstGeom prst="rect">
            <a:avLst/>
          </a:prstGeom>
        </p:spPr>
        <p:txBody>
          <a:bodyPr>
            <a:noAutofit/>
          </a:bodyPr>
          <a:lstStyle/>
          <a:p>
            <a:pPr marL="285750" indent="-285750">
              <a:buFont typeface="Arial" pitchFamily="34" charset="0"/>
              <a:buChar char="•"/>
              <a:tabLst>
                <a:tab pos="91440" algn="l"/>
                <a:tab pos="182880" algn="l"/>
              </a:tabLst>
            </a:pPr>
            <a:r>
              <a:rPr lang="en-US" dirty="0">
                <a:latin typeface="Arial" pitchFamily="34" charset="0"/>
                <a:cs typeface="Arial" pitchFamily="34" charset="0"/>
              </a:rPr>
              <a:t>No. Details of events may be historically inaccurate. </a:t>
            </a:r>
          </a:p>
        </p:txBody>
      </p:sp>
      <p:sp>
        <p:nvSpPr>
          <p:cNvPr id="8" name="Content Placeholder 6"/>
          <p:cNvSpPr txBox="1">
            <a:spLocks/>
          </p:cNvSpPr>
          <p:nvPr/>
        </p:nvSpPr>
        <p:spPr>
          <a:xfrm>
            <a:off x="261214" y="2400300"/>
            <a:ext cx="8349386" cy="677363"/>
          </a:xfrm>
          <a:prstGeom prst="rect">
            <a:avLst/>
          </a:prstGeom>
        </p:spPr>
        <p:txBody>
          <a:bodyPr>
            <a:noAutofit/>
          </a:bodyPr>
          <a:lstStyle/>
          <a:p>
            <a:pPr marL="285750" indent="-285750">
              <a:buFont typeface="Arial" pitchFamily="34" charset="0"/>
              <a:buChar char="•"/>
              <a:tabLst>
                <a:tab pos="91440" algn="l"/>
                <a:tab pos="182880" algn="l"/>
              </a:tabLst>
            </a:pPr>
            <a:r>
              <a:rPr lang="en-US" dirty="0">
                <a:latin typeface="Arial" pitchFamily="34" charset="0"/>
                <a:cs typeface="Arial" pitchFamily="34" charset="0"/>
              </a:rPr>
              <a:t>The Gospels accurately reveal what we need to know for our </a:t>
            </a:r>
            <a:r>
              <a:rPr lang="en-US" dirty="0" smtClean="0">
                <a:latin typeface="Arial" pitchFamily="34" charset="0"/>
                <a:cs typeface="Arial" pitchFamily="34" charset="0"/>
              </a:rPr>
              <a:t>salvation, </a:t>
            </a:r>
            <a:r>
              <a:rPr lang="en-US" dirty="0">
                <a:latin typeface="Arial" pitchFamily="34" charset="0"/>
                <a:cs typeface="Arial" pitchFamily="34" charset="0"/>
              </a:rPr>
              <a:t>and </a:t>
            </a:r>
            <a:r>
              <a:rPr lang="en-US" dirty="0" smtClean="0">
                <a:latin typeface="Arial" pitchFamily="34" charset="0"/>
                <a:cs typeface="Arial" pitchFamily="34" charset="0"/>
              </a:rPr>
              <a:t>they never </a:t>
            </a:r>
            <a:r>
              <a:rPr lang="en-US" dirty="0">
                <a:latin typeface="Arial" pitchFamily="34" charset="0"/>
                <a:cs typeface="Arial" pitchFamily="34" charset="0"/>
              </a:rPr>
              <a:t>contradict one another.</a:t>
            </a:r>
          </a:p>
        </p:txBody>
      </p:sp>
      <p:sp>
        <p:nvSpPr>
          <p:cNvPr id="10" name="Content Placeholder 6"/>
          <p:cNvSpPr txBox="1">
            <a:spLocks/>
          </p:cNvSpPr>
          <p:nvPr/>
        </p:nvSpPr>
        <p:spPr>
          <a:xfrm>
            <a:off x="260566" y="3124200"/>
            <a:ext cx="7816634" cy="457200"/>
          </a:xfrm>
          <a:prstGeom prst="rect">
            <a:avLst/>
          </a:prstGeom>
        </p:spPr>
        <p:txBody>
          <a:bodyPr>
            <a:noAutofit/>
          </a:bodyPr>
          <a:lstStyle/>
          <a:p>
            <a:pPr marL="285750" indent="-285750">
              <a:buFont typeface="Arial" pitchFamily="34" charset="0"/>
              <a:buChar char="•"/>
              <a:tabLst>
                <a:tab pos="91440" algn="l"/>
                <a:tab pos="182880" algn="l"/>
              </a:tabLst>
            </a:pPr>
            <a:r>
              <a:rPr lang="en-US" dirty="0">
                <a:latin typeface="Arial" pitchFamily="34" charset="0"/>
                <a:cs typeface="Arial" pitchFamily="34" charset="0"/>
              </a:rPr>
              <a:t>The Evangelists applied the stories and teachings to their communities’ unique situations.</a:t>
            </a:r>
          </a:p>
        </p:txBody>
      </p:sp>
      <p:pic>
        <p:nvPicPr>
          <p:cNvPr id="2" name="Picture 3" descr="E:\powerpoint images\chapter8\shutterstock_673279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733800"/>
            <a:ext cx="4550670" cy="30480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5"/>
          <p:cNvSpPr txBox="1">
            <a:spLocks noChangeArrowheads="1"/>
          </p:cNvSpPr>
          <p:nvPr/>
        </p:nvSpPr>
        <p:spPr bwMode="auto">
          <a:xfrm>
            <a:off x="1174966" y="6553200"/>
            <a:ext cx="2254034" cy="169277"/>
          </a:xfrm>
          <a:prstGeom prst="rect">
            <a:avLst/>
          </a:prstGeom>
          <a:noFill/>
          <a:ln w="9525">
            <a:noFill/>
            <a:miter lim="800000"/>
            <a:headEnd/>
            <a:tailEnd/>
          </a:ln>
        </p:spPr>
        <p:txBody>
          <a:bodyPr wrap="square">
            <a:spAutoFit/>
          </a:bodyPr>
          <a:lstStyle/>
          <a:p>
            <a:pPr algn="r"/>
            <a:r>
              <a:rPr lang="en-US" sz="500" dirty="0">
                <a:latin typeface="Arial" pitchFamily="34" charset="0"/>
                <a:cs typeface="Arial" pitchFamily="34" charset="0"/>
              </a:rPr>
              <a:t>Copyright: Alfonso de Tomas / www.shutterstock.com</a:t>
            </a:r>
          </a:p>
        </p:txBody>
      </p:sp>
      <p:sp>
        <p:nvSpPr>
          <p:cNvPr id="12" name="Content Placeholder 6"/>
          <p:cNvSpPr txBox="1">
            <a:spLocks/>
          </p:cNvSpPr>
          <p:nvPr/>
        </p:nvSpPr>
        <p:spPr>
          <a:xfrm>
            <a:off x="260566" y="3810000"/>
            <a:ext cx="7816634" cy="457200"/>
          </a:xfrm>
          <a:prstGeom prst="rect">
            <a:avLst/>
          </a:prstGeom>
        </p:spPr>
        <p:txBody>
          <a:bodyPr>
            <a:noAutofit/>
          </a:bodyPr>
          <a:lstStyle/>
          <a:p>
            <a:pPr marL="285750" indent="-285750">
              <a:buFont typeface="Arial" pitchFamily="34" charset="0"/>
              <a:buChar char="•"/>
              <a:tabLst>
                <a:tab pos="91440" algn="l"/>
                <a:tab pos="182880" algn="l"/>
              </a:tabLst>
            </a:pPr>
            <a:r>
              <a:rPr lang="en-US" dirty="0">
                <a:latin typeface="Arial" pitchFamily="34" charset="0"/>
                <a:cs typeface="Arial" pitchFamily="34" charset="0"/>
              </a:rPr>
              <a:t>The Gospels are faith portraits of Jesus.</a:t>
            </a:r>
          </a:p>
        </p:txBody>
      </p:sp>
    </p:spTree>
    <p:extLst>
      <p:ext uri="{BB962C8B-B14F-4D97-AF65-F5344CB8AC3E}">
        <p14:creationId xmlns:p14="http://schemas.microsoft.com/office/powerpoint/2010/main" val="9995864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fade">
                                      <p:cBhvr>
                                        <p:cTn id="22"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5"/>
          <p:cNvSpPr txBox="1">
            <a:spLocks noChangeArrowheads="1"/>
          </p:cNvSpPr>
          <p:nvPr/>
        </p:nvSpPr>
        <p:spPr bwMode="auto">
          <a:xfrm>
            <a:off x="228600" y="4707523"/>
            <a:ext cx="1778286"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a:t>
            </a:r>
            <a:r>
              <a:rPr lang="en-US" sz="500" dirty="0" err="1">
                <a:latin typeface="Arial" pitchFamily="34" charset="0"/>
                <a:cs typeface="Arial" pitchFamily="34" charset="0"/>
              </a:rPr>
              <a:t>BasPhoto</a:t>
            </a:r>
            <a:r>
              <a:rPr lang="en-US" sz="500" dirty="0">
                <a:latin typeface="Arial" pitchFamily="34" charset="0"/>
                <a:cs typeface="Arial" pitchFamily="34" charset="0"/>
              </a:rPr>
              <a:t> / www.shutterstock.com</a:t>
            </a:r>
          </a:p>
        </p:txBody>
      </p:sp>
      <p:sp>
        <p:nvSpPr>
          <p:cNvPr id="3" name="TextBox 2"/>
          <p:cNvSpPr txBox="1"/>
          <p:nvPr/>
        </p:nvSpPr>
        <p:spPr bwMode="auto">
          <a:xfrm>
            <a:off x="3124200" y="3099137"/>
            <a:ext cx="5523437"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The title “Son of God” signifies a special relationship with God.</a:t>
            </a:r>
            <a:endParaRPr lang="en-US" dirty="0">
              <a:solidFill>
                <a:schemeClr val="bg1">
                  <a:lumMod val="65000"/>
                </a:schemeClr>
              </a:solidFill>
              <a:latin typeface="Arial" pitchFamily="34" charset="0"/>
              <a:cs typeface="Arial" pitchFamily="34" charset="0"/>
            </a:endParaRPr>
          </a:p>
        </p:txBody>
      </p:sp>
      <p:sp>
        <p:nvSpPr>
          <p:cNvPr id="16" name="Content Placeholder 6"/>
          <p:cNvSpPr txBox="1">
            <a:spLocks/>
          </p:cNvSpPr>
          <p:nvPr/>
        </p:nvSpPr>
        <p:spPr>
          <a:xfrm>
            <a:off x="3048001" y="2209800"/>
            <a:ext cx="6095999" cy="685800"/>
          </a:xfrm>
          <a:prstGeom prst="rect">
            <a:avLst/>
          </a:prstGeom>
        </p:spPr>
        <p:txBody>
          <a:bodyPr>
            <a:noAutofit/>
          </a:bodyPr>
          <a:lstStyle/>
          <a:p>
            <a:r>
              <a:rPr lang="en-US" sz="2400" b="1" dirty="0">
                <a:latin typeface="Arial" pitchFamily="34" charset="0"/>
                <a:cs typeface="Arial" pitchFamily="34" charset="0"/>
              </a:rPr>
              <a:t>Why Do We Call Jesus the Son of God?</a:t>
            </a:r>
          </a:p>
        </p:txBody>
      </p:sp>
      <p:sp>
        <p:nvSpPr>
          <p:cNvPr id="12" name="TextBox 11"/>
          <p:cNvSpPr txBox="1"/>
          <p:nvPr/>
        </p:nvSpPr>
        <p:spPr bwMode="auto">
          <a:xfrm>
            <a:off x="3124201" y="3897868"/>
            <a:ext cx="5791199"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Jesus is the only true, eternal Son of the Father.</a:t>
            </a:r>
            <a:endParaRPr lang="en-US" dirty="0">
              <a:solidFill>
                <a:schemeClr val="bg1">
                  <a:lumMod val="65000"/>
                </a:schemeClr>
              </a:solidFill>
              <a:latin typeface="Arial" pitchFamily="34" charset="0"/>
              <a:cs typeface="Arial" pitchFamily="34" charset="0"/>
            </a:endParaRPr>
          </a:p>
        </p:txBody>
      </p:sp>
      <p:sp>
        <p:nvSpPr>
          <p:cNvPr id="13" name="TextBox 12"/>
          <p:cNvSpPr txBox="1"/>
          <p:nvPr/>
        </p:nvSpPr>
        <p:spPr bwMode="auto">
          <a:xfrm>
            <a:off x="3130168" y="4355068"/>
            <a:ext cx="5250353"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He is the Second Person of the Holy Trinity. </a:t>
            </a:r>
            <a:endParaRPr lang="en-US" dirty="0">
              <a:solidFill>
                <a:schemeClr val="bg1">
                  <a:lumMod val="65000"/>
                </a:schemeClr>
              </a:solidFill>
              <a:latin typeface="Arial" pitchFamily="34" charset="0"/>
              <a:cs typeface="Arial" pitchFamily="34" charset="0"/>
            </a:endParaRPr>
          </a:p>
        </p:txBody>
      </p:sp>
      <p:pic>
        <p:nvPicPr>
          <p:cNvPr id="4098" name="Picture 2" descr="E:\powerpoint images\chapter8\shutterstock_568732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1" y="1014365"/>
            <a:ext cx="2362199" cy="354884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33272472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533400" y="2651125"/>
            <a:ext cx="5791200" cy="685800"/>
          </a:xfrm>
          <a:prstGeom prst="rect">
            <a:avLst/>
          </a:prstGeom>
        </p:spPr>
        <p:txBody>
          <a:bodyPr>
            <a:noAutofit/>
          </a:bodyPr>
          <a:lstStyle/>
          <a:p>
            <a:pPr marL="285750" indent="-285750">
              <a:buFont typeface="Arial" pitchFamily="34" charset="0"/>
              <a:buChar char="•"/>
            </a:pPr>
            <a:r>
              <a:rPr lang="en-US" dirty="0">
                <a:latin typeface="Arial" pitchFamily="34" charset="0"/>
                <a:cs typeface="Arial" pitchFamily="34" charset="0"/>
              </a:rPr>
              <a:t>It is the mystery of the union of Jesus’ divine and human </a:t>
            </a:r>
            <a:r>
              <a:rPr lang="en-US" dirty="0" smtClean="0">
                <a:latin typeface="Arial" pitchFamily="34" charset="0"/>
                <a:cs typeface="Arial" pitchFamily="34" charset="0"/>
              </a:rPr>
              <a:t>natures </a:t>
            </a:r>
            <a:r>
              <a:rPr lang="en-US" dirty="0">
                <a:latin typeface="Arial" pitchFamily="34" charset="0"/>
                <a:cs typeface="Arial" pitchFamily="34" charset="0"/>
              </a:rPr>
              <a:t>in one Person.</a:t>
            </a:r>
          </a:p>
        </p:txBody>
      </p:sp>
      <p:sp>
        <p:nvSpPr>
          <p:cNvPr id="16" name="Content Placeholder 6"/>
          <p:cNvSpPr txBox="1">
            <a:spLocks/>
          </p:cNvSpPr>
          <p:nvPr/>
        </p:nvSpPr>
        <p:spPr>
          <a:xfrm>
            <a:off x="76200" y="1676400"/>
            <a:ext cx="6934200" cy="609600"/>
          </a:xfrm>
          <a:prstGeom prst="rect">
            <a:avLst/>
          </a:prstGeom>
        </p:spPr>
        <p:txBody>
          <a:bodyPr>
            <a:noAutofit/>
          </a:bodyPr>
          <a:lstStyle/>
          <a:p>
            <a:pPr algn="ctr"/>
            <a:r>
              <a:rPr lang="en-US" sz="2400" b="1" dirty="0">
                <a:latin typeface="Arial" pitchFamily="34" charset="0"/>
                <a:cs typeface="Arial" pitchFamily="34" charset="0"/>
              </a:rPr>
              <a:t>What Is the Incarnation?</a:t>
            </a:r>
          </a:p>
        </p:txBody>
      </p:sp>
      <p:sp>
        <p:nvSpPr>
          <p:cNvPr id="14" name="TextBox 5"/>
          <p:cNvSpPr txBox="1">
            <a:spLocks noChangeArrowheads="1"/>
          </p:cNvSpPr>
          <p:nvPr/>
        </p:nvSpPr>
        <p:spPr bwMode="auto">
          <a:xfrm>
            <a:off x="5905500" y="5393323"/>
            <a:ext cx="2667000" cy="169277"/>
          </a:xfrm>
          <a:prstGeom prst="rect">
            <a:avLst/>
          </a:prstGeom>
          <a:noFill/>
          <a:ln w="9525">
            <a:noFill/>
            <a:miter lim="800000"/>
            <a:headEnd/>
            <a:tailEnd/>
          </a:ln>
        </p:spPr>
        <p:txBody>
          <a:bodyPr wrap="square">
            <a:spAutoFit/>
          </a:bodyPr>
          <a:lstStyle/>
          <a:p>
            <a:pPr algn="r"/>
            <a:r>
              <a:rPr lang="en-US" sz="500" dirty="0">
                <a:latin typeface="Arial" pitchFamily="34" charset="0"/>
                <a:cs typeface="Arial" pitchFamily="34" charset="0"/>
              </a:rPr>
              <a:t>Copyright: V. J. Matthew / www.shutterstock.com</a:t>
            </a:r>
          </a:p>
        </p:txBody>
      </p:sp>
      <p:sp>
        <p:nvSpPr>
          <p:cNvPr id="12" name="Content Placeholder 6"/>
          <p:cNvSpPr txBox="1">
            <a:spLocks/>
          </p:cNvSpPr>
          <p:nvPr/>
        </p:nvSpPr>
        <p:spPr>
          <a:xfrm>
            <a:off x="533400" y="3429000"/>
            <a:ext cx="5524500" cy="762000"/>
          </a:xfrm>
          <a:prstGeom prst="rect">
            <a:avLst/>
          </a:prstGeom>
        </p:spPr>
        <p:txBody>
          <a:bodyPr>
            <a:noAutofit/>
          </a:bodyPr>
          <a:lstStyle/>
          <a:p>
            <a:pPr marL="285750" indent="-285750">
              <a:buFont typeface="Arial" pitchFamily="34" charset="0"/>
              <a:buChar char="•"/>
            </a:pPr>
            <a:r>
              <a:rPr lang="en-US" dirty="0">
                <a:latin typeface="Arial" pitchFamily="34" charset="0"/>
                <a:cs typeface="Arial" pitchFamily="34" charset="0"/>
              </a:rPr>
              <a:t>The Incarnation is a mystery we will never be able to </a:t>
            </a:r>
            <a:r>
              <a:rPr lang="en-US" dirty="0" smtClean="0">
                <a:latin typeface="Arial" pitchFamily="34" charset="0"/>
                <a:cs typeface="Arial" pitchFamily="34" charset="0"/>
              </a:rPr>
              <a:t>fully </a:t>
            </a:r>
            <a:r>
              <a:rPr lang="en-US" dirty="0">
                <a:latin typeface="Arial" pitchFamily="34" charset="0"/>
                <a:cs typeface="Arial" pitchFamily="34" charset="0"/>
              </a:rPr>
              <a:t>understand.</a:t>
            </a:r>
          </a:p>
        </p:txBody>
      </p:sp>
      <p:sp>
        <p:nvSpPr>
          <p:cNvPr id="9" name="Content Placeholder 6"/>
          <p:cNvSpPr txBox="1">
            <a:spLocks/>
          </p:cNvSpPr>
          <p:nvPr/>
        </p:nvSpPr>
        <p:spPr>
          <a:xfrm>
            <a:off x="533400" y="4267200"/>
            <a:ext cx="7315200" cy="685800"/>
          </a:xfrm>
          <a:prstGeom prst="rect">
            <a:avLst/>
          </a:prstGeom>
        </p:spPr>
        <p:txBody>
          <a:bodyPr>
            <a:noAutofit/>
          </a:bodyPr>
          <a:lstStyle/>
          <a:p>
            <a:pPr marL="285750" indent="-285750">
              <a:buFont typeface="Arial" pitchFamily="34" charset="0"/>
              <a:buChar char="•"/>
            </a:pPr>
            <a:r>
              <a:rPr lang="en-US" dirty="0">
                <a:latin typeface="Arial" pitchFamily="34" charset="0"/>
                <a:cs typeface="Arial" pitchFamily="34" charset="0"/>
              </a:rPr>
              <a:t>Jesus is both “true God and true man.”</a:t>
            </a:r>
          </a:p>
        </p:txBody>
      </p:sp>
      <p:pic>
        <p:nvPicPr>
          <p:cNvPr id="5122" name="Picture 2" descr="E:\powerpoint images\chapter8\shutterstock_5922084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431924"/>
            <a:ext cx="2393126" cy="382262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78911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bwMode="auto">
          <a:xfrm>
            <a:off x="774766" y="3505200"/>
            <a:ext cx="7835834"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Jesus is the perfect mediator between God and humanity.</a:t>
            </a:r>
            <a:endParaRPr lang="en-US" dirty="0">
              <a:solidFill>
                <a:schemeClr val="bg1">
                  <a:lumMod val="65000"/>
                </a:schemeClr>
              </a:solidFill>
              <a:latin typeface="Arial" pitchFamily="34" charset="0"/>
              <a:cs typeface="Arial" pitchFamily="34" charset="0"/>
            </a:endParaRPr>
          </a:p>
        </p:txBody>
      </p:sp>
      <p:sp>
        <p:nvSpPr>
          <p:cNvPr id="8" name="TextBox 7"/>
          <p:cNvSpPr txBox="1"/>
          <p:nvPr/>
        </p:nvSpPr>
        <p:spPr bwMode="auto">
          <a:xfrm>
            <a:off x="774765" y="4120218"/>
            <a:ext cx="7153275"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God is able to fully reveal his loving plan for us through Jesus.</a:t>
            </a:r>
          </a:p>
        </p:txBody>
      </p:sp>
      <p:sp>
        <p:nvSpPr>
          <p:cNvPr id="16" name="Content Placeholder 6"/>
          <p:cNvSpPr txBox="1">
            <a:spLocks/>
          </p:cNvSpPr>
          <p:nvPr/>
        </p:nvSpPr>
        <p:spPr>
          <a:xfrm>
            <a:off x="762000" y="2667000"/>
            <a:ext cx="6323410" cy="685800"/>
          </a:xfrm>
          <a:prstGeom prst="rect">
            <a:avLst/>
          </a:prstGeom>
        </p:spPr>
        <p:txBody>
          <a:bodyPr>
            <a:noAutofit/>
          </a:bodyPr>
          <a:lstStyle/>
          <a:p>
            <a:r>
              <a:rPr lang="en-US" sz="2400" b="1" dirty="0">
                <a:latin typeface="Arial" pitchFamily="34" charset="0"/>
                <a:cs typeface="Arial" pitchFamily="34" charset="0"/>
              </a:rPr>
              <a:t>Why Did God Become Incarnate?</a:t>
            </a:r>
          </a:p>
        </p:txBody>
      </p:sp>
      <p:sp>
        <p:nvSpPr>
          <p:cNvPr id="11" name="TextBox 5"/>
          <p:cNvSpPr txBox="1">
            <a:spLocks noChangeArrowheads="1"/>
          </p:cNvSpPr>
          <p:nvPr/>
        </p:nvSpPr>
        <p:spPr bwMode="auto">
          <a:xfrm>
            <a:off x="6324600" y="3412123"/>
            <a:ext cx="2667000" cy="169277"/>
          </a:xfrm>
          <a:prstGeom prst="rect">
            <a:avLst/>
          </a:prstGeom>
          <a:noFill/>
          <a:ln w="9525">
            <a:noFill/>
            <a:miter lim="800000"/>
            <a:headEnd/>
            <a:tailEnd/>
          </a:ln>
        </p:spPr>
        <p:txBody>
          <a:bodyPr wrap="square">
            <a:spAutoFit/>
          </a:bodyPr>
          <a:lstStyle/>
          <a:p>
            <a:pPr algn="r"/>
            <a:r>
              <a:rPr lang="en-US" sz="500" dirty="0">
                <a:latin typeface="Arial" pitchFamily="34" charset="0"/>
                <a:cs typeface="Arial" pitchFamily="34" charset="0"/>
              </a:rPr>
              <a:t>Copyright: </a:t>
            </a:r>
            <a:r>
              <a:rPr lang="en-US" sz="500" dirty="0" err="1">
                <a:latin typeface="Arial" pitchFamily="34" charset="0"/>
                <a:cs typeface="Arial" pitchFamily="34" charset="0"/>
              </a:rPr>
              <a:t>Zvonimir</a:t>
            </a:r>
            <a:r>
              <a:rPr lang="en-US" sz="500" dirty="0">
                <a:latin typeface="Arial" pitchFamily="34" charset="0"/>
                <a:cs typeface="Arial" pitchFamily="34" charset="0"/>
              </a:rPr>
              <a:t> </a:t>
            </a:r>
            <a:r>
              <a:rPr lang="en-US" sz="500" dirty="0" err="1">
                <a:latin typeface="Arial" pitchFamily="34" charset="0"/>
                <a:cs typeface="Arial" pitchFamily="34" charset="0"/>
              </a:rPr>
              <a:t>Atletic</a:t>
            </a:r>
            <a:r>
              <a:rPr lang="en-US" sz="500" dirty="0">
                <a:latin typeface="Arial" pitchFamily="34" charset="0"/>
                <a:cs typeface="Arial" pitchFamily="34" charset="0"/>
              </a:rPr>
              <a:t> / www.shutterstock.com</a:t>
            </a:r>
          </a:p>
        </p:txBody>
      </p:sp>
      <p:sp>
        <p:nvSpPr>
          <p:cNvPr id="14" name="TextBox 13"/>
          <p:cNvSpPr txBox="1"/>
          <p:nvPr/>
        </p:nvSpPr>
        <p:spPr bwMode="auto">
          <a:xfrm>
            <a:off x="774765" y="4687669"/>
            <a:ext cx="7153275"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In learning about Jesus, we understand more fully what God requires of us. </a:t>
            </a:r>
          </a:p>
        </p:txBody>
      </p:sp>
      <p:pic>
        <p:nvPicPr>
          <p:cNvPr id="6146" name="Picture 2" descr="E:\powerpoint images\chapter8\shutterstock_566294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3223" y="1394960"/>
            <a:ext cx="2932177" cy="19578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539641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5"/>
          <p:cNvSpPr txBox="1">
            <a:spLocks noChangeArrowheads="1"/>
          </p:cNvSpPr>
          <p:nvPr/>
        </p:nvSpPr>
        <p:spPr bwMode="auto">
          <a:xfrm>
            <a:off x="5857087" y="4572000"/>
            <a:ext cx="2982113" cy="169277"/>
          </a:xfrm>
          <a:prstGeom prst="rect">
            <a:avLst/>
          </a:prstGeom>
          <a:noFill/>
          <a:ln w="9525">
            <a:noFill/>
            <a:miter lim="800000"/>
            <a:headEnd/>
            <a:tailEnd/>
          </a:ln>
        </p:spPr>
        <p:txBody>
          <a:bodyPr wrap="square">
            <a:spAutoFit/>
          </a:bodyPr>
          <a:lstStyle/>
          <a:p>
            <a:pPr algn="r"/>
            <a:r>
              <a:rPr lang="en-US" sz="500" dirty="0">
                <a:latin typeface="Arial" pitchFamily="34" charset="0"/>
                <a:cs typeface="Arial" pitchFamily="34" charset="0"/>
              </a:rPr>
              <a:t>Copyright: </a:t>
            </a:r>
            <a:r>
              <a:rPr lang="en-US" sz="500" dirty="0" err="1">
                <a:latin typeface="Arial" pitchFamily="34" charset="0"/>
                <a:cs typeface="Arial" pitchFamily="34" charset="0"/>
              </a:rPr>
              <a:t>MarkauMark</a:t>
            </a:r>
            <a:r>
              <a:rPr lang="en-US" sz="500" dirty="0">
                <a:latin typeface="Arial" pitchFamily="34" charset="0"/>
                <a:cs typeface="Arial" pitchFamily="34" charset="0"/>
              </a:rPr>
              <a:t> / www.shutterstock.com</a:t>
            </a:r>
          </a:p>
        </p:txBody>
      </p:sp>
      <p:sp>
        <p:nvSpPr>
          <p:cNvPr id="16" name="Content Placeholder 6"/>
          <p:cNvSpPr txBox="1">
            <a:spLocks/>
          </p:cNvSpPr>
          <p:nvPr/>
        </p:nvSpPr>
        <p:spPr>
          <a:xfrm>
            <a:off x="381000" y="2362200"/>
            <a:ext cx="6323410" cy="685800"/>
          </a:xfrm>
          <a:prstGeom prst="rect">
            <a:avLst/>
          </a:prstGeom>
        </p:spPr>
        <p:txBody>
          <a:bodyPr>
            <a:noAutofit/>
          </a:bodyPr>
          <a:lstStyle/>
          <a:p>
            <a:pPr algn="ctr"/>
            <a:r>
              <a:rPr lang="en-US" sz="2400" b="1" dirty="0">
                <a:latin typeface="Arial" pitchFamily="34" charset="0"/>
                <a:cs typeface="Arial" pitchFamily="34" charset="0"/>
              </a:rPr>
              <a:t>Why Was Jesus Born of a Virgin?</a:t>
            </a:r>
          </a:p>
        </p:txBody>
      </p:sp>
      <p:pic>
        <p:nvPicPr>
          <p:cNvPr id="7170" name="Picture 2" descr="E:\powerpoint images\chapter8\shutterstock_6590773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600199"/>
            <a:ext cx="2370898" cy="2955925"/>
          </a:xfrm>
          <a:prstGeom prst="rect">
            <a:avLst/>
          </a:prstGeom>
          <a:ln>
            <a:noFill/>
          </a:ln>
          <a:effectLst>
            <a:outerShdw blurRad="292100" dist="139700" dir="2700000" algn="tl" rotWithShape="0">
              <a:srgbClr val="333333">
                <a:alpha val="65000"/>
              </a:srgbClr>
            </a:outerShdw>
          </a:effectLst>
          <a:extLst/>
        </p:spPr>
      </p:pic>
      <p:sp>
        <p:nvSpPr>
          <p:cNvPr id="6" name="Content Placeholder 6"/>
          <p:cNvSpPr txBox="1">
            <a:spLocks/>
          </p:cNvSpPr>
          <p:nvPr/>
        </p:nvSpPr>
        <p:spPr>
          <a:xfrm>
            <a:off x="992746" y="3352800"/>
            <a:ext cx="7696200" cy="685800"/>
          </a:xfrm>
          <a:prstGeom prst="rect">
            <a:avLst/>
          </a:prstGeom>
        </p:spPr>
        <p:txBody>
          <a:bodyPr>
            <a:noAutofit/>
          </a:bodyPr>
          <a:lstStyle/>
          <a:p>
            <a:pPr marL="285750" indent="-285750">
              <a:buFont typeface="Arial" pitchFamily="34" charset="0"/>
              <a:buChar char="•"/>
            </a:pPr>
            <a:r>
              <a:rPr lang="en-US" dirty="0">
                <a:latin typeface="Arial" pitchFamily="34" charset="0"/>
                <a:cs typeface="Arial" pitchFamily="34" charset="0"/>
              </a:rPr>
              <a:t>This is a sign of Christ’s divine nature. </a:t>
            </a:r>
          </a:p>
        </p:txBody>
      </p:sp>
      <p:sp>
        <p:nvSpPr>
          <p:cNvPr id="7" name="Content Placeholder 6"/>
          <p:cNvSpPr txBox="1">
            <a:spLocks/>
          </p:cNvSpPr>
          <p:nvPr/>
        </p:nvSpPr>
        <p:spPr>
          <a:xfrm>
            <a:off x="992746" y="3886200"/>
            <a:ext cx="7620000" cy="685800"/>
          </a:xfrm>
          <a:prstGeom prst="rect">
            <a:avLst/>
          </a:prstGeom>
        </p:spPr>
        <p:txBody>
          <a:bodyPr>
            <a:noAutofit/>
          </a:bodyPr>
          <a:lstStyle/>
          <a:p>
            <a:pPr marL="285750" indent="-285750">
              <a:buFont typeface="Arial" pitchFamily="34" charset="0"/>
              <a:buChar char="•"/>
            </a:pPr>
            <a:r>
              <a:rPr lang="en-US" dirty="0">
                <a:latin typeface="Arial" pitchFamily="34" charset="0"/>
                <a:cs typeface="Arial" pitchFamily="34" charset="0"/>
              </a:rPr>
              <a:t>Jesus’ birth is a result of God’s initiative.</a:t>
            </a:r>
          </a:p>
        </p:txBody>
      </p:sp>
      <p:sp>
        <p:nvSpPr>
          <p:cNvPr id="9" name="Content Placeholder 6"/>
          <p:cNvSpPr txBox="1">
            <a:spLocks/>
          </p:cNvSpPr>
          <p:nvPr/>
        </p:nvSpPr>
        <p:spPr>
          <a:xfrm>
            <a:off x="992746" y="4419600"/>
            <a:ext cx="5027054" cy="990600"/>
          </a:xfrm>
          <a:prstGeom prst="rect">
            <a:avLst/>
          </a:prstGeom>
        </p:spPr>
        <p:txBody>
          <a:bodyPr>
            <a:noAutofit/>
          </a:bodyPr>
          <a:lstStyle/>
          <a:p>
            <a:pPr marL="285750" indent="-285750">
              <a:buFont typeface="Arial" pitchFamily="34" charset="0"/>
              <a:buChar char="•"/>
            </a:pPr>
            <a:r>
              <a:rPr lang="en-US" dirty="0">
                <a:latin typeface="Arial" pitchFamily="34" charset="0"/>
                <a:cs typeface="Arial" pitchFamily="34" charset="0"/>
              </a:rPr>
              <a:t>This also symbolizes that Jesus is the new Adam (with no earthly father).</a:t>
            </a:r>
          </a:p>
        </p:txBody>
      </p:sp>
    </p:spTree>
    <p:extLst>
      <p:ext uri="{BB962C8B-B14F-4D97-AF65-F5344CB8AC3E}">
        <p14:creationId xmlns:p14="http://schemas.microsoft.com/office/powerpoint/2010/main" val="25119869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1552451" y="1460472"/>
            <a:ext cx="5457949" cy="673128"/>
          </a:xfrm>
          <a:prstGeom prst="rect">
            <a:avLst/>
          </a:prstGeom>
        </p:spPr>
        <p:txBody>
          <a:bodyPr>
            <a:noAutofit/>
          </a:bodyPr>
          <a:lstStyle/>
          <a:p>
            <a:pPr algn="ctr"/>
            <a:r>
              <a:rPr lang="en-US" sz="2400" b="1" dirty="0">
                <a:latin typeface="Arial" pitchFamily="34" charset="0"/>
                <a:cs typeface="Arial" pitchFamily="34" charset="0"/>
              </a:rPr>
              <a:t>What Do We Believe about Mary?</a:t>
            </a:r>
          </a:p>
        </p:txBody>
      </p:sp>
      <p:sp>
        <p:nvSpPr>
          <p:cNvPr id="11" name="TextBox 5"/>
          <p:cNvSpPr txBox="1">
            <a:spLocks noChangeArrowheads="1"/>
          </p:cNvSpPr>
          <p:nvPr/>
        </p:nvSpPr>
        <p:spPr bwMode="auto">
          <a:xfrm>
            <a:off x="4114800" y="6155323"/>
            <a:ext cx="2667000" cy="169277"/>
          </a:xfrm>
          <a:prstGeom prst="rect">
            <a:avLst/>
          </a:prstGeom>
          <a:noFill/>
          <a:ln w="9525">
            <a:noFill/>
            <a:miter lim="800000"/>
            <a:headEnd/>
            <a:tailEnd/>
          </a:ln>
        </p:spPr>
        <p:txBody>
          <a:bodyPr wrap="square">
            <a:spAutoFit/>
          </a:bodyPr>
          <a:lstStyle/>
          <a:p>
            <a:pPr algn="r"/>
            <a:r>
              <a:rPr lang="en-US" sz="500" dirty="0">
                <a:latin typeface="Arial" pitchFamily="34" charset="0"/>
                <a:cs typeface="Arial" pitchFamily="34" charset="0"/>
              </a:rPr>
              <a:t>Copyright: </a:t>
            </a:r>
            <a:r>
              <a:rPr lang="en-US" sz="500" dirty="0" err="1">
                <a:latin typeface="Arial" pitchFamily="34" charset="0"/>
                <a:cs typeface="Arial" pitchFamily="34" charset="0"/>
              </a:rPr>
              <a:t>CURAphotography</a:t>
            </a:r>
            <a:r>
              <a:rPr lang="en-US" sz="500" dirty="0">
                <a:latin typeface="Arial" pitchFamily="34" charset="0"/>
                <a:cs typeface="Arial" pitchFamily="34" charset="0"/>
              </a:rPr>
              <a:t> / www.shutterstock.com</a:t>
            </a:r>
          </a:p>
        </p:txBody>
      </p:sp>
      <p:sp>
        <p:nvSpPr>
          <p:cNvPr id="12" name="TextBox 11"/>
          <p:cNvSpPr txBox="1"/>
          <p:nvPr/>
        </p:nvSpPr>
        <p:spPr bwMode="auto">
          <a:xfrm>
            <a:off x="609599" y="2362200"/>
            <a:ext cx="6613378"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Since Jesus is God, Mary is the Mother of God, </a:t>
            </a:r>
            <a:r>
              <a:rPr lang="en-US" i="1" dirty="0" err="1">
                <a:latin typeface="Arial" pitchFamily="34" charset="0"/>
                <a:cs typeface="Arial" pitchFamily="34" charset="0"/>
              </a:rPr>
              <a:t>Theotokos</a:t>
            </a:r>
            <a:r>
              <a:rPr lang="en-US" dirty="0">
                <a:latin typeface="Arial" pitchFamily="34" charset="0"/>
                <a:cs typeface="Arial" pitchFamily="34" charset="0"/>
              </a:rPr>
              <a:t>.</a:t>
            </a:r>
            <a:endParaRPr lang="en-US" dirty="0">
              <a:solidFill>
                <a:schemeClr val="bg1">
                  <a:lumMod val="65000"/>
                </a:schemeClr>
              </a:solidFill>
              <a:latin typeface="Arial" pitchFamily="34" charset="0"/>
              <a:cs typeface="Arial" pitchFamily="34" charset="0"/>
            </a:endParaRPr>
          </a:p>
        </p:txBody>
      </p:sp>
      <p:sp>
        <p:nvSpPr>
          <p:cNvPr id="14" name="TextBox 13"/>
          <p:cNvSpPr txBox="1"/>
          <p:nvPr/>
        </p:nvSpPr>
        <p:spPr bwMode="auto">
          <a:xfrm>
            <a:off x="609600" y="2895600"/>
            <a:ext cx="6705600"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Mary remained a virgin throughout her life and is the spiritual mother of all Christians. </a:t>
            </a:r>
            <a:endParaRPr lang="en-US" dirty="0">
              <a:solidFill>
                <a:schemeClr val="bg1">
                  <a:lumMod val="65000"/>
                </a:schemeClr>
              </a:solidFill>
              <a:latin typeface="Arial" pitchFamily="34" charset="0"/>
              <a:cs typeface="Arial" pitchFamily="34" charset="0"/>
            </a:endParaRPr>
          </a:p>
        </p:txBody>
      </p:sp>
      <p:sp>
        <p:nvSpPr>
          <p:cNvPr id="19" name="TextBox 18"/>
          <p:cNvSpPr txBox="1"/>
          <p:nvPr/>
        </p:nvSpPr>
        <p:spPr bwMode="auto">
          <a:xfrm>
            <a:off x="609601" y="3669268"/>
            <a:ext cx="64770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Mary was without sin all of her life. </a:t>
            </a:r>
            <a:endParaRPr lang="en-US" dirty="0">
              <a:solidFill>
                <a:schemeClr val="bg1">
                  <a:lumMod val="65000"/>
                </a:schemeClr>
              </a:solidFill>
              <a:latin typeface="Arial" pitchFamily="34" charset="0"/>
              <a:cs typeface="Arial" pitchFamily="34" charset="0"/>
            </a:endParaRPr>
          </a:p>
        </p:txBody>
      </p:sp>
      <p:pic>
        <p:nvPicPr>
          <p:cNvPr id="8194" name="Picture 2" descr="E:\powerpoint images\chapter8\shutterstock_1940977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7273" y="3716923"/>
            <a:ext cx="3309527" cy="220980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19869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9" grpId="0"/>
    </p:bldLst>
  </p:timing>
</p:sld>
</file>

<file path=ppt/theme/theme1.xml><?xml version="1.0" encoding="utf-8"?>
<a:theme xmlns:a="http://schemas.openxmlformats.org/drawingml/2006/main" name="LIC Presentation template-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noAutofit/>
      </a:bodyPr>
      <a:lstStyle>
        <a:defPPr>
          <a:tabLst>
            <a:tab pos="182880" algn="l"/>
          </a:tabLst>
          <a:defRPr dirty="0"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LIC Presentation template-New</Template>
  <TotalTime>1204</TotalTime>
  <Words>707</Words>
  <Application>Microsoft Office PowerPoint</Application>
  <PresentationFormat>On-screen Show (4:3)</PresentationFormat>
  <Paragraphs>62</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(Body)</vt:lpstr>
      <vt:lpstr>LIC Presentation template-New</vt:lpstr>
      <vt:lpstr>Jesus Christ: True God and True Man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bmartinka</dc:creator>
  <cp:lastModifiedBy>Eloise Sendelbach</cp:lastModifiedBy>
  <cp:revision>248</cp:revision>
  <dcterms:created xsi:type="dcterms:W3CDTF">2011-06-08T19:56:13Z</dcterms:created>
  <dcterms:modified xsi:type="dcterms:W3CDTF">2013-02-05T15:40:55Z</dcterms:modified>
</cp:coreProperties>
</file>