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382" autoAdjust="0"/>
    <p:restoredTop sz="82258" autoAdjust="0"/>
  </p:normalViewPr>
  <p:slideViewPr>
    <p:cSldViewPr>
      <p:cViewPr varScale="1">
        <p:scale>
          <a:sx n="196" d="100"/>
          <a:sy n="196" d="100"/>
        </p:scale>
        <p:origin x="-3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notesMaster" Target="notesMasters/notesMaster1.xml"/><Relationship Id="rId21" Type="http://schemas.openxmlformats.org/officeDocument/2006/relationships/printerSettings" Target="printerSettings/printerSettings1.bin"/><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EA87195-C2F1-4188-BAB0-064C3E3E37C4}" type="datetimeFigureOut">
              <a:rPr lang="en-US" smtClean="0"/>
              <a:pPr/>
              <a:t>2/24/15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3F41AA4-BE63-4105-8068-F41139CE9057}" type="slidenum">
              <a:rPr lang="en-US" smtClean="0"/>
              <a:pPr/>
              <a:t>‹#›</a:t>
            </a:fld>
            <a:endParaRPr lang="en-US"/>
          </a:p>
        </p:txBody>
      </p:sp>
    </p:spTree>
    <p:extLst>
      <p:ext uri="{BB962C8B-B14F-4D97-AF65-F5344CB8AC3E}">
        <p14:creationId xmlns:p14="http://schemas.microsoft.com/office/powerpoint/2010/main" val="25457814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i="1" kern="1200" dirty="0" smtClean="0">
                <a:solidFill>
                  <a:schemeClr val="tx1"/>
                </a:solidFill>
                <a:latin typeface="+mn-lt"/>
                <a:ea typeface="+mn-ea"/>
                <a:cs typeface="+mn-cs"/>
              </a:rPr>
              <a:t>Notes</a:t>
            </a:r>
            <a:r>
              <a:rPr lang="en-US" sz="1200" kern="1200" dirty="0" smtClean="0">
                <a:solidFill>
                  <a:schemeClr val="tx1"/>
                </a:solidFill>
                <a:latin typeface="+mn-lt"/>
                <a:ea typeface="+mn-ea"/>
                <a:cs typeface="+mn-cs"/>
              </a:rPr>
              <a:t>: Ask the students to name the other books of the law </a:t>
            </a:r>
            <a:r>
              <a:rPr lang="en-US" sz="1200" i="1" kern="1200" dirty="0" smtClean="0">
                <a:solidFill>
                  <a:schemeClr val="tx1"/>
                </a:solidFill>
                <a:latin typeface="+mn-lt"/>
                <a:ea typeface="+mn-ea"/>
                <a:cs typeface="+mn-cs"/>
              </a:rPr>
              <a:t>(Exodus, Leviticus, Numbers, and Deuteronomy).</a:t>
            </a:r>
            <a:r>
              <a:rPr lang="en-US" sz="1200" kern="1200" dirty="0" smtClean="0">
                <a:solidFill>
                  <a:schemeClr val="tx1"/>
                </a:solidFill>
                <a:latin typeface="+mn-lt"/>
                <a:ea typeface="+mn-ea"/>
                <a:cs typeface="+mn-cs"/>
              </a:rPr>
              <a:t> Point out the Greek root for five, </a:t>
            </a:r>
            <a:r>
              <a:rPr lang="en-US" sz="1200" i="1" kern="1200" dirty="0" err="1" smtClean="0">
                <a:solidFill>
                  <a:schemeClr val="tx1"/>
                </a:solidFill>
                <a:latin typeface="+mn-lt"/>
                <a:ea typeface="+mn-ea"/>
                <a:cs typeface="+mn-cs"/>
              </a:rPr>
              <a:t>penta</a:t>
            </a:r>
            <a:r>
              <a:rPr lang="en-US" sz="1200" kern="1200" dirty="0" smtClean="0">
                <a:solidFill>
                  <a:schemeClr val="tx1"/>
                </a:solidFill>
                <a:latin typeface="+mn-lt"/>
                <a:ea typeface="+mn-ea"/>
                <a:cs typeface="+mn-cs"/>
              </a:rPr>
              <a:t>; </a:t>
            </a:r>
            <a:r>
              <a:rPr lang="en-US" sz="1200" i="1" kern="1200" dirty="0" smtClean="0">
                <a:solidFill>
                  <a:schemeClr val="tx1"/>
                </a:solidFill>
                <a:latin typeface="+mn-lt"/>
                <a:ea typeface="+mn-ea"/>
                <a:cs typeface="+mn-cs"/>
              </a:rPr>
              <a:t>Pentateuch</a:t>
            </a:r>
            <a:r>
              <a:rPr lang="en-US" sz="1200" kern="1200" dirty="0" smtClean="0">
                <a:solidFill>
                  <a:schemeClr val="tx1"/>
                </a:solidFill>
                <a:latin typeface="+mn-lt"/>
                <a:ea typeface="+mn-ea"/>
                <a:cs typeface="+mn-cs"/>
              </a:rPr>
              <a:t> means “five books.”</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This slide corresponds to content in the chapter 7 introduction in the student book.</a:t>
            </a:r>
          </a:p>
          <a:p>
            <a:endParaRPr lang="en-US" dirty="0"/>
          </a:p>
        </p:txBody>
      </p:sp>
      <p:sp>
        <p:nvSpPr>
          <p:cNvPr id="4" name="Slide Number Placeholder 3"/>
          <p:cNvSpPr>
            <a:spLocks noGrp="1"/>
          </p:cNvSpPr>
          <p:nvPr>
            <p:ph type="sldNum" sz="quarter" idx="10"/>
          </p:nvPr>
        </p:nvSpPr>
        <p:spPr/>
        <p:txBody>
          <a:bodyPr/>
          <a:lstStyle/>
          <a:p>
            <a:fld id="{A3F41AA4-BE63-4105-8068-F41139CE9057}" type="slidenum">
              <a:rPr lang="en-US" smtClean="0"/>
              <a:pPr/>
              <a:t>2</a:t>
            </a:fld>
            <a:endParaRPr lang="en-US"/>
          </a:p>
        </p:txBody>
      </p:sp>
    </p:spTree>
    <p:extLst>
      <p:ext uri="{BB962C8B-B14F-4D97-AF65-F5344CB8AC3E}">
        <p14:creationId xmlns:p14="http://schemas.microsoft.com/office/powerpoint/2010/main" val="2599740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i="1" kern="1200" dirty="0" smtClean="0">
                <a:solidFill>
                  <a:schemeClr val="tx1"/>
                </a:solidFill>
                <a:latin typeface="+mn-lt"/>
                <a:ea typeface="+mn-ea"/>
                <a:cs typeface="+mn-cs"/>
              </a:rPr>
              <a:t>Notes</a:t>
            </a:r>
            <a:r>
              <a:rPr lang="en-US" sz="1200" kern="1200" dirty="0" smtClean="0">
                <a:solidFill>
                  <a:schemeClr val="tx1"/>
                </a:solidFill>
                <a:latin typeface="+mn-lt"/>
                <a:ea typeface="+mn-ea"/>
                <a:cs typeface="+mn-cs"/>
              </a:rPr>
              <a:t>: Ask the students to name examples of how God might ask us to leave what we know and set out for “an unknown territory.” Ask about the obstacles or difficulties involved.</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This slide corresponds to content in article 35, “Abraham: Model of Faith,” in the student book.</a:t>
            </a:r>
          </a:p>
          <a:p>
            <a:endParaRPr lang="en-US" dirty="0"/>
          </a:p>
        </p:txBody>
      </p:sp>
      <p:sp>
        <p:nvSpPr>
          <p:cNvPr id="4" name="Slide Number Placeholder 3"/>
          <p:cNvSpPr>
            <a:spLocks noGrp="1"/>
          </p:cNvSpPr>
          <p:nvPr>
            <p:ph type="sldNum" sz="quarter" idx="10"/>
          </p:nvPr>
        </p:nvSpPr>
        <p:spPr/>
        <p:txBody>
          <a:bodyPr/>
          <a:lstStyle/>
          <a:p>
            <a:fld id="{A3F41AA4-BE63-4105-8068-F41139CE9057}" type="slidenum">
              <a:rPr lang="en-US" smtClean="0"/>
              <a:pPr/>
              <a:t>11</a:t>
            </a:fld>
            <a:endParaRPr lang="en-US"/>
          </a:p>
        </p:txBody>
      </p:sp>
    </p:spTree>
    <p:extLst>
      <p:ext uri="{BB962C8B-B14F-4D97-AF65-F5344CB8AC3E}">
        <p14:creationId xmlns:p14="http://schemas.microsoft.com/office/powerpoint/2010/main" val="29564774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i="1" kern="1200" dirty="0" smtClean="0">
                <a:solidFill>
                  <a:schemeClr val="tx1"/>
                </a:solidFill>
                <a:latin typeface="+mn-lt"/>
                <a:ea typeface="+mn-ea"/>
                <a:cs typeface="+mn-cs"/>
              </a:rPr>
              <a:t>Notes</a:t>
            </a:r>
            <a:r>
              <a:rPr lang="en-US" sz="1200" kern="1200" dirty="0" smtClean="0">
                <a:solidFill>
                  <a:schemeClr val="tx1"/>
                </a:solidFill>
                <a:latin typeface="+mn-lt"/>
                <a:ea typeface="+mn-ea"/>
                <a:cs typeface="+mn-cs"/>
              </a:rPr>
              <a:t>: Explain to the students that Ishmael, Hagar’s son, would have been seen as the heir, but God assured Abram that descendants as numerous as the stars would come through Sarai’s son.</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This slide corresponds to content in article 35, “Abraham: Model of Faith,” in the student book.</a:t>
            </a:r>
          </a:p>
          <a:p>
            <a:endParaRPr lang="en-US" dirty="0"/>
          </a:p>
        </p:txBody>
      </p:sp>
      <p:sp>
        <p:nvSpPr>
          <p:cNvPr id="4" name="Slide Number Placeholder 3"/>
          <p:cNvSpPr>
            <a:spLocks noGrp="1"/>
          </p:cNvSpPr>
          <p:nvPr>
            <p:ph type="sldNum" sz="quarter" idx="10"/>
          </p:nvPr>
        </p:nvSpPr>
        <p:spPr/>
        <p:txBody>
          <a:bodyPr/>
          <a:lstStyle/>
          <a:p>
            <a:fld id="{A3F41AA4-BE63-4105-8068-F41139CE9057}" type="slidenum">
              <a:rPr lang="en-US" smtClean="0"/>
              <a:pPr/>
              <a:t>12</a:t>
            </a:fld>
            <a:endParaRPr lang="en-US"/>
          </a:p>
        </p:txBody>
      </p:sp>
    </p:spTree>
    <p:extLst>
      <p:ext uri="{BB962C8B-B14F-4D97-AF65-F5344CB8AC3E}">
        <p14:creationId xmlns:p14="http://schemas.microsoft.com/office/powerpoint/2010/main" val="31543715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i="1" kern="1200" dirty="0" smtClean="0">
                <a:solidFill>
                  <a:schemeClr val="tx1"/>
                </a:solidFill>
                <a:latin typeface="+mn-lt"/>
                <a:ea typeface="+mn-ea"/>
                <a:cs typeface="+mn-cs"/>
              </a:rPr>
              <a:t>Notes</a:t>
            </a:r>
            <a:r>
              <a:rPr lang="en-US" sz="1200" kern="1200" dirty="0" smtClean="0">
                <a:solidFill>
                  <a:schemeClr val="tx1"/>
                </a:solidFill>
                <a:latin typeface="+mn-lt"/>
                <a:ea typeface="+mn-ea"/>
                <a:cs typeface="+mn-cs"/>
              </a:rPr>
              <a:t>:  Explain to the students that God was leading Abraham and Sarah to the Promised Land, a country called Canaan.</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This slide corresponds to content in article 35, “Abraham: Model of Faith,” in the student book.</a:t>
            </a:r>
          </a:p>
          <a:p>
            <a:endParaRPr lang="en-US" dirty="0"/>
          </a:p>
        </p:txBody>
      </p:sp>
      <p:sp>
        <p:nvSpPr>
          <p:cNvPr id="4" name="Slide Number Placeholder 3"/>
          <p:cNvSpPr>
            <a:spLocks noGrp="1"/>
          </p:cNvSpPr>
          <p:nvPr>
            <p:ph type="sldNum" sz="quarter" idx="10"/>
          </p:nvPr>
        </p:nvSpPr>
        <p:spPr/>
        <p:txBody>
          <a:bodyPr/>
          <a:lstStyle/>
          <a:p>
            <a:fld id="{A3F41AA4-BE63-4105-8068-F41139CE9057}" type="slidenum">
              <a:rPr lang="en-US" smtClean="0"/>
              <a:pPr/>
              <a:t>13</a:t>
            </a:fld>
            <a:endParaRPr lang="en-US"/>
          </a:p>
        </p:txBody>
      </p:sp>
    </p:spTree>
    <p:extLst>
      <p:ext uri="{BB962C8B-B14F-4D97-AF65-F5344CB8AC3E}">
        <p14:creationId xmlns:p14="http://schemas.microsoft.com/office/powerpoint/2010/main" val="11044915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i="1" kern="1200" dirty="0" smtClean="0">
                <a:solidFill>
                  <a:schemeClr val="tx1"/>
                </a:solidFill>
                <a:latin typeface="+mn-lt"/>
                <a:ea typeface="+mn-ea"/>
                <a:cs typeface="+mn-cs"/>
              </a:rPr>
              <a:t>Notes</a:t>
            </a:r>
            <a:r>
              <a:rPr lang="en-US" sz="1200" kern="1200" dirty="0" smtClean="0">
                <a:solidFill>
                  <a:schemeClr val="tx1"/>
                </a:solidFill>
                <a:latin typeface="+mn-lt"/>
                <a:ea typeface="+mn-ea"/>
                <a:cs typeface="+mn-cs"/>
              </a:rPr>
              <a:t>: You may wish to review with the students the account of Abraham in the Book of Genesis. Remind them that this is a story of true faith, a faith willing to risk all for the love of God.</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This slide corresponds to content in article 35, “Abraham: Model of Faith,” in the student book.</a:t>
            </a:r>
          </a:p>
          <a:p>
            <a:endParaRPr lang="en-US" dirty="0"/>
          </a:p>
        </p:txBody>
      </p:sp>
      <p:sp>
        <p:nvSpPr>
          <p:cNvPr id="4" name="Slide Number Placeholder 3"/>
          <p:cNvSpPr>
            <a:spLocks noGrp="1"/>
          </p:cNvSpPr>
          <p:nvPr>
            <p:ph type="sldNum" sz="quarter" idx="10"/>
          </p:nvPr>
        </p:nvSpPr>
        <p:spPr/>
        <p:txBody>
          <a:bodyPr/>
          <a:lstStyle/>
          <a:p>
            <a:fld id="{A3F41AA4-BE63-4105-8068-F41139CE9057}" type="slidenum">
              <a:rPr lang="en-US" smtClean="0"/>
              <a:pPr/>
              <a:t>14</a:t>
            </a:fld>
            <a:endParaRPr lang="en-US"/>
          </a:p>
        </p:txBody>
      </p:sp>
    </p:spTree>
    <p:extLst>
      <p:ext uri="{BB962C8B-B14F-4D97-AF65-F5344CB8AC3E}">
        <p14:creationId xmlns:p14="http://schemas.microsoft.com/office/powerpoint/2010/main" val="39807178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i="1" kern="1200" dirty="0" smtClean="0">
                <a:solidFill>
                  <a:schemeClr val="tx1"/>
                </a:solidFill>
                <a:latin typeface="+mn-lt"/>
                <a:ea typeface="+mn-ea"/>
                <a:cs typeface="+mn-cs"/>
              </a:rPr>
              <a:t>Notes</a:t>
            </a:r>
            <a:r>
              <a:rPr lang="en-US" sz="1200" kern="1200" dirty="0" smtClean="0">
                <a:solidFill>
                  <a:schemeClr val="tx1"/>
                </a:solidFill>
                <a:latin typeface="+mn-lt"/>
                <a:ea typeface="+mn-ea"/>
                <a:cs typeface="+mn-cs"/>
              </a:rPr>
              <a:t>: Explain to the students that the names of Jacob’s sons became the names of the Twelve Tribes of Israel, a confederation of twelve Hebrew clans.</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This slide corresponds to content in article 36, “The Covenant Continues with Abraham’s Descendants,” in the student book.</a:t>
            </a:r>
          </a:p>
          <a:p>
            <a:endParaRPr lang="en-US" dirty="0"/>
          </a:p>
        </p:txBody>
      </p:sp>
      <p:sp>
        <p:nvSpPr>
          <p:cNvPr id="4" name="Slide Number Placeholder 3"/>
          <p:cNvSpPr>
            <a:spLocks noGrp="1"/>
          </p:cNvSpPr>
          <p:nvPr>
            <p:ph type="sldNum" sz="quarter" idx="10"/>
          </p:nvPr>
        </p:nvSpPr>
        <p:spPr/>
        <p:txBody>
          <a:bodyPr/>
          <a:lstStyle/>
          <a:p>
            <a:fld id="{A3F41AA4-BE63-4105-8068-F41139CE9057}" type="slidenum">
              <a:rPr lang="en-US" smtClean="0"/>
              <a:pPr/>
              <a:t>15</a:t>
            </a:fld>
            <a:endParaRPr lang="en-US"/>
          </a:p>
        </p:txBody>
      </p:sp>
    </p:spTree>
    <p:extLst>
      <p:ext uri="{BB962C8B-B14F-4D97-AF65-F5344CB8AC3E}">
        <p14:creationId xmlns:p14="http://schemas.microsoft.com/office/powerpoint/2010/main" val="2449608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i="1" kern="1200" dirty="0" smtClean="0">
                <a:solidFill>
                  <a:schemeClr val="tx1"/>
                </a:solidFill>
                <a:latin typeface="+mn-lt"/>
                <a:ea typeface="+mn-ea"/>
                <a:cs typeface="+mn-cs"/>
              </a:rPr>
              <a:t>Notes</a:t>
            </a:r>
            <a:r>
              <a:rPr lang="en-US" sz="1200" kern="1200" dirty="0" smtClean="0">
                <a:solidFill>
                  <a:schemeClr val="tx1"/>
                </a:solidFill>
                <a:latin typeface="+mn-lt"/>
                <a:ea typeface="+mn-ea"/>
                <a:cs typeface="+mn-cs"/>
              </a:rPr>
              <a:t>: The students may have seen the musical </a:t>
            </a:r>
            <a:r>
              <a:rPr lang="en-US" sz="1200" i="1" kern="1200" dirty="0" smtClean="0">
                <a:solidFill>
                  <a:schemeClr val="tx1"/>
                </a:solidFill>
                <a:latin typeface="+mn-lt"/>
                <a:ea typeface="+mn-ea"/>
                <a:cs typeface="+mn-cs"/>
              </a:rPr>
              <a:t>Joseph and the Technicolor </a:t>
            </a:r>
            <a:r>
              <a:rPr lang="en-US" sz="1200" i="1" kern="1200" dirty="0" err="1" smtClean="0">
                <a:solidFill>
                  <a:schemeClr val="tx1"/>
                </a:solidFill>
                <a:latin typeface="+mn-lt"/>
                <a:ea typeface="+mn-ea"/>
                <a:cs typeface="+mn-cs"/>
              </a:rPr>
              <a:t>Dreamcoat</a:t>
            </a:r>
            <a:r>
              <a:rPr lang="en-US" sz="1200" kern="1200" dirty="0" smtClean="0">
                <a:solidFill>
                  <a:schemeClr val="tx1"/>
                </a:solidFill>
                <a:latin typeface="+mn-lt"/>
                <a:ea typeface="+mn-ea"/>
                <a:cs typeface="+mn-cs"/>
              </a:rPr>
              <a:t> or the DreamWorks movie </a:t>
            </a:r>
            <a:r>
              <a:rPr lang="en-US" sz="1200" i="1" kern="1200" dirty="0" smtClean="0">
                <a:solidFill>
                  <a:schemeClr val="tx1"/>
                </a:solidFill>
                <a:latin typeface="+mn-lt"/>
                <a:ea typeface="+mn-ea"/>
                <a:cs typeface="+mn-cs"/>
              </a:rPr>
              <a:t>Joseph: King of Dreams </a:t>
            </a:r>
            <a:r>
              <a:rPr lang="en-US" sz="1200" kern="1200" dirty="0" smtClean="0">
                <a:solidFill>
                  <a:schemeClr val="tx1"/>
                </a:solidFill>
                <a:latin typeface="+mn-lt"/>
                <a:ea typeface="+mn-ea"/>
                <a:cs typeface="+mn-cs"/>
              </a:rPr>
              <a:t>(1999, 75 minutes, unrated). Ask them why the brothers were jealous and how Joseph gained respect in Egypt.</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This slide corresponds to content in article 36, “The Covenant Continues with Abraham’s Descendants,” in the student book.</a:t>
            </a:r>
          </a:p>
          <a:p>
            <a:endParaRPr lang="en-US" dirty="0"/>
          </a:p>
        </p:txBody>
      </p:sp>
      <p:sp>
        <p:nvSpPr>
          <p:cNvPr id="4" name="Slide Number Placeholder 3"/>
          <p:cNvSpPr>
            <a:spLocks noGrp="1"/>
          </p:cNvSpPr>
          <p:nvPr>
            <p:ph type="sldNum" sz="quarter" idx="10"/>
          </p:nvPr>
        </p:nvSpPr>
        <p:spPr/>
        <p:txBody>
          <a:bodyPr/>
          <a:lstStyle/>
          <a:p>
            <a:fld id="{A3F41AA4-BE63-4105-8068-F41139CE9057}" type="slidenum">
              <a:rPr lang="en-US" smtClean="0"/>
              <a:pPr/>
              <a:t>16</a:t>
            </a:fld>
            <a:endParaRPr lang="en-US"/>
          </a:p>
        </p:txBody>
      </p:sp>
    </p:spTree>
    <p:extLst>
      <p:ext uri="{BB962C8B-B14F-4D97-AF65-F5344CB8AC3E}">
        <p14:creationId xmlns:p14="http://schemas.microsoft.com/office/powerpoint/2010/main" val="38614545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i="1" kern="1200" dirty="0" smtClean="0">
                <a:solidFill>
                  <a:schemeClr val="tx1"/>
                </a:solidFill>
                <a:latin typeface="+mn-lt"/>
                <a:ea typeface="+mn-ea"/>
                <a:cs typeface="+mn-cs"/>
              </a:rPr>
              <a:t>Notes</a:t>
            </a:r>
            <a:r>
              <a:rPr lang="en-US" sz="1200" kern="1200" dirty="0" smtClean="0">
                <a:solidFill>
                  <a:schemeClr val="tx1"/>
                </a:solidFill>
                <a:latin typeface="+mn-lt"/>
                <a:ea typeface="+mn-ea"/>
                <a:cs typeface="+mn-cs"/>
              </a:rPr>
              <a:t>: Ask the students to name some examples of barriers we intentionally put up between us and God. Ask them to name some examples of unintended barriers.</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This slide corresponds to content in article 36, “The Covenant Continues with Abraham’s Descendants,” in the student book.</a:t>
            </a:r>
          </a:p>
          <a:p>
            <a:endParaRPr lang="en-US" dirty="0"/>
          </a:p>
        </p:txBody>
      </p:sp>
      <p:sp>
        <p:nvSpPr>
          <p:cNvPr id="4" name="Slide Number Placeholder 3"/>
          <p:cNvSpPr>
            <a:spLocks noGrp="1"/>
          </p:cNvSpPr>
          <p:nvPr>
            <p:ph type="sldNum" sz="quarter" idx="10"/>
          </p:nvPr>
        </p:nvSpPr>
        <p:spPr/>
        <p:txBody>
          <a:bodyPr/>
          <a:lstStyle/>
          <a:p>
            <a:fld id="{A3F41AA4-BE63-4105-8068-F41139CE9057}" type="slidenum">
              <a:rPr lang="en-US" smtClean="0"/>
              <a:pPr/>
              <a:t>17</a:t>
            </a:fld>
            <a:endParaRPr lang="en-US"/>
          </a:p>
        </p:txBody>
      </p:sp>
    </p:spTree>
    <p:extLst>
      <p:ext uri="{BB962C8B-B14F-4D97-AF65-F5344CB8AC3E}">
        <p14:creationId xmlns:p14="http://schemas.microsoft.com/office/powerpoint/2010/main" val="35767804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i="1" kern="1200" dirty="0" smtClean="0">
                <a:solidFill>
                  <a:schemeClr val="tx1"/>
                </a:solidFill>
                <a:latin typeface="+mn-lt"/>
                <a:ea typeface="+mn-ea"/>
                <a:cs typeface="+mn-cs"/>
              </a:rPr>
              <a:t>Notes</a:t>
            </a:r>
            <a:r>
              <a:rPr lang="en-US" sz="1200" kern="1200" dirty="0" smtClean="0">
                <a:solidFill>
                  <a:schemeClr val="tx1"/>
                </a:solidFill>
                <a:latin typeface="+mn-lt"/>
                <a:ea typeface="+mn-ea"/>
                <a:cs typeface="+mn-cs"/>
              </a:rPr>
              <a:t>: Ask the students to identify a spiritual father or mother from Genesis who inspires them, and to explain why.</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This slide corresponds to content in article 37, “The Continuing Role </a:t>
            </a:r>
            <a:r>
              <a:rPr lang="en-US" sz="1200" kern="1200" smtClean="0">
                <a:solidFill>
                  <a:schemeClr val="tx1"/>
                </a:solidFill>
                <a:latin typeface="+mn-lt"/>
                <a:ea typeface="+mn-ea"/>
                <a:cs typeface="+mn-cs"/>
              </a:rPr>
              <a:t>of Patriarchs,” </a:t>
            </a:r>
            <a:r>
              <a:rPr lang="en-US" sz="1200" kern="1200" dirty="0" smtClean="0">
                <a:solidFill>
                  <a:schemeClr val="tx1"/>
                </a:solidFill>
                <a:latin typeface="+mn-lt"/>
                <a:ea typeface="+mn-ea"/>
                <a:cs typeface="+mn-cs"/>
              </a:rPr>
              <a:t>in the student book.</a:t>
            </a:r>
          </a:p>
          <a:p>
            <a:endParaRPr lang="en-US" dirty="0"/>
          </a:p>
        </p:txBody>
      </p:sp>
      <p:sp>
        <p:nvSpPr>
          <p:cNvPr id="4" name="Slide Number Placeholder 3"/>
          <p:cNvSpPr>
            <a:spLocks noGrp="1"/>
          </p:cNvSpPr>
          <p:nvPr>
            <p:ph type="sldNum" sz="quarter" idx="10"/>
          </p:nvPr>
        </p:nvSpPr>
        <p:spPr/>
        <p:txBody>
          <a:bodyPr/>
          <a:lstStyle/>
          <a:p>
            <a:fld id="{A3F41AA4-BE63-4105-8068-F41139CE9057}" type="slidenum">
              <a:rPr lang="en-US" smtClean="0"/>
              <a:pPr/>
              <a:t>18</a:t>
            </a:fld>
            <a:endParaRPr lang="en-US"/>
          </a:p>
        </p:txBody>
      </p:sp>
    </p:spTree>
    <p:extLst>
      <p:ext uri="{BB962C8B-B14F-4D97-AF65-F5344CB8AC3E}">
        <p14:creationId xmlns:p14="http://schemas.microsoft.com/office/powerpoint/2010/main" val="20743350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i="1" kern="1200" dirty="0" smtClean="0">
                <a:solidFill>
                  <a:schemeClr val="tx1"/>
                </a:solidFill>
                <a:latin typeface="+mn-lt"/>
                <a:ea typeface="+mn-ea"/>
                <a:cs typeface="+mn-cs"/>
              </a:rPr>
              <a:t>Notes</a:t>
            </a:r>
            <a:r>
              <a:rPr lang="en-US" sz="1200" kern="1200" dirty="0" smtClean="0">
                <a:solidFill>
                  <a:schemeClr val="tx1"/>
                </a:solidFill>
                <a:latin typeface="+mn-lt"/>
                <a:ea typeface="+mn-ea"/>
                <a:cs typeface="+mn-cs"/>
              </a:rPr>
              <a:t>: To explain the last bullet point, ask the students to describe God’s original plan for human beings. Draw parallels between that plan and the salvation offered by Christ.</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This slide corresponds to content in article 33, “Creation: In the Beginning,” in the student book.</a:t>
            </a:r>
          </a:p>
          <a:p>
            <a:endParaRPr lang="en-US" dirty="0"/>
          </a:p>
        </p:txBody>
      </p:sp>
      <p:sp>
        <p:nvSpPr>
          <p:cNvPr id="4" name="Slide Number Placeholder 3"/>
          <p:cNvSpPr>
            <a:spLocks noGrp="1"/>
          </p:cNvSpPr>
          <p:nvPr>
            <p:ph type="sldNum" sz="quarter" idx="10"/>
          </p:nvPr>
        </p:nvSpPr>
        <p:spPr/>
        <p:txBody>
          <a:bodyPr/>
          <a:lstStyle/>
          <a:p>
            <a:fld id="{A3F41AA4-BE63-4105-8068-F41139CE9057}" type="slidenum">
              <a:rPr lang="en-US" smtClean="0"/>
              <a:pPr/>
              <a:t>3</a:t>
            </a:fld>
            <a:endParaRPr lang="en-US"/>
          </a:p>
        </p:txBody>
      </p:sp>
    </p:spTree>
    <p:extLst>
      <p:ext uri="{BB962C8B-B14F-4D97-AF65-F5344CB8AC3E}">
        <p14:creationId xmlns:p14="http://schemas.microsoft.com/office/powerpoint/2010/main" val="17141279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i="1" kern="1200" dirty="0" smtClean="0">
                <a:solidFill>
                  <a:schemeClr val="tx1"/>
                </a:solidFill>
                <a:latin typeface="+mn-lt"/>
                <a:ea typeface="+mn-ea"/>
                <a:cs typeface="+mn-cs"/>
              </a:rPr>
              <a:t>Notes</a:t>
            </a:r>
            <a:r>
              <a:rPr lang="en-US" sz="1200" kern="1200" dirty="0" smtClean="0">
                <a:solidFill>
                  <a:schemeClr val="tx1"/>
                </a:solidFill>
                <a:latin typeface="+mn-lt"/>
                <a:ea typeface="+mn-ea"/>
                <a:cs typeface="+mn-cs"/>
              </a:rPr>
              <a:t>: Ask the students these questions: What do you think is the difference between fact and truth? How can that distinction help us to study primeval history?</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This slide corresponds to content in article 33, “Creation: In the Beginning,” in the student book.</a:t>
            </a:r>
          </a:p>
          <a:p>
            <a:endParaRPr lang="en-US" dirty="0"/>
          </a:p>
        </p:txBody>
      </p:sp>
      <p:sp>
        <p:nvSpPr>
          <p:cNvPr id="4" name="Slide Number Placeholder 3"/>
          <p:cNvSpPr>
            <a:spLocks noGrp="1"/>
          </p:cNvSpPr>
          <p:nvPr>
            <p:ph type="sldNum" sz="quarter" idx="10"/>
          </p:nvPr>
        </p:nvSpPr>
        <p:spPr/>
        <p:txBody>
          <a:bodyPr/>
          <a:lstStyle/>
          <a:p>
            <a:fld id="{A3F41AA4-BE63-4105-8068-F41139CE9057}" type="slidenum">
              <a:rPr lang="en-US" smtClean="0"/>
              <a:pPr/>
              <a:t>4</a:t>
            </a:fld>
            <a:endParaRPr lang="en-US"/>
          </a:p>
        </p:txBody>
      </p:sp>
    </p:spTree>
    <p:extLst>
      <p:ext uri="{BB962C8B-B14F-4D97-AF65-F5344CB8AC3E}">
        <p14:creationId xmlns:p14="http://schemas.microsoft.com/office/powerpoint/2010/main" val="11298181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i="1" kern="1200" dirty="0" smtClean="0">
                <a:solidFill>
                  <a:schemeClr val="tx1"/>
                </a:solidFill>
                <a:latin typeface="+mn-lt"/>
                <a:ea typeface="+mn-ea"/>
                <a:cs typeface="+mn-cs"/>
              </a:rPr>
              <a:t>Notes</a:t>
            </a:r>
            <a:r>
              <a:rPr lang="en-US" sz="1200" kern="1200" dirty="0" smtClean="0">
                <a:solidFill>
                  <a:schemeClr val="tx1"/>
                </a:solidFill>
                <a:latin typeface="+mn-lt"/>
                <a:ea typeface="+mn-ea"/>
                <a:cs typeface="+mn-cs"/>
              </a:rPr>
              <a:t>: Review with students the contents and structure of the two Creation accounts in Genesis (1:1–2:4 and 2:4–25).</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This slide corresponds to content in article 33, “Creation: In the Beginning,” in the student book.</a:t>
            </a:r>
          </a:p>
          <a:p>
            <a:endParaRPr lang="en-US" dirty="0"/>
          </a:p>
        </p:txBody>
      </p:sp>
      <p:sp>
        <p:nvSpPr>
          <p:cNvPr id="4" name="Slide Number Placeholder 3"/>
          <p:cNvSpPr>
            <a:spLocks noGrp="1"/>
          </p:cNvSpPr>
          <p:nvPr>
            <p:ph type="sldNum" sz="quarter" idx="10"/>
          </p:nvPr>
        </p:nvSpPr>
        <p:spPr/>
        <p:txBody>
          <a:bodyPr/>
          <a:lstStyle/>
          <a:p>
            <a:fld id="{A3F41AA4-BE63-4105-8068-F41139CE9057}" type="slidenum">
              <a:rPr lang="en-US" smtClean="0"/>
              <a:pPr/>
              <a:t>5</a:t>
            </a:fld>
            <a:endParaRPr lang="en-US"/>
          </a:p>
        </p:txBody>
      </p:sp>
    </p:spTree>
    <p:extLst>
      <p:ext uri="{BB962C8B-B14F-4D97-AF65-F5344CB8AC3E}">
        <p14:creationId xmlns:p14="http://schemas.microsoft.com/office/powerpoint/2010/main" val="1865876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i="1" kern="1200" dirty="0" smtClean="0">
                <a:solidFill>
                  <a:schemeClr val="tx1"/>
                </a:solidFill>
                <a:latin typeface="+mn-lt"/>
                <a:ea typeface="+mn-ea"/>
                <a:cs typeface="+mn-cs"/>
              </a:rPr>
              <a:t>Notes</a:t>
            </a:r>
            <a:r>
              <a:rPr lang="en-US" sz="1200" kern="1200" dirty="0" smtClean="0">
                <a:solidFill>
                  <a:schemeClr val="tx1"/>
                </a:solidFill>
                <a:latin typeface="+mn-lt"/>
                <a:ea typeface="+mn-ea"/>
                <a:cs typeface="+mn-cs"/>
              </a:rPr>
              <a:t>: Discuss with the students how embracing the truth that we are images of God might affect our behavior.</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This slide corresponds to content in article 33, “Creation: In the Beginning,” in the student book.</a:t>
            </a:r>
          </a:p>
          <a:p>
            <a:endParaRPr lang="en-US" dirty="0"/>
          </a:p>
        </p:txBody>
      </p:sp>
      <p:sp>
        <p:nvSpPr>
          <p:cNvPr id="4" name="Slide Number Placeholder 3"/>
          <p:cNvSpPr>
            <a:spLocks noGrp="1"/>
          </p:cNvSpPr>
          <p:nvPr>
            <p:ph type="sldNum" sz="quarter" idx="10"/>
          </p:nvPr>
        </p:nvSpPr>
        <p:spPr/>
        <p:txBody>
          <a:bodyPr/>
          <a:lstStyle/>
          <a:p>
            <a:fld id="{A3F41AA4-BE63-4105-8068-F41139CE9057}" type="slidenum">
              <a:rPr lang="en-US" smtClean="0"/>
              <a:pPr/>
              <a:t>6</a:t>
            </a:fld>
            <a:endParaRPr lang="en-US"/>
          </a:p>
        </p:txBody>
      </p:sp>
    </p:spTree>
    <p:extLst>
      <p:ext uri="{BB962C8B-B14F-4D97-AF65-F5344CB8AC3E}">
        <p14:creationId xmlns:p14="http://schemas.microsoft.com/office/powerpoint/2010/main" val="7136780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i="1" kern="1200" dirty="0" smtClean="0">
                <a:solidFill>
                  <a:schemeClr val="tx1"/>
                </a:solidFill>
                <a:latin typeface="+mn-lt"/>
                <a:ea typeface="+mn-ea"/>
                <a:cs typeface="+mn-cs"/>
              </a:rPr>
              <a:t>Notes</a:t>
            </a:r>
            <a:r>
              <a:rPr lang="en-US" sz="1200" kern="1200" dirty="0" smtClean="0">
                <a:solidFill>
                  <a:schemeClr val="tx1"/>
                </a:solidFill>
                <a:latin typeface="+mn-lt"/>
                <a:ea typeface="+mn-ea"/>
                <a:cs typeface="+mn-cs"/>
              </a:rPr>
              <a:t>: Ask the students the questions at the end of article 33 in the student book: What does it mean to be called to participate in God’s creative work? How do you respond to this call?</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This slide corresponds to content in article 33, “Creation: In the Beginning,” in the student book.</a:t>
            </a:r>
          </a:p>
          <a:p>
            <a:endParaRPr lang="en-US" dirty="0"/>
          </a:p>
        </p:txBody>
      </p:sp>
      <p:sp>
        <p:nvSpPr>
          <p:cNvPr id="4" name="Slide Number Placeholder 3"/>
          <p:cNvSpPr>
            <a:spLocks noGrp="1"/>
          </p:cNvSpPr>
          <p:nvPr>
            <p:ph type="sldNum" sz="quarter" idx="10"/>
          </p:nvPr>
        </p:nvSpPr>
        <p:spPr/>
        <p:txBody>
          <a:bodyPr/>
          <a:lstStyle/>
          <a:p>
            <a:fld id="{A3F41AA4-BE63-4105-8068-F41139CE9057}" type="slidenum">
              <a:rPr lang="en-US" smtClean="0"/>
              <a:pPr/>
              <a:t>7</a:t>
            </a:fld>
            <a:endParaRPr lang="en-US"/>
          </a:p>
        </p:txBody>
      </p:sp>
    </p:spTree>
    <p:extLst>
      <p:ext uri="{BB962C8B-B14F-4D97-AF65-F5344CB8AC3E}">
        <p14:creationId xmlns:p14="http://schemas.microsoft.com/office/powerpoint/2010/main" val="36255136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i="1" kern="1200" dirty="0" smtClean="0">
                <a:solidFill>
                  <a:schemeClr val="tx1"/>
                </a:solidFill>
                <a:latin typeface="+mn-lt"/>
                <a:ea typeface="+mn-ea"/>
                <a:cs typeface="+mn-cs"/>
              </a:rPr>
              <a:t>Notes</a:t>
            </a:r>
            <a:r>
              <a:rPr lang="en-US" sz="1200" kern="1200" dirty="0" smtClean="0">
                <a:solidFill>
                  <a:schemeClr val="tx1"/>
                </a:solidFill>
                <a:latin typeface="+mn-lt"/>
                <a:ea typeface="+mn-ea"/>
                <a:cs typeface="+mn-cs"/>
              </a:rPr>
              <a:t>: Invite the students to share what they know about venial and mortal sin. You may refer them to the Did You Know? sidebar in article 34 in the student book.</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This slide corresponds to content in article 34, “Original Sin and God’s Response,” in the student book.</a:t>
            </a:r>
          </a:p>
          <a:p>
            <a:endParaRPr lang="en-US" dirty="0"/>
          </a:p>
        </p:txBody>
      </p:sp>
      <p:sp>
        <p:nvSpPr>
          <p:cNvPr id="4" name="Slide Number Placeholder 3"/>
          <p:cNvSpPr>
            <a:spLocks noGrp="1"/>
          </p:cNvSpPr>
          <p:nvPr>
            <p:ph type="sldNum" sz="quarter" idx="10"/>
          </p:nvPr>
        </p:nvSpPr>
        <p:spPr/>
        <p:txBody>
          <a:bodyPr/>
          <a:lstStyle/>
          <a:p>
            <a:fld id="{A3F41AA4-BE63-4105-8068-F41139CE9057}" type="slidenum">
              <a:rPr lang="en-US" smtClean="0"/>
              <a:pPr/>
              <a:t>8</a:t>
            </a:fld>
            <a:endParaRPr lang="en-US"/>
          </a:p>
        </p:txBody>
      </p:sp>
    </p:spTree>
    <p:extLst>
      <p:ext uri="{BB962C8B-B14F-4D97-AF65-F5344CB8AC3E}">
        <p14:creationId xmlns:p14="http://schemas.microsoft.com/office/powerpoint/2010/main" val="1584699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i="1" kern="1200" dirty="0" smtClean="0">
                <a:solidFill>
                  <a:schemeClr val="tx1"/>
                </a:solidFill>
                <a:latin typeface="+mn-lt"/>
                <a:ea typeface="+mn-ea"/>
                <a:cs typeface="+mn-cs"/>
              </a:rPr>
              <a:t>Notes</a:t>
            </a:r>
            <a:r>
              <a:rPr lang="en-US" sz="1200" kern="1200" dirty="0" smtClean="0">
                <a:solidFill>
                  <a:schemeClr val="tx1"/>
                </a:solidFill>
                <a:latin typeface="+mn-lt"/>
                <a:ea typeface="+mn-ea"/>
                <a:cs typeface="+mn-cs"/>
              </a:rPr>
              <a:t>: Ask the students to share highlights of the accounts of Cain and Abel, Noah and the Flood, and the Tower of Babel, as described in article 34 in the student book.</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This slide corresponds to content in article 34, “Original Sin and God’s Response,” in the student book.</a:t>
            </a:r>
          </a:p>
          <a:p>
            <a:endParaRPr lang="en-US" dirty="0"/>
          </a:p>
        </p:txBody>
      </p:sp>
      <p:sp>
        <p:nvSpPr>
          <p:cNvPr id="4" name="Slide Number Placeholder 3"/>
          <p:cNvSpPr>
            <a:spLocks noGrp="1"/>
          </p:cNvSpPr>
          <p:nvPr>
            <p:ph type="sldNum" sz="quarter" idx="10"/>
          </p:nvPr>
        </p:nvSpPr>
        <p:spPr/>
        <p:txBody>
          <a:bodyPr/>
          <a:lstStyle/>
          <a:p>
            <a:fld id="{A3F41AA4-BE63-4105-8068-F41139CE9057}" type="slidenum">
              <a:rPr lang="en-US" smtClean="0"/>
              <a:pPr/>
              <a:t>9</a:t>
            </a:fld>
            <a:endParaRPr lang="en-US"/>
          </a:p>
        </p:txBody>
      </p:sp>
    </p:spTree>
    <p:extLst>
      <p:ext uri="{BB962C8B-B14F-4D97-AF65-F5344CB8AC3E}">
        <p14:creationId xmlns:p14="http://schemas.microsoft.com/office/powerpoint/2010/main" val="14373255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i="1" kern="1200" dirty="0" smtClean="0">
                <a:solidFill>
                  <a:schemeClr val="tx1"/>
                </a:solidFill>
                <a:latin typeface="+mn-lt"/>
                <a:ea typeface="+mn-ea"/>
                <a:cs typeface="+mn-cs"/>
              </a:rPr>
              <a:t>Notes</a:t>
            </a:r>
            <a:r>
              <a:rPr lang="en-US" sz="1200" kern="1200" dirty="0" smtClean="0">
                <a:solidFill>
                  <a:schemeClr val="tx1"/>
                </a:solidFill>
                <a:latin typeface="+mn-lt"/>
                <a:ea typeface="+mn-ea"/>
                <a:cs typeface="+mn-cs"/>
              </a:rPr>
              <a:t>: Explain to the students that Jesus Christ broke the bonds of Original Sin, cleansing us through the waters of Baptism.</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This slide corresponds to content in article 34, “Original Sin and God’s Response,” in the student book.</a:t>
            </a:r>
          </a:p>
          <a:p>
            <a:endParaRPr lang="en-US" dirty="0"/>
          </a:p>
        </p:txBody>
      </p:sp>
      <p:sp>
        <p:nvSpPr>
          <p:cNvPr id="4" name="Slide Number Placeholder 3"/>
          <p:cNvSpPr>
            <a:spLocks noGrp="1"/>
          </p:cNvSpPr>
          <p:nvPr>
            <p:ph type="sldNum" sz="quarter" idx="10"/>
          </p:nvPr>
        </p:nvSpPr>
        <p:spPr/>
        <p:txBody>
          <a:bodyPr/>
          <a:lstStyle/>
          <a:p>
            <a:fld id="{A3F41AA4-BE63-4105-8068-F41139CE9057}" type="slidenum">
              <a:rPr lang="en-US" smtClean="0"/>
              <a:pPr/>
              <a:t>10</a:t>
            </a:fld>
            <a:endParaRPr lang="en-US"/>
          </a:p>
        </p:txBody>
      </p:sp>
    </p:spTree>
    <p:extLst>
      <p:ext uri="{BB962C8B-B14F-4D97-AF65-F5344CB8AC3E}">
        <p14:creationId xmlns:p14="http://schemas.microsoft.com/office/powerpoint/2010/main" val="33554127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81200" y="1981200"/>
            <a:ext cx="6477000" cy="1470025"/>
          </a:xfrm>
        </p:spPr>
        <p:txBody>
          <a:bodyPr>
            <a:normAutofit/>
          </a:bodyPr>
          <a:lstStyle>
            <a:lvl1pPr algn="ctr">
              <a:defRPr sz="4400" b="1">
                <a:solidFill>
                  <a:schemeClr val="tx1"/>
                </a:solidFill>
                <a:effectLst>
                  <a:outerShdw blurRad="50800" dist="50800" dir="5400000" algn="ctr" rotWithShape="0">
                    <a:schemeClr val="bg1">
                      <a:lumMod val="85000"/>
                    </a:schemeClr>
                  </a:outerShdw>
                </a:effectLst>
                <a:latin typeface="Arial" pitchFamily="34" charset="0"/>
                <a:cs typeface="Arial" pitchFamily="34" charset="0"/>
              </a:defRPr>
            </a:lvl1pPr>
          </a:lstStyle>
          <a:p>
            <a:r>
              <a:rPr lang="en-US" smtClean="0"/>
              <a:t>Click to edit Master title style</a:t>
            </a:r>
            <a:endParaRPr lang="en-US" dirty="0"/>
          </a:p>
        </p:txBody>
      </p:sp>
      <p:sp>
        <p:nvSpPr>
          <p:cNvPr id="9" name="Text Placeholder 8"/>
          <p:cNvSpPr>
            <a:spLocks noGrp="1"/>
          </p:cNvSpPr>
          <p:nvPr>
            <p:ph type="body" sz="quarter" idx="10" hasCustomPrompt="1"/>
          </p:nvPr>
        </p:nvSpPr>
        <p:spPr>
          <a:xfrm>
            <a:off x="7543800" y="6019800"/>
            <a:ext cx="1676400" cy="304800"/>
          </a:xfrm>
        </p:spPr>
        <p:txBody>
          <a:bodyPr lIns="0" anchor="ctr" anchorCtr="0">
            <a:normAutofit/>
          </a:bodyPr>
          <a:lstStyle>
            <a:lvl1pPr algn="l">
              <a:buNone/>
              <a:defRPr sz="800">
                <a:solidFill>
                  <a:schemeClr val="bg1">
                    <a:lumMod val="50000"/>
                  </a:schemeClr>
                </a:solidFill>
              </a:defRPr>
            </a:lvl1pPr>
          </a:lstStyle>
          <a:p>
            <a:pPr lvl="0"/>
            <a:r>
              <a:rPr lang="en-US" dirty="0" smtClean="0"/>
              <a:t>Document # TX000000</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1143000"/>
            <a:ext cx="8229600" cy="533400"/>
          </a:xfrm>
        </p:spPr>
        <p:txBody>
          <a:bodyPr>
            <a:normAutofit/>
          </a:bodyPr>
          <a:lstStyle>
            <a:lvl1pPr algn="l">
              <a:defRPr sz="2800" b="1">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1371600" y="1752600"/>
            <a:ext cx="6477000" cy="4373563"/>
          </a:xfrm>
        </p:spPr>
        <p:txBody>
          <a:bodyPr/>
          <a:lstStyle>
            <a:lvl1pPr>
              <a:defRPr sz="2400">
                <a:latin typeface="Arial" pitchFamily="34" charset="0"/>
                <a:cs typeface="Arial" pitchFamily="34" charset="0"/>
              </a:defRPr>
            </a:lvl1pPr>
            <a:lvl2pPr>
              <a:defRPr sz="2400">
                <a:latin typeface="Arial" pitchFamily="34" charset="0"/>
                <a:cs typeface="Arial" pitchFamily="34" charset="0"/>
              </a:defRPr>
            </a:lvl2pPr>
            <a:lvl3pPr>
              <a:defRPr sz="2400">
                <a:latin typeface="Arial" pitchFamily="34" charset="0"/>
                <a:cs typeface="Arial" pitchFamily="34" charset="0"/>
              </a:defRPr>
            </a:lvl3pPr>
            <a:lvl4pPr>
              <a:defRPr sz="1400">
                <a:latin typeface="Arial" pitchFamily="34" charset="0"/>
                <a:cs typeface="Arial" pitchFamily="34" charset="0"/>
              </a:defRPr>
            </a:lvl4pPr>
            <a:lvl5pPr>
              <a:defRPr sz="1200">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p:txBody>
      </p:sp>
      <p:sp>
        <p:nvSpPr>
          <p:cNvPr id="5" name="Footer Placeholder 4"/>
          <p:cNvSpPr>
            <a:spLocks noGrp="1"/>
          </p:cNvSpPr>
          <p:nvPr>
            <p:ph type="ftr" sz="quarter" idx="11"/>
          </p:nvPr>
        </p:nvSpPr>
        <p:spPr>
          <a:xfrm>
            <a:off x="1828800" y="6356350"/>
            <a:ext cx="5486400" cy="365125"/>
          </a:xfrm>
        </p:spPr>
        <p:txBody>
          <a:bodyPr/>
          <a:lstStyle>
            <a:lvl1pPr>
              <a:defRPr sz="500" b="1">
                <a:solidFill>
                  <a:schemeClr val="tx1"/>
                </a:solidFill>
                <a:latin typeface="Arial" pitchFamily="34" charset="0"/>
                <a:cs typeface="Arial" pitchFamily="34" charset="0"/>
              </a:defRPr>
            </a:lvl1pPr>
          </a:lstStyle>
          <a:p>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1143000"/>
            <a:ext cx="8229600" cy="914400"/>
          </a:xfrm>
        </p:spPr>
        <p:txBody>
          <a:bodyPr>
            <a:normAutofit/>
          </a:bodyPr>
          <a:lstStyle>
            <a:lvl1pPr algn="l">
              <a:defRPr sz="2800" b="1" baseline="0">
                <a:latin typeface="Arial" pitchFamily="34" charset="0"/>
                <a:cs typeface="Arial" pitchFamily="34" charset="0"/>
              </a:defRPr>
            </a:lvl1pPr>
          </a:lstStyle>
          <a:p>
            <a:r>
              <a:rPr lang="en-US" dirty="0" smtClean="0"/>
              <a:t>Click to edit Master title style</a:t>
            </a:r>
            <a:br>
              <a:rPr lang="en-US" dirty="0" smtClean="0"/>
            </a:br>
            <a:r>
              <a:rPr lang="en-US" dirty="0" smtClean="0"/>
              <a:t>2 line title</a:t>
            </a:r>
            <a:endParaRPr lang="en-US" dirty="0"/>
          </a:p>
        </p:txBody>
      </p:sp>
      <p:sp>
        <p:nvSpPr>
          <p:cNvPr id="3" name="Content Placeholder 2"/>
          <p:cNvSpPr>
            <a:spLocks noGrp="1"/>
          </p:cNvSpPr>
          <p:nvPr>
            <p:ph idx="1"/>
          </p:nvPr>
        </p:nvSpPr>
        <p:spPr>
          <a:xfrm>
            <a:off x="1371600" y="2209800"/>
            <a:ext cx="6477000" cy="3916363"/>
          </a:xfrm>
        </p:spPr>
        <p:txBody>
          <a:bodyPr>
            <a:normAutofit/>
          </a:bodyPr>
          <a:lstStyle>
            <a:lvl1pPr>
              <a:defRPr sz="2400">
                <a:latin typeface="Arial" pitchFamily="34" charset="0"/>
                <a:cs typeface="Arial" pitchFamily="34" charset="0"/>
              </a:defRPr>
            </a:lvl1pPr>
            <a:lvl2pPr>
              <a:defRPr sz="2400">
                <a:latin typeface="Arial" pitchFamily="34" charset="0"/>
                <a:cs typeface="Arial" pitchFamily="34" charset="0"/>
              </a:defRPr>
            </a:lvl2pPr>
            <a:lvl3pPr>
              <a:defRPr sz="2400">
                <a:latin typeface="Arial" pitchFamily="34" charset="0"/>
                <a:cs typeface="Arial" pitchFamily="34" charset="0"/>
              </a:defRPr>
            </a:lvl3pPr>
            <a:lvl4pPr>
              <a:defRPr sz="1400">
                <a:latin typeface="Arial" pitchFamily="34" charset="0"/>
                <a:cs typeface="Arial" pitchFamily="34" charset="0"/>
              </a:defRPr>
            </a:lvl4pPr>
            <a:lvl5pPr>
              <a:defRPr sz="1200">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p:txBody>
      </p:sp>
      <p:sp>
        <p:nvSpPr>
          <p:cNvPr id="5" name="Footer Placeholder 4"/>
          <p:cNvSpPr>
            <a:spLocks noGrp="1"/>
          </p:cNvSpPr>
          <p:nvPr>
            <p:ph type="ftr" sz="quarter" idx="11"/>
          </p:nvPr>
        </p:nvSpPr>
        <p:spPr>
          <a:xfrm>
            <a:off x="1828800" y="6356350"/>
            <a:ext cx="5486400" cy="365125"/>
          </a:xfrm>
        </p:spPr>
        <p:txBody>
          <a:bodyPr/>
          <a:lstStyle>
            <a:lvl1pPr>
              <a:defRPr sz="500" b="1">
                <a:solidFill>
                  <a:schemeClr val="tx1"/>
                </a:solidFill>
                <a:latin typeface="Arial" pitchFamily="34" charset="0"/>
                <a:cs typeface="Arial" pitchFamily="34" charset="0"/>
              </a:defRPr>
            </a:lvl1pPr>
          </a:lstStyle>
          <a:p>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2 lines and conten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1143000"/>
            <a:ext cx="8229600" cy="533400"/>
          </a:xfrm>
        </p:spPr>
        <p:txBody>
          <a:bodyPr>
            <a:normAutofit/>
          </a:bodyPr>
          <a:lstStyle>
            <a:lvl1pPr algn="l">
              <a:defRPr sz="2800" b="1">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1371600" y="2209800"/>
            <a:ext cx="6400800" cy="3916363"/>
          </a:xfrm>
        </p:spPr>
        <p:txBody>
          <a:bodyPr>
            <a:normAutofit/>
          </a:bodyPr>
          <a:lstStyle>
            <a:lvl1pPr>
              <a:defRPr sz="2400">
                <a:latin typeface="Arial" pitchFamily="34" charset="0"/>
                <a:cs typeface="Arial" pitchFamily="34" charset="0"/>
              </a:defRPr>
            </a:lvl1pPr>
            <a:lvl2pPr>
              <a:defRPr sz="2400">
                <a:latin typeface="Arial" pitchFamily="34" charset="0"/>
                <a:cs typeface="Arial" pitchFamily="34" charset="0"/>
              </a:defRPr>
            </a:lvl2pPr>
            <a:lvl3pPr>
              <a:defRPr sz="2400">
                <a:latin typeface="Arial" pitchFamily="34" charset="0"/>
                <a:cs typeface="Arial" pitchFamily="34" charset="0"/>
              </a:defRPr>
            </a:lvl3pPr>
            <a:lvl4pPr>
              <a:defRPr sz="1400">
                <a:latin typeface="Arial" pitchFamily="34" charset="0"/>
                <a:cs typeface="Arial" pitchFamily="34" charset="0"/>
              </a:defRPr>
            </a:lvl4pPr>
            <a:lvl5pPr>
              <a:defRPr sz="1200">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p:txBody>
      </p:sp>
      <p:sp>
        <p:nvSpPr>
          <p:cNvPr id="5" name="Footer Placeholder 4"/>
          <p:cNvSpPr>
            <a:spLocks noGrp="1"/>
          </p:cNvSpPr>
          <p:nvPr>
            <p:ph type="ftr" sz="quarter" idx="11"/>
          </p:nvPr>
        </p:nvSpPr>
        <p:spPr>
          <a:xfrm>
            <a:off x="1828800" y="6356350"/>
            <a:ext cx="5486400" cy="365125"/>
          </a:xfrm>
        </p:spPr>
        <p:txBody>
          <a:bodyPr/>
          <a:lstStyle>
            <a:lvl1pPr>
              <a:defRPr sz="500" b="1">
                <a:solidFill>
                  <a:schemeClr val="tx1"/>
                </a:solidFill>
                <a:latin typeface="Arial" pitchFamily="34" charset="0"/>
                <a:cs typeface="Arial" pitchFamily="34" charset="0"/>
              </a:defRPr>
            </a:lvl1pPr>
          </a:lstStyle>
          <a:p>
            <a:endParaRPr lang="en-US" dirty="0"/>
          </a:p>
        </p:txBody>
      </p:sp>
      <p:sp>
        <p:nvSpPr>
          <p:cNvPr id="9" name="Text Placeholder 8"/>
          <p:cNvSpPr>
            <a:spLocks noGrp="1"/>
          </p:cNvSpPr>
          <p:nvPr>
            <p:ph type="body" sz="quarter" idx="12" hasCustomPrompt="1"/>
          </p:nvPr>
        </p:nvSpPr>
        <p:spPr>
          <a:xfrm>
            <a:off x="1676400" y="1600200"/>
            <a:ext cx="6477000" cy="533400"/>
          </a:xfrm>
        </p:spPr>
        <p:txBody>
          <a:bodyPr>
            <a:normAutofit/>
          </a:bodyPr>
          <a:lstStyle>
            <a:lvl1pPr>
              <a:buNone/>
              <a:defRPr sz="2800" b="1">
                <a:solidFill>
                  <a:schemeClr val="tx2">
                    <a:lumMod val="60000"/>
                    <a:lumOff val="40000"/>
                  </a:schemeClr>
                </a:solidFill>
              </a:defRPr>
            </a:lvl1pPr>
          </a:lstStyle>
          <a:p>
            <a:pPr lvl="0"/>
            <a:r>
              <a:rPr lang="en-US" dirty="0" smtClean="0"/>
              <a:t>Click to edit 2nd line emphasis title</a:t>
            </a:r>
          </a:p>
        </p:txBody>
      </p:sp>
    </p:spTree>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no body tex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11" name="Footer Placeholder 4"/>
          <p:cNvSpPr>
            <a:spLocks noGrp="1"/>
          </p:cNvSpPr>
          <p:nvPr>
            <p:ph type="ftr" sz="quarter" idx="11"/>
          </p:nvPr>
        </p:nvSpPr>
        <p:spPr>
          <a:xfrm>
            <a:off x="1828800" y="6356350"/>
            <a:ext cx="5486400" cy="365125"/>
          </a:xfrm>
        </p:spPr>
        <p:txBody>
          <a:bodyPr/>
          <a:lstStyle>
            <a:lvl1pPr>
              <a:defRPr sz="500" b="1">
                <a:solidFill>
                  <a:schemeClr val="tx1"/>
                </a:solidFill>
                <a:latin typeface="Arial" pitchFamily="34" charset="0"/>
                <a:cs typeface="Arial" pitchFamily="34" charset="0"/>
              </a:defRPr>
            </a:lvl1pPr>
          </a:lstStyle>
          <a:p>
            <a:endParaRPr lang="en-US" dirty="0"/>
          </a:p>
        </p:txBody>
      </p:sp>
      <p:sp>
        <p:nvSpPr>
          <p:cNvPr id="10" name="Text Placeholder 9"/>
          <p:cNvSpPr>
            <a:spLocks noGrp="1"/>
          </p:cNvSpPr>
          <p:nvPr>
            <p:ph type="body" sz="quarter" idx="12"/>
          </p:nvPr>
        </p:nvSpPr>
        <p:spPr>
          <a:xfrm>
            <a:off x="914400" y="1143000"/>
            <a:ext cx="7696200" cy="609600"/>
          </a:xfrm>
        </p:spPr>
        <p:txBody>
          <a:bodyPr/>
          <a:lstStyle>
            <a:lvl1pPr>
              <a:buNone/>
              <a:defRPr sz="2800" b="1"/>
            </a:lvl1pPr>
          </a:lstStyle>
          <a:p>
            <a:pPr lvl="0"/>
            <a:r>
              <a:rPr lang="en-US" smtClean="0"/>
              <a:t>Click to edit Master text styles</a:t>
            </a:r>
          </a:p>
        </p:txBody>
      </p:sp>
    </p:spTree>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11" name="Footer Placeholder 4"/>
          <p:cNvSpPr>
            <a:spLocks noGrp="1"/>
          </p:cNvSpPr>
          <p:nvPr>
            <p:ph type="ftr" sz="quarter" idx="11"/>
          </p:nvPr>
        </p:nvSpPr>
        <p:spPr>
          <a:xfrm>
            <a:off x="1828800" y="6356350"/>
            <a:ext cx="5486400" cy="365125"/>
          </a:xfrm>
        </p:spPr>
        <p:txBody>
          <a:bodyPr/>
          <a:lstStyle>
            <a:lvl1pPr>
              <a:defRPr sz="500" b="1">
                <a:solidFill>
                  <a:schemeClr val="tx1"/>
                </a:solidFill>
                <a:latin typeface="Arial" pitchFamily="34" charset="0"/>
                <a:cs typeface="Arial" pitchFamily="34" charset="0"/>
              </a:defRPr>
            </a:lvl1pPr>
          </a:lstStyle>
          <a:p>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column/narrow column">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828800"/>
            <a:ext cx="4038600" cy="4297363"/>
          </a:xfrm>
        </p:spPr>
        <p:txBody>
          <a:bodyPr>
            <a:normAutofit/>
          </a:bodyPr>
          <a:lstStyle>
            <a:lvl1pPr>
              <a:defRPr sz="2400"/>
            </a:lvl1pPr>
            <a:lvl2pPr>
              <a:defRPr sz="2400"/>
            </a:lvl2pPr>
            <a:lvl3pPr>
              <a:defRPr sz="24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4" name="Content Placeholder 3"/>
          <p:cNvSpPr>
            <a:spLocks noGrp="1"/>
          </p:cNvSpPr>
          <p:nvPr>
            <p:ph sz="half" idx="2"/>
          </p:nvPr>
        </p:nvSpPr>
        <p:spPr>
          <a:xfrm>
            <a:off x="4648200" y="1828800"/>
            <a:ext cx="4038600" cy="4297363"/>
          </a:xfrm>
        </p:spPr>
        <p:txBody>
          <a:bodyPr>
            <a:normAutofit/>
          </a:bodyPr>
          <a:lstStyle>
            <a:lvl1pPr>
              <a:defRPr sz="2400"/>
            </a:lvl1pPr>
            <a:lvl2pPr>
              <a:defRPr sz="2400"/>
            </a:lvl2pPr>
            <a:lvl3pPr>
              <a:defRPr sz="24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10" name="Footer Placeholder 4"/>
          <p:cNvSpPr>
            <a:spLocks noGrp="1"/>
          </p:cNvSpPr>
          <p:nvPr>
            <p:ph type="ftr" sz="quarter" idx="11"/>
          </p:nvPr>
        </p:nvSpPr>
        <p:spPr>
          <a:xfrm>
            <a:off x="1828800" y="6356350"/>
            <a:ext cx="5486400" cy="365125"/>
          </a:xfrm>
        </p:spPr>
        <p:txBody>
          <a:bodyPr/>
          <a:lstStyle>
            <a:lvl1pPr>
              <a:defRPr sz="500" b="1">
                <a:solidFill>
                  <a:schemeClr val="tx1"/>
                </a:solidFill>
                <a:latin typeface="Arial" pitchFamily="34" charset="0"/>
                <a:cs typeface="Arial" pitchFamily="34" charset="0"/>
              </a:defRPr>
            </a:lvl1pPr>
          </a:lstStyle>
          <a:p>
            <a:endParaRPr lang="en-US" dirty="0"/>
          </a:p>
        </p:txBody>
      </p:sp>
      <p:sp>
        <p:nvSpPr>
          <p:cNvPr id="11" name="Text Placeholder 10"/>
          <p:cNvSpPr>
            <a:spLocks noGrp="1"/>
          </p:cNvSpPr>
          <p:nvPr>
            <p:ph type="body" sz="quarter" idx="12"/>
          </p:nvPr>
        </p:nvSpPr>
        <p:spPr>
          <a:xfrm>
            <a:off x="914400" y="1143000"/>
            <a:ext cx="7315200" cy="609600"/>
          </a:xfrm>
        </p:spPr>
        <p:txBody>
          <a:bodyPr>
            <a:normAutofit/>
          </a:bodyPr>
          <a:lstStyle>
            <a:lvl1pPr>
              <a:buNone/>
              <a:defRPr sz="2800" b="1"/>
            </a:lvl1pPr>
          </a:lstStyle>
          <a:p>
            <a:pPr lvl="0"/>
            <a:r>
              <a:rPr lang="en-US" smtClean="0"/>
              <a:t>Click to edit Master text styles</a:t>
            </a:r>
          </a:p>
        </p:txBody>
      </p:sp>
    </p:spTree>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914400" y="1143000"/>
            <a:ext cx="8229600" cy="533400"/>
          </a:xfrm>
        </p:spPr>
        <p:txBody>
          <a:bodyPr>
            <a:normAutofit/>
          </a:bodyPr>
          <a:lstStyle>
            <a:lvl1pPr algn="l">
              <a:defRPr sz="2800" b="1">
                <a:latin typeface="Arial" pitchFamily="34" charset="0"/>
                <a:cs typeface="Arial" pitchFamily="34" charset="0"/>
              </a:defRPr>
            </a:lvl1pPr>
          </a:lstStyle>
          <a:p>
            <a:r>
              <a:rPr lang="en-US" smtClean="0"/>
              <a:t>Click to edit Master title style</a:t>
            </a:r>
            <a:endParaRPr lang="en-US" dirty="0"/>
          </a:p>
        </p:txBody>
      </p:sp>
      <p:sp>
        <p:nvSpPr>
          <p:cNvPr id="7" name="Footer Placeholder 4"/>
          <p:cNvSpPr>
            <a:spLocks noGrp="1"/>
          </p:cNvSpPr>
          <p:nvPr>
            <p:ph type="ftr" sz="quarter" idx="11"/>
          </p:nvPr>
        </p:nvSpPr>
        <p:spPr>
          <a:xfrm>
            <a:off x="1828800" y="6356350"/>
            <a:ext cx="5486400" cy="365125"/>
          </a:xfrm>
        </p:spPr>
        <p:txBody>
          <a:bodyPr/>
          <a:lstStyle>
            <a:lvl1pPr>
              <a:defRPr sz="500" b="1">
                <a:solidFill>
                  <a:schemeClr val="tx1"/>
                </a:solidFill>
                <a:latin typeface="Arial" pitchFamily="34" charset="0"/>
                <a:cs typeface="Arial" pitchFamily="34" charset="0"/>
              </a:defRPr>
            </a:lvl1pPr>
          </a:lstStyle>
          <a:p>
            <a:endParaRPr lang="en-US" dirty="0"/>
          </a:p>
        </p:txBody>
      </p:sp>
      <p:sp>
        <p:nvSpPr>
          <p:cNvPr id="11" name="Text Placeholder 10"/>
          <p:cNvSpPr>
            <a:spLocks noGrp="1"/>
          </p:cNvSpPr>
          <p:nvPr>
            <p:ph type="body" sz="quarter" idx="12"/>
          </p:nvPr>
        </p:nvSpPr>
        <p:spPr>
          <a:xfrm>
            <a:off x="914400" y="2514600"/>
            <a:ext cx="7315200" cy="1524000"/>
          </a:xfrm>
        </p:spPr>
        <p:txBody>
          <a:bodyPr/>
          <a:lstStyle>
            <a:lvl1pPr algn="ctr">
              <a:buNone/>
              <a:defRPr sz="2800">
                <a:solidFill>
                  <a:schemeClr val="accent5">
                    <a:lumMod val="75000"/>
                  </a:schemeClr>
                </a:solidFill>
              </a:defRPr>
            </a:lvl1pPr>
            <a:lvl2pPr algn="ctr">
              <a:defRPr sz="2400" i="1"/>
            </a:lvl2pPr>
          </a:lstStyle>
          <a:p>
            <a:pPr lvl="0"/>
            <a:r>
              <a:rPr lang="en-US" smtClean="0"/>
              <a:t>Click to edit Master text styles</a:t>
            </a:r>
          </a:p>
          <a:p>
            <a:pPr lvl="1"/>
            <a:r>
              <a:rPr lang="en-US" smtClean="0"/>
              <a:t>Second level</a:t>
            </a:r>
          </a:p>
        </p:txBody>
      </p:sp>
      <p:sp>
        <p:nvSpPr>
          <p:cNvPr id="13" name="Text Placeholder 12"/>
          <p:cNvSpPr>
            <a:spLocks noGrp="1"/>
          </p:cNvSpPr>
          <p:nvPr>
            <p:ph type="body" sz="quarter" idx="13"/>
          </p:nvPr>
        </p:nvSpPr>
        <p:spPr>
          <a:xfrm>
            <a:off x="2590800" y="4267200"/>
            <a:ext cx="5029200" cy="1447800"/>
          </a:xfrm>
        </p:spPr>
        <p:txBody>
          <a:bodyPr>
            <a:normAutofit/>
          </a:bodyPr>
          <a:lstStyle>
            <a:lvl1pPr marL="457200" indent="-457200">
              <a:buAutoNum type="arabicPeriod"/>
              <a:defRPr sz="2400"/>
            </a:lvl1pPr>
            <a:lvl2pPr>
              <a:defRPr sz="2400"/>
            </a:lvl2pPr>
          </a:lstStyle>
          <a:p>
            <a:pPr lvl="0"/>
            <a:r>
              <a:rPr lang="en-US" smtClean="0"/>
              <a:t>Click to edit Master text styles</a:t>
            </a:r>
          </a:p>
          <a:p>
            <a:pPr lvl="1"/>
            <a:r>
              <a:rPr lang="en-US" smtClean="0"/>
              <a:t>Second level</a:t>
            </a:r>
          </a:p>
        </p:txBody>
      </p:sp>
    </p:spTree>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838200"/>
            <a:ext cx="7772400" cy="57943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CB1BD0-533A-4E07-BF9C-432137E14983}" type="datetimeFigureOut">
              <a:rPr lang="en-US" smtClean="0"/>
              <a:pPr/>
              <a:t>2/24/15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54F940-28E1-4EAC-8D73-5D6BC0F5BDB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73" r:id="rId3"/>
    <p:sldLayoutId id="2147483672" r:id="rId4"/>
    <p:sldLayoutId id="2147483651" r:id="rId5"/>
    <p:sldLayoutId id="2147483674" r:id="rId6"/>
    <p:sldLayoutId id="2147483652" r:id="rId7"/>
    <p:sldLayoutId id="2147483655" r:id="rId8"/>
  </p:sldLayoutIdLst>
  <p:txStyles>
    <p:titleStyle>
      <a:lvl1pPr algn="l" defTabSz="914400" rtl="0" eaLnBrk="1" latinLnBrk="0" hangingPunct="1">
        <a:spcBef>
          <a:spcPct val="0"/>
        </a:spcBef>
        <a:buNone/>
        <a:defRPr sz="2800" b="1" kern="1200">
          <a:solidFill>
            <a:schemeClr val="tx1"/>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2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2.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3.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4.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5.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6.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7.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8.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9.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0.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5.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7.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0.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The Book of Genesis</a:t>
            </a:r>
            <a:endParaRPr lang="en-US" dirty="0"/>
          </a:p>
        </p:txBody>
      </p:sp>
      <p:sp>
        <p:nvSpPr>
          <p:cNvPr id="3" name="Subtitle 2"/>
          <p:cNvSpPr txBox="1">
            <a:spLocks/>
          </p:cNvSpPr>
          <p:nvPr/>
        </p:nvSpPr>
        <p:spPr>
          <a:xfrm>
            <a:off x="1981200" y="4876800"/>
            <a:ext cx="6400800" cy="990600"/>
          </a:xfrm>
          <a:prstGeom prst="rect">
            <a:avLst/>
          </a:prstGeom>
        </p:spPr>
        <p:txBody>
          <a:bodyPr/>
          <a:lstStyle>
            <a:lvl1pPr marL="342900" indent="-3429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2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i="1" dirty="0" smtClean="0"/>
              <a:t>The Living Word: The Revelation of God’s Love, Second Edition</a:t>
            </a:r>
          </a:p>
          <a:p>
            <a:pPr marL="0" indent="0" algn="ctr">
              <a:buNone/>
            </a:pPr>
            <a:r>
              <a:rPr lang="en-US" dirty="0" smtClean="0"/>
              <a:t>Unit 3, Chapter 7</a:t>
            </a:r>
          </a:p>
        </p:txBody>
      </p:sp>
      <p:sp>
        <p:nvSpPr>
          <p:cNvPr id="5" name="Text Placeholder 3"/>
          <p:cNvSpPr>
            <a:spLocks noGrp="1"/>
          </p:cNvSpPr>
          <p:nvPr/>
        </p:nvSpPr>
        <p:spPr>
          <a:xfrm>
            <a:off x="7543800" y="6172200"/>
            <a:ext cx="1295400" cy="123111"/>
          </a:xfrm>
          <a:prstGeom prst="rect">
            <a:avLst/>
          </a:prstGeom>
        </p:spPr>
        <p:txBody>
          <a:bodyPr vert="horz" lIns="0" tIns="0" rIns="0" bIns="0" rtlCol="0" anchor="ctr" anchorCtr="0">
            <a:spAutoFit/>
          </a:bodyPr>
          <a:lstStyle>
            <a:lvl1pPr marL="342900" indent="-342900" algn="l" defTabSz="914400" rtl="0" eaLnBrk="1" latinLnBrk="0" hangingPunct="1">
              <a:spcBef>
                <a:spcPct val="20000"/>
              </a:spcBef>
              <a:buFont typeface="Arial" pitchFamily="34" charset="0"/>
              <a:buNone/>
              <a:defRPr sz="800" kern="1200">
                <a:solidFill>
                  <a:schemeClr val="bg1">
                    <a:lumMod val="50000"/>
                  </a:schemeClr>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2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Document#: TX004685</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God’s Constant Protection</a:t>
            </a:r>
            <a:endParaRPr lang="en-US" dirty="0"/>
          </a:p>
        </p:txBody>
      </p:sp>
      <p:sp>
        <p:nvSpPr>
          <p:cNvPr id="3" name="Content Placeholder 2"/>
          <p:cNvSpPr>
            <a:spLocks noGrp="1"/>
          </p:cNvSpPr>
          <p:nvPr>
            <p:ph idx="1"/>
          </p:nvPr>
        </p:nvSpPr>
        <p:spPr/>
        <p:txBody>
          <a:bodyPr/>
          <a:lstStyle/>
          <a:p>
            <a:r>
              <a:rPr lang="en-US" dirty="0" smtClean="0"/>
              <a:t>The early chapters of Genesis offer reassurance about God’s protection and friendship.</a:t>
            </a:r>
          </a:p>
          <a:p>
            <a:r>
              <a:rPr lang="en-US" dirty="0" smtClean="0"/>
              <a:t>Despite the presence of sin, God promised he would save humanity, and he created covenants with his people.</a:t>
            </a:r>
            <a:endParaRPr lang="en-US" dirty="0"/>
          </a:p>
        </p:txBody>
      </p:sp>
      <p:pic>
        <p:nvPicPr>
          <p:cNvPr id="4" name="Picture 3" descr="Slide 2_shutterstock_127431971.jpg"/>
          <p:cNvPicPr>
            <a:picLocks noChangeAspect="1"/>
          </p:cNvPicPr>
          <p:nvPr/>
        </p:nvPicPr>
        <p:blipFill>
          <a:blip r:embed="rId3" cstate="print"/>
          <a:stretch>
            <a:fillRect/>
          </a:stretch>
        </p:blipFill>
        <p:spPr>
          <a:xfrm>
            <a:off x="2438400" y="4267200"/>
            <a:ext cx="4191000" cy="2285404"/>
          </a:xfrm>
          <a:prstGeom prst="rect">
            <a:avLst/>
          </a:prstGeom>
        </p:spPr>
      </p:pic>
      <p:sp>
        <p:nvSpPr>
          <p:cNvPr id="5" name="TextBox 4"/>
          <p:cNvSpPr txBox="1"/>
          <p:nvPr/>
        </p:nvSpPr>
        <p:spPr bwMode="auto">
          <a:xfrm rot="16200000">
            <a:off x="5562600" y="5302478"/>
            <a:ext cx="2286000" cy="215444"/>
          </a:xfrm>
          <a:prstGeom prst="rect">
            <a:avLst/>
          </a:prstGeom>
          <a:noFill/>
          <a:ln w="9525">
            <a:noFill/>
            <a:miter lim="800000"/>
            <a:headEnd/>
            <a:tailEnd/>
          </a:ln>
        </p:spPr>
        <p:txBody>
          <a:bodyPr wrap="square" rtlCol="0">
            <a:spAutoFit/>
          </a:bodyPr>
          <a:lstStyle/>
          <a:p>
            <a:r>
              <a:rPr lang="en-US" sz="800" dirty="0" smtClean="0">
                <a:solidFill>
                  <a:schemeClr val="bg1">
                    <a:lumMod val="65000"/>
                  </a:schemeClr>
                </a:solidFill>
              </a:rPr>
              <a:t>© </a:t>
            </a:r>
            <a:r>
              <a:rPr lang="en-US" sz="800" dirty="0" err="1" smtClean="0">
                <a:solidFill>
                  <a:schemeClr val="bg1">
                    <a:lumMod val="65000"/>
                  </a:schemeClr>
                </a:solidFill>
              </a:rPr>
              <a:t>Mikadun</a:t>
            </a:r>
            <a:r>
              <a:rPr lang="en-US" sz="800" dirty="0" smtClean="0">
                <a:solidFill>
                  <a:schemeClr val="bg1">
                    <a:lumMod val="65000"/>
                  </a:schemeClr>
                </a:solidFill>
              </a:rPr>
              <a:t> / Shutterstock.com</a:t>
            </a:r>
            <a:endParaRPr lang="en-US" sz="800" dirty="0">
              <a:solidFill>
                <a:schemeClr val="bg1">
                  <a:lumMod val="65000"/>
                </a:schemeClr>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Abraham: Model of Faith</a:t>
            </a:r>
            <a:endParaRPr lang="en-US" dirty="0"/>
          </a:p>
        </p:txBody>
      </p:sp>
      <p:sp>
        <p:nvSpPr>
          <p:cNvPr id="3" name="Content Placeholder 2"/>
          <p:cNvSpPr>
            <a:spLocks noGrp="1"/>
          </p:cNvSpPr>
          <p:nvPr>
            <p:ph idx="1"/>
          </p:nvPr>
        </p:nvSpPr>
        <p:spPr/>
        <p:txBody>
          <a:bodyPr/>
          <a:lstStyle/>
          <a:p>
            <a:r>
              <a:rPr lang="en-US" dirty="0" smtClean="0"/>
              <a:t>God asked Abram to leave everything behind and set out for an unknown territory. </a:t>
            </a:r>
          </a:p>
          <a:p>
            <a:pPr>
              <a:buNone/>
            </a:pPr>
            <a:r>
              <a:rPr lang="en-US" dirty="0" smtClean="0"/>
              <a:t>•	He promised that Abram would become a great nation, blessed </a:t>
            </a:r>
            <a:br>
              <a:rPr lang="en-US" dirty="0" smtClean="0"/>
            </a:br>
            <a:r>
              <a:rPr lang="en-US" dirty="0" smtClean="0"/>
              <a:t>by God.</a:t>
            </a:r>
          </a:p>
          <a:p>
            <a:pPr>
              <a:buNone/>
            </a:pPr>
            <a:r>
              <a:rPr lang="en-US" dirty="0" smtClean="0"/>
              <a:t>•	His descendants </a:t>
            </a:r>
            <a:br>
              <a:rPr lang="en-US" dirty="0" smtClean="0"/>
            </a:br>
            <a:r>
              <a:rPr lang="en-US" dirty="0" smtClean="0"/>
              <a:t>would be a source of </a:t>
            </a:r>
            <a:br>
              <a:rPr lang="en-US" dirty="0" smtClean="0"/>
            </a:br>
            <a:r>
              <a:rPr lang="en-US" dirty="0" smtClean="0"/>
              <a:t>blessing for the world.</a:t>
            </a:r>
          </a:p>
          <a:p>
            <a:endParaRPr lang="en-US" dirty="0"/>
          </a:p>
        </p:txBody>
      </p:sp>
      <p:pic>
        <p:nvPicPr>
          <p:cNvPr id="4" name="Picture 3" descr="Slide 2_shutterstock_127431971.jpg"/>
          <p:cNvPicPr>
            <a:picLocks noChangeAspect="1"/>
          </p:cNvPicPr>
          <p:nvPr/>
        </p:nvPicPr>
        <p:blipFill>
          <a:blip r:embed="rId3" cstate="print"/>
          <a:stretch>
            <a:fillRect/>
          </a:stretch>
        </p:blipFill>
        <p:spPr>
          <a:xfrm>
            <a:off x="5257800" y="3202957"/>
            <a:ext cx="2954868" cy="2816843"/>
          </a:xfrm>
          <a:prstGeom prst="rect">
            <a:avLst/>
          </a:prstGeom>
        </p:spPr>
      </p:pic>
      <p:sp>
        <p:nvSpPr>
          <p:cNvPr id="5" name="TextBox 4"/>
          <p:cNvSpPr txBox="1"/>
          <p:nvPr/>
        </p:nvSpPr>
        <p:spPr bwMode="auto">
          <a:xfrm>
            <a:off x="5257800" y="6019800"/>
            <a:ext cx="2895600" cy="215444"/>
          </a:xfrm>
          <a:prstGeom prst="rect">
            <a:avLst/>
          </a:prstGeom>
          <a:noFill/>
          <a:ln w="9525">
            <a:noFill/>
            <a:miter lim="800000"/>
            <a:headEnd/>
            <a:tailEnd/>
          </a:ln>
        </p:spPr>
        <p:txBody>
          <a:bodyPr wrap="square" rtlCol="0">
            <a:spAutoFit/>
          </a:bodyPr>
          <a:lstStyle/>
          <a:p>
            <a:r>
              <a:rPr lang="en-US" sz="800" dirty="0" smtClean="0">
                <a:solidFill>
                  <a:schemeClr val="bg1">
                    <a:lumMod val="65000"/>
                  </a:schemeClr>
                </a:solidFill>
              </a:rPr>
              <a:t>© </a:t>
            </a:r>
            <a:r>
              <a:rPr lang="en-US" sz="800" dirty="0" err="1" smtClean="0">
                <a:solidFill>
                  <a:schemeClr val="bg1">
                    <a:lumMod val="65000"/>
                  </a:schemeClr>
                </a:solidFill>
              </a:rPr>
              <a:t>Dudarev</a:t>
            </a:r>
            <a:r>
              <a:rPr lang="en-US" sz="800" dirty="0" smtClean="0">
                <a:solidFill>
                  <a:schemeClr val="bg1">
                    <a:lumMod val="65000"/>
                  </a:schemeClr>
                </a:solidFill>
              </a:rPr>
              <a:t> Mikhail / Shutterstock.com</a:t>
            </a:r>
            <a:endParaRPr lang="en-US" sz="800" dirty="0">
              <a:solidFill>
                <a:schemeClr val="bg1">
                  <a:lumMod val="65000"/>
                </a:schemeClr>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Stars of the Sky</a:t>
            </a:r>
            <a:endParaRPr lang="en-US" dirty="0"/>
          </a:p>
        </p:txBody>
      </p:sp>
      <p:sp>
        <p:nvSpPr>
          <p:cNvPr id="3" name="Content Placeholder 2"/>
          <p:cNvSpPr>
            <a:spLocks noGrp="1"/>
          </p:cNvSpPr>
          <p:nvPr>
            <p:ph idx="1"/>
          </p:nvPr>
        </p:nvSpPr>
        <p:spPr/>
        <p:txBody>
          <a:bodyPr/>
          <a:lstStyle/>
          <a:p>
            <a:r>
              <a:rPr lang="en-US" dirty="0" smtClean="0"/>
              <a:t>Abram and </a:t>
            </a:r>
            <a:r>
              <a:rPr lang="en-US" dirty="0" err="1" smtClean="0"/>
              <a:t>Sarai</a:t>
            </a:r>
            <a:r>
              <a:rPr lang="en-US" dirty="0" smtClean="0"/>
              <a:t> were elderly and had no children.</a:t>
            </a:r>
          </a:p>
          <a:p>
            <a:r>
              <a:rPr lang="en-US" dirty="0" err="1" smtClean="0"/>
              <a:t>Sarai</a:t>
            </a:r>
            <a:r>
              <a:rPr lang="en-US" dirty="0" smtClean="0"/>
              <a:t> offered her servant, Hagar, to Abram so he might father a son.</a:t>
            </a:r>
          </a:p>
          <a:p>
            <a:r>
              <a:rPr lang="en-US" dirty="0" smtClean="0"/>
              <a:t>Hagar and Abram had a son, Ishmael.</a:t>
            </a:r>
          </a:p>
          <a:p>
            <a:endParaRPr lang="en-US" dirty="0"/>
          </a:p>
        </p:txBody>
      </p:sp>
      <p:pic>
        <p:nvPicPr>
          <p:cNvPr id="4" name="Picture 3" descr="Slide 2_shutterstock_127431971.jpg"/>
          <p:cNvPicPr>
            <a:picLocks noChangeAspect="1"/>
          </p:cNvPicPr>
          <p:nvPr/>
        </p:nvPicPr>
        <p:blipFill>
          <a:blip r:embed="rId3" cstate="print"/>
          <a:stretch>
            <a:fillRect/>
          </a:stretch>
        </p:blipFill>
        <p:spPr>
          <a:xfrm>
            <a:off x="2514600" y="4052866"/>
            <a:ext cx="3886200" cy="2573977"/>
          </a:xfrm>
          <a:prstGeom prst="rect">
            <a:avLst/>
          </a:prstGeom>
        </p:spPr>
      </p:pic>
      <p:sp>
        <p:nvSpPr>
          <p:cNvPr id="5" name="TextBox 4"/>
          <p:cNvSpPr txBox="1"/>
          <p:nvPr/>
        </p:nvSpPr>
        <p:spPr bwMode="auto">
          <a:xfrm rot="5400000">
            <a:off x="5060722" y="5378678"/>
            <a:ext cx="2895600" cy="215444"/>
          </a:xfrm>
          <a:prstGeom prst="rect">
            <a:avLst/>
          </a:prstGeom>
          <a:noFill/>
          <a:ln w="9525">
            <a:noFill/>
            <a:miter lim="800000"/>
            <a:headEnd/>
            <a:tailEnd/>
          </a:ln>
        </p:spPr>
        <p:txBody>
          <a:bodyPr wrap="square" rtlCol="0">
            <a:spAutoFit/>
          </a:bodyPr>
          <a:lstStyle/>
          <a:p>
            <a:r>
              <a:rPr lang="en-US" sz="800" dirty="0" smtClean="0">
                <a:solidFill>
                  <a:schemeClr val="bg1">
                    <a:lumMod val="65000"/>
                  </a:schemeClr>
                </a:solidFill>
              </a:rPr>
              <a:t>© WANG WENTONG / Shutterstock.com</a:t>
            </a:r>
            <a:endParaRPr lang="en-US" sz="800" dirty="0">
              <a:solidFill>
                <a:schemeClr val="bg1">
                  <a:lumMod val="65000"/>
                </a:schemeClr>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Promised Land</a:t>
            </a:r>
            <a:endParaRPr lang="en-US" dirty="0"/>
          </a:p>
        </p:txBody>
      </p:sp>
      <p:sp>
        <p:nvSpPr>
          <p:cNvPr id="3" name="Content Placeholder 2"/>
          <p:cNvSpPr>
            <a:spLocks noGrp="1"/>
          </p:cNvSpPr>
          <p:nvPr>
            <p:ph idx="1"/>
          </p:nvPr>
        </p:nvSpPr>
        <p:spPr/>
        <p:txBody>
          <a:bodyPr/>
          <a:lstStyle/>
          <a:p>
            <a:r>
              <a:rPr lang="en-US" dirty="0" smtClean="0"/>
              <a:t>God established </a:t>
            </a:r>
            <a:br>
              <a:rPr lang="en-US" dirty="0" smtClean="0"/>
            </a:br>
            <a:r>
              <a:rPr lang="en-US" dirty="0" smtClean="0"/>
              <a:t>a covenant with </a:t>
            </a:r>
            <a:br>
              <a:rPr lang="en-US" dirty="0" smtClean="0"/>
            </a:br>
            <a:r>
              <a:rPr lang="en-US" dirty="0" smtClean="0"/>
              <a:t>Abram and his </a:t>
            </a:r>
            <a:br>
              <a:rPr lang="en-US" dirty="0" smtClean="0"/>
            </a:br>
            <a:r>
              <a:rPr lang="en-US" dirty="0" smtClean="0"/>
              <a:t>descendants.</a:t>
            </a:r>
          </a:p>
          <a:p>
            <a:r>
              <a:rPr lang="en-US" dirty="0" smtClean="0"/>
              <a:t>He gave new </a:t>
            </a:r>
            <a:br>
              <a:rPr lang="en-US" dirty="0" smtClean="0"/>
            </a:br>
            <a:r>
              <a:rPr lang="en-US" dirty="0" smtClean="0"/>
              <a:t>names to Abram </a:t>
            </a:r>
            <a:br>
              <a:rPr lang="en-US" dirty="0" smtClean="0"/>
            </a:br>
            <a:r>
              <a:rPr lang="en-US" dirty="0" smtClean="0"/>
              <a:t>and </a:t>
            </a:r>
            <a:r>
              <a:rPr lang="en-US" dirty="0" err="1" smtClean="0"/>
              <a:t>Sarai</a:t>
            </a:r>
            <a:r>
              <a:rPr lang="en-US" dirty="0" smtClean="0"/>
              <a:t>: Abraham and Sarah.</a:t>
            </a:r>
          </a:p>
          <a:p>
            <a:r>
              <a:rPr lang="en-US" dirty="0" smtClean="0"/>
              <a:t>He promised them descendants and a country of their own.</a:t>
            </a:r>
          </a:p>
          <a:p>
            <a:endParaRPr lang="en-US" dirty="0"/>
          </a:p>
        </p:txBody>
      </p:sp>
      <p:pic>
        <p:nvPicPr>
          <p:cNvPr id="4" name="Picture 3" descr="Slide 2_shutterstock_127431971.jpg"/>
          <p:cNvPicPr>
            <a:picLocks noChangeAspect="1"/>
          </p:cNvPicPr>
          <p:nvPr/>
        </p:nvPicPr>
        <p:blipFill>
          <a:blip r:embed="rId3" cstate="print"/>
          <a:stretch>
            <a:fillRect/>
          </a:stretch>
        </p:blipFill>
        <p:spPr>
          <a:xfrm>
            <a:off x="4343400" y="914400"/>
            <a:ext cx="4255049" cy="2816843"/>
          </a:xfrm>
          <a:prstGeom prst="rect">
            <a:avLst/>
          </a:prstGeom>
        </p:spPr>
      </p:pic>
      <p:sp>
        <p:nvSpPr>
          <p:cNvPr id="5" name="TextBox 4"/>
          <p:cNvSpPr txBox="1"/>
          <p:nvPr/>
        </p:nvSpPr>
        <p:spPr bwMode="auto">
          <a:xfrm>
            <a:off x="7010400" y="3733800"/>
            <a:ext cx="2895600" cy="215444"/>
          </a:xfrm>
          <a:prstGeom prst="rect">
            <a:avLst/>
          </a:prstGeom>
          <a:noFill/>
          <a:ln w="9525">
            <a:noFill/>
            <a:miter lim="800000"/>
            <a:headEnd/>
            <a:tailEnd/>
          </a:ln>
        </p:spPr>
        <p:txBody>
          <a:bodyPr wrap="square" rtlCol="0">
            <a:spAutoFit/>
          </a:bodyPr>
          <a:lstStyle/>
          <a:p>
            <a:r>
              <a:rPr lang="en-US" sz="800" dirty="0" smtClean="0">
                <a:solidFill>
                  <a:schemeClr val="bg1">
                    <a:lumMod val="65000"/>
                  </a:schemeClr>
                </a:solidFill>
              </a:rPr>
              <a:t>© Sean </a:t>
            </a:r>
            <a:r>
              <a:rPr lang="en-US" sz="800" dirty="0" err="1" smtClean="0">
                <a:solidFill>
                  <a:schemeClr val="bg1">
                    <a:lumMod val="65000"/>
                  </a:schemeClr>
                </a:solidFill>
              </a:rPr>
              <a:t>Pavone</a:t>
            </a:r>
            <a:r>
              <a:rPr lang="en-US" sz="800" dirty="0" smtClean="0">
                <a:solidFill>
                  <a:schemeClr val="bg1">
                    <a:lumMod val="65000"/>
                  </a:schemeClr>
                </a:solidFill>
              </a:rPr>
              <a:t> / Shutterstock.com</a:t>
            </a:r>
            <a:endParaRPr lang="en-US" sz="800" dirty="0">
              <a:solidFill>
                <a:schemeClr val="bg1">
                  <a:lumMod val="65000"/>
                </a:schemeClr>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Testing of Abraham</a:t>
            </a:r>
            <a:endParaRPr lang="en-US" dirty="0"/>
          </a:p>
        </p:txBody>
      </p:sp>
      <p:sp>
        <p:nvSpPr>
          <p:cNvPr id="3" name="Content Placeholder 2"/>
          <p:cNvSpPr>
            <a:spLocks noGrp="1"/>
          </p:cNvSpPr>
          <p:nvPr>
            <p:ph idx="1"/>
          </p:nvPr>
        </p:nvSpPr>
        <p:spPr/>
        <p:txBody>
          <a:bodyPr/>
          <a:lstStyle/>
          <a:p>
            <a:r>
              <a:rPr lang="en-US" dirty="0" smtClean="0"/>
              <a:t>Sarah finally gave birth to a son, Isaac.</a:t>
            </a:r>
          </a:p>
          <a:p>
            <a:r>
              <a:rPr lang="en-US" dirty="0" smtClean="0"/>
              <a:t>Abraham believed God wanted him to sacrifice Isaac.</a:t>
            </a:r>
          </a:p>
          <a:p>
            <a:r>
              <a:rPr lang="en-US" dirty="0" smtClean="0"/>
              <a:t>Seeing Abraham’s </a:t>
            </a:r>
            <a:br>
              <a:rPr lang="en-US" dirty="0" smtClean="0"/>
            </a:br>
            <a:r>
              <a:rPr lang="en-US" dirty="0" smtClean="0"/>
              <a:t>unshakable faith, </a:t>
            </a:r>
            <a:br>
              <a:rPr lang="en-US" dirty="0" smtClean="0"/>
            </a:br>
            <a:r>
              <a:rPr lang="en-US" dirty="0" smtClean="0"/>
              <a:t>God stopped the </a:t>
            </a:r>
            <a:br>
              <a:rPr lang="en-US" dirty="0" smtClean="0"/>
            </a:br>
            <a:r>
              <a:rPr lang="en-US" dirty="0" smtClean="0"/>
              <a:t>sacrifice.</a:t>
            </a:r>
          </a:p>
          <a:p>
            <a:endParaRPr lang="en-US" dirty="0"/>
          </a:p>
        </p:txBody>
      </p:sp>
      <p:pic>
        <p:nvPicPr>
          <p:cNvPr id="4" name="Picture 3" descr="Slide 2_shutterstock_127431971.jpg"/>
          <p:cNvPicPr>
            <a:picLocks noChangeAspect="1"/>
          </p:cNvPicPr>
          <p:nvPr/>
        </p:nvPicPr>
        <p:blipFill>
          <a:blip r:embed="rId3" cstate="print"/>
          <a:stretch>
            <a:fillRect/>
          </a:stretch>
        </p:blipFill>
        <p:spPr>
          <a:xfrm>
            <a:off x="4821568" y="2743200"/>
            <a:ext cx="3865232" cy="2576822"/>
          </a:xfrm>
          <a:prstGeom prst="rect">
            <a:avLst/>
          </a:prstGeom>
        </p:spPr>
      </p:pic>
      <p:sp>
        <p:nvSpPr>
          <p:cNvPr id="5" name="TextBox 4"/>
          <p:cNvSpPr txBox="1"/>
          <p:nvPr/>
        </p:nvSpPr>
        <p:spPr bwMode="auto">
          <a:xfrm>
            <a:off x="4724400" y="5322579"/>
            <a:ext cx="2895600" cy="215444"/>
          </a:xfrm>
          <a:prstGeom prst="rect">
            <a:avLst/>
          </a:prstGeom>
          <a:noFill/>
          <a:ln w="9525">
            <a:noFill/>
            <a:miter lim="800000"/>
            <a:headEnd/>
            <a:tailEnd/>
          </a:ln>
        </p:spPr>
        <p:txBody>
          <a:bodyPr wrap="square" rtlCol="0">
            <a:spAutoFit/>
          </a:bodyPr>
          <a:lstStyle/>
          <a:p>
            <a:r>
              <a:rPr lang="en-US" sz="800" dirty="0" smtClean="0">
                <a:solidFill>
                  <a:schemeClr val="bg1">
                    <a:lumMod val="65000"/>
                  </a:schemeClr>
                </a:solidFill>
              </a:rPr>
              <a:t>© </a:t>
            </a:r>
            <a:r>
              <a:rPr lang="en-US" sz="800" dirty="0" err="1" smtClean="0">
                <a:solidFill>
                  <a:schemeClr val="bg1">
                    <a:lumMod val="65000"/>
                  </a:schemeClr>
                </a:solidFill>
              </a:rPr>
              <a:t>Aptyp_koK</a:t>
            </a:r>
            <a:r>
              <a:rPr lang="en-US" sz="800" dirty="0" smtClean="0">
                <a:solidFill>
                  <a:schemeClr val="bg1">
                    <a:lumMod val="65000"/>
                  </a:schemeClr>
                </a:solidFill>
              </a:rPr>
              <a:t> / Shutterstock.com</a:t>
            </a:r>
            <a:endParaRPr lang="en-US" sz="800" dirty="0">
              <a:solidFill>
                <a:schemeClr val="bg1">
                  <a:lumMod val="65000"/>
                </a:schemeClr>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Covenant Continues</a:t>
            </a:r>
            <a:endParaRPr lang="en-US" dirty="0"/>
          </a:p>
        </p:txBody>
      </p:sp>
      <p:sp>
        <p:nvSpPr>
          <p:cNvPr id="3" name="Content Placeholder 2"/>
          <p:cNvSpPr>
            <a:spLocks noGrp="1"/>
          </p:cNvSpPr>
          <p:nvPr>
            <p:ph idx="1"/>
          </p:nvPr>
        </p:nvSpPr>
        <p:spPr/>
        <p:txBody>
          <a:bodyPr/>
          <a:lstStyle/>
          <a:p>
            <a:r>
              <a:rPr lang="en-US" dirty="0" smtClean="0"/>
              <a:t>Isaac married </a:t>
            </a:r>
            <a:r>
              <a:rPr lang="en-US" dirty="0" err="1" smtClean="0"/>
              <a:t>Rebekah</a:t>
            </a:r>
            <a:r>
              <a:rPr lang="en-US" dirty="0" smtClean="0"/>
              <a:t>, who gave birth to twins, Jacob and Esau.</a:t>
            </a:r>
          </a:p>
          <a:p>
            <a:r>
              <a:rPr lang="en-US" dirty="0" smtClean="0"/>
              <a:t>Jacob stole Isaac’s </a:t>
            </a:r>
            <a:br>
              <a:rPr lang="en-US" dirty="0" smtClean="0"/>
            </a:br>
            <a:r>
              <a:rPr lang="en-US" dirty="0" smtClean="0"/>
              <a:t>blessing from his brother, </a:t>
            </a:r>
            <a:br>
              <a:rPr lang="en-US" dirty="0" smtClean="0"/>
            </a:br>
            <a:r>
              <a:rPr lang="en-US" dirty="0" smtClean="0"/>
              <a:t>becoming the next </a:t>
            </a:r>
            <a:br>
              <a:rPr lang="en-US" dirty="0" smtClean="0"/>
            </a:br>
            <a:r>
              <a:rPr lang="en-US" dirty="0" smtClean="0"/>
              <a:t>patriarch.</a:t>
            </a:r>
          </a:p>
          <a:p>
            <a:r>
              <a:rPr lang="en-US" dirty="0" smtClean="0"/>
              <a:t>God changed Jacob’s </a:t>
            </a:r>
            <a:br>
              <a:rPr lang="en-US" dirty="0" smtClean="0"/>
            </a:br>
            <a:r>
              <a:rPr lang="en-US" dirty="0" smtClean="0"/>
              <a:t>name to Israel, which </a:t>
            </a:r>
            <a:br>
              <a:rPr lang="en-US" dirty="0" smtClean="0"/>
            </a:br>
            <a:r>
              <a:rPr lang="en-US" dirty="0" smtClean="0"/>
              <a:t>means “God-wrestler.”</a:t>
            </a:r>
          </a:p>
          <a:p>
            <a:endParaRPr lang="en-US" dirty="0"/>
          </a:p>
        </p:txBody>
      </p:sp>
      <p:pic>
        <p:nvPicPr>
          <p:cNvPr id="4" name="Picture 3" descr="Slide 2_shutterstock_127431971.jpg"/>
          <p:cNvPicPr>
            <a:picLocks noChangeAspect="1"/>
          </p:cNvPicPr>
          <p:nvPr/>
        </p:nvPicPr>
        <p:blipFill>
          <a:blip r:embed="rId3" cstate="print"/>
          <a:stretch>
            <a:fillRect/>
          </a:stretch>
        </p:blipFill>
        <p:spPr>
          <a:xfrm>
            <a:off x="5358045" y="2438400"/>
            <a:ext cx="2947755" cy="2816843"/>
          </a:xfrm>
          <a:prstGeom prst="rect">
            <a:avLst/>
          </a:prstGeom>
        </p:spPr>
      </p:pic>
      <p:sp>
        <p:nvSpPr>
          <p:cNvPr id="5" name="TextBox 4"/>
          <p:cNvSpPr txBox="1"/>
          <p:nvPr/>
        </p:nvSpPr>
        <p:spPr bwMode="auto">
          <a:xfrm>
            <a:off x="5307923" y="5257800"/>
            <a:ext cx="2895600" cy="215444"/>
          </a:xfrm>
          <a:prstGeom prst="rect">
            <a:avLst/>
          </a:prstGeom>
          <a:noFill/>
          <a:ln w="9525">
            <a:noFill/>
            <a:miter lim="800000"/>
            <a:headEnd/>
            <a:tailEnd/>
          </a:ln>
        </p:spPr>
        <p:txBody>
          <a:bodyPr wrap="square" rtlCol="0">
            <a:spAutoFit/>
          </a:bodyPr>
          <a:lstStyle/>
          <a:p>
            <a:r>
              <a:rPr lang="en-US" sz="800" dirty="0" smtClean="0">
                <a:solidFill>
                  <a:schemeClr val="bg1">
                    <a:lumMod val="65000"/>
                  </a:schemeClr>
                </a:solidFill>
              </a:rPr>
              <a:t>© </a:t>
            </a:r>
            <a:r>
              <a:rPr lang="en-US" sz="800" dirty="0" err="1" smtClean="0">
                <a:solidFill>
                  <a:schemeClr val="bg1">
                    <a:lumMod val="65000"/>
                  </a:schemeClr>
                </a:solidFill>
              </a:rPr>
              <a:t>Malgorzata</a:t>
            </a:r>
            <a:r>
              <a:rPr lang="en-US" sz="800" dirty="0" smtClean="0">
                <a:solidFill>
                  <a:schemeClr val="bg1">
                    <a:lumMod val="65000"/>
                  </a:schemeClr>
                </a:solidFill>
              </a:rPr>
              <a:t> </a:t>
            </a:r>
            <a:r>
              <a:rPr lang="en-US" sz="800" dirty="0" err="1" smtClean="0">
                <a:solidFill>
                  <a:schemeClr val="bg1">
                    <a:lumMod val="65000"/>
                  </a:schemeClr>
                </a:solidFill>
              </a:rPr>
              <a:t>Kistryn</a:t>
            </a:r>
            <a:r>
              <a:rPr lang="en-US" sz="800" dirty="0" smtClean="0">
                <a:solidFill>
                  <a:schemeClr val="bg1">
                    <a:lumMod val="65000"/>
                  </a:schemeClr>
                </a:solidFill>
              </a:rPr>
              <a:t> / Shutterstock.com</a:t>
            </a:r>
            <a:endParaRPr lang="en-US" sz="800" dirty="0">
              <a:solidFill>
                <a:schemeClr val="bg1">
                  <a:lumMod val="65000"/>
                </a:schemeClr>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Settling in Egypt</a:t>
            </a:r>
            <a:endParaRPr lang="en-US" dirty="0"/>
          </a:p>
        </p:txBody>
      </p:sp>
      <p:sp>
        <p:nvSpPr>
          <p:cNvPr id="3" name="Content Placeholder 2"/>
          <p:cNvSpPr>
            <a:spLocks noGrp="1"/>
          </p:cNvSpPr>
          <p:nvPr>
            <p:ph idx="1"/>
          </p:nvPr>
        </p:nvSpPr>
        <p:spPr/>
        <p:txBody>
          <a:bodyPr/>
          <a:lstStyle/>
          <a:p>
            <a:r>
              <a:rPr lang="en-US" dirty="0" smtClean="0"/>
              <a:t>Jacob’s son, Joseph, was sold into slavery by his jealous brothers.</a:t>
            </a:r>
          </a:p>
          <a:p>
            <a:r>
              <a:rPr lang="en-US" dirty="0" smtClean="0"/>
              <a:t>He was taken to Egypt, but he rose to power there.</a:t>
            </a:r>
          </a:p>
          <a:p>
            <a:r>
              <a:rPr lang="en-US" dirty="0" smtClean="0"/>
              <a:t>He saved his </a:t>
            </a:r>
            <a:br>
              <a:rPr lang="en-US" dirty="0" smtClean="0"/>
            </a:br>
            <a:r>
              <a:rPr lang="en-US" dirty="0" smtClean="0"/>
              <a:t>family by bringing </a:t>
            </a:r>
            <a:br>
              <a:rPr lang="en-US" dirty="0" smtClean="0"/>
            </a:br>
            <a:r>
              <a:rPr lang="en-US" dirty="0" smtClean="0"/>
              <a:t>them to Egypt </a:t>
            </a:r>
            <a:br>
              <a:rPr lang="en-US" dirty="0" smtClean="0"/>
            </a:br>
            <a:r>
              <a:rPr lang="en-US" dirty="0" smtClean="0"/>
              <a:t>during a famine.</a:t>
            </a:r>
          </a:p>
          <a:p>
            <a:endParaRPr lang="en-US" dirty="0"/>
          </a:p>
        </p:txBody>
      </p:sp>
      <p:pic>
        <p:nvPicPr>
          <p:cNvPr id="4" name="Picture 3" descr="Slide 2_shutterstock_127431971.jpg"/>
          <p:cNvPicPr>
            <a:picLocks noChangeAspect="1"/>
          </p:cNvPicPr>
          <p:nvPr/>
        </p:nvPicPr>
        <p:blipFill>
          <a:blip r:embed="rId3" cstate="print"/>
          <a:stretch>
            <a:fillRect/>
          </a:stretch>
        </p:blipFill>
        <p:spPr>
          <a:xfrm>
            <a:off x="4461536" y="3213556"/>
            <a:ext cx="4225264" cy="2816843"/>
          </a:xfrm>
          <a:prstGeom prst="rect">
            <a:avLst/>
          </a:prstGeom>
        </p:spPr>
      </p:pic>
      <p:sp>
        <p:nvSpPr>
          <p:cNvPr id="5" name="TextBox 4"/>
          <p:cNvSpPr txBox="1"/>
          <p:nvPr/>
        </p:nvSpPr>
        <p:spPr bwMode="auto">
          <a:xfrm>
            <a:off x="4419600" y="6032956"/>
            <a:ext cx="2895600" cy="215444"/>
          </a:xfrm>
          <a:prstGeom prst="rect">
            <a:avLst/>
          </a:prstGeom>
          <a:noFill/>
          <a:ln w="9525">
            <a:noFill/>
            <a:miter lim="800000"/>
            <a:headEnd/>
            <a:tailEnd/>
          </a:ln>
        </p:spPr>
        <p:txBody>
          <a:bodyPr wrap="square" rtlCol="0">
            <a:spAutoFit/>
          </a:bodyPr>
          <a:lstStyle/>
          <a:p>
            <a:r>
              <a:rPr lang="en-US" sz="800" dirty="0" smtClean="0">
                <a:solidFill>
                  <a:schemeClr val="bg1">
                    <a:lumMod val="65000"/>
                  </a:schemeClr>
                </a:solidFill>
              </a:rPr>
              <a:t>© Pius Lee / Shutterstock.com</a:t>
            </a:r>
            <a:endParaRPr lang="en-US" sz="800" dirty="0">
              <a:solidFill>
                <a:schemeClr val="bg1">
                  <a:lumMod val="65000"/>
                </a:schemeClr>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God Keeps His Promises</a:t>
            </a:r>
            <a:endParaRPr lang="en-US" dirty="0"/>
          </a:p>
        </p:txBody>
      </p:sp>
      <p:sp>
        <p:nvSpPr>
          <p:cNvPr id="3" name="Content Placeholder 2"/>
          <p:cNvSpPr>
            <a:spLocks noGrp="1"/>
          </p:cNvSpPr>
          <p:nvPr>
            <p:ph idx="1"/>
          </p:nvPr>
        </p:nvSpPr>
        <p:spPr/>
        <p:txBody>
          <a:bodyPr/>
          <a:lstStyle/>
          <a:p>
            <a:r>
              <a:rPr lang="en-US" dirty="0" smtClean="0"/>
              <a:t>Genesis shows us that nothing stands in the way of the fulfillment of God’s covenant promises.</a:t>
            </a:r>
          </a:p>
          <a:p>
            <a:r>
              <a:rPr lang="en-US" dirty="0" smtClean="0"/>
              <a:t>These accounts reassure us that God will still guide us to the Promised Land.</a:t>
            </a:r>
          </a:p>
          <a:p>
            <a:endParaRPr lang="en-US" dirty="0"/>
          </a:p>
        </p:txBody>
      </p:sp>
      <p:pic>
        <p:nvPicPr>
          <p:cNvPr id="4" name="Picture 3" descr="Slide 2_shutterstock_127431971.jpg"/>
          <p:cNvPicPr>
            <a:picLocks noChangeAspect="1"/>
          </p:cNvPicPr>
          <p:nvPr/>
        </p:nvPicPr>
        <p:blipFill>
          <a:blip r:embed="rId3" cstate="print"/>
          <a:stretch>
            <a:fillRect/>
          </a:stretch>
        </p:blipFill>
        <p:spPr>
          <a:xfrm>
            <a:off x="2620462" y="3886200"/>
            <a:ext cx="3856538" cy="2581650"/>
          </a:xfrm>
          <a:prstGeom prst="rect">
            <a:avLst/>
          </a:prstGeom>
        </p:spPr>
      </p:pic>
      <p:sp>
        <p:nvSpPr>
          <p:cNvPr id="5" name="TextBox 4"/>
          <p:cNvSpPr txBox="1"/>
          <p:nvPr/>
        </p:nvSpPr>
        <p:spPr bwMode="auto">
          <a:xfrm>
            <a:off x="2590800" y="6470407"/>
            <a:ext cx="2895600" cy="215444"/>
          </a:xfrm>
          <a:prstGeom prst="rect">
            <a:avLst/>
          </a:prstGeom>
          <a:noFill/>
          <a:ln w="9525">
            <a:noFill/>
            <a:miter lim="800000"/>
            <a:headEnd/>
            <a:tailEnd/>
          </a:ln>
        </p:spPr>
        <p:txBody>
          <a:bodyPr wrap="square" rtlCol="0">
            <a:spAutoFit/>
          </a:bodyPr>
          <a:lstStyle/>
          <a:p>
            <a:r>
              <a:rPr lang="en-US" sz="800" dirty="0" smtClean="0">
                <a:solidFill>
                  <a:schemeClr val="bg1">
                    <a:lumMod val="65000"/>
                  </a:schemeClr>
                </a:solidFill>
              </a:rPr>
              <a:t>© </a:t>
            </a:r>
            <a:r>
              <a:rPr lang="en-US" sz="800" dirty="0" err="1" smtClean="0">
                <a:solidFill>
                  <a:schemeClr val="bg1">
                    <a:lumMod val="65000"/>
                  </a:schemeClr>
                </a:solidFill>
              </a:rPr>
              <a:t>Pavel</a:t>
            </a:r>
            <a:r>
              <a:rPr lang="en-US" sz="800" dirty="0" smtClean="0">
                <a:solidFill>
                  <a:schemeClr val="bg1">
                    <a:lumMod val="65000"/>
                  </a:schemeClr>
                </a:solidFill>
              </a:rPr>
              <a:t> </a:t>
            </a:r>
            <a:r>
              <a:rPr lang="en-US" sz="800" dirty="0" err="1" smtClean="0">
                <a:solidFill>
                  <a:schemeClr val="bg1">
                    <a:lumMod val="65000"/>
                  </a:schemeClr>
                </a:solidFill>
              </a:rPr>
              <a:t>Vakhrushev</a:t>
            </a:r>
            <a:r>
              <a:rPr lang="en-US" sz="800" dirty="0" smtClean="0">
                <a:solidFill>
                  <a:schemeClr val="bg1">
                    <a:lumMod val="65000"/>
                  </a:schemeClr>
                </a:solidFill>
              </a:rPr>
              <a:t> / Shutterstock.com</a:t>
            </a:r>
            <a:endParaRPr lang="en-US" sz="800" dirty="0">
              <a:solidFill>
                <a:schemeClr val="bg1">
                  <a:lumMod val="65000"/>
                </a:schemeClr>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Continuing Role of Patriarchs</a:t>
            </a:r>
            <a:endParaRPr lang="en-US" dirty="0"/>
          </a:p>
        </p:txBody>
      </p:sp>
      <p:sp>
        <p:nvSpPr>
          <p:cNvPr id="3" name="Content Placeholder 2"/>
          <p:cNvSpPr>
            <a:spLocks noGrp="1"/>
          </p:cNvSpPr>
          <p:nvPr>
            <p:ph idx="1"/>
          </p:nvPr>
        </p:nvSpPr>
        <p:spPr>
          <a:xfrm>
            <a:off x="4419600" y="1752600"/>
            <a:ext cx="3733800" cy="4373563"/>
          </a:xfrm>
        </p:spPr>
        <p:txBody>
          <a:bodyPr/>
          <a:lstStyle/>
          <a:p>
            <a:r>
              <a:rPr lang="en-US" dirty="0" smtClean="0"/>
              <a:t>The Old Testament patriarchs were entrusted with spiritual leadership.</a:t>
            </a:r>
          </a:p>
          <a:p>
            <a:r>
              <a:rPr lang="en-US" dirty="0" smtClean="0"/>
              <a:t>Even when they made mistakes, God transformed their mistakes into stepping- stones toward the Kingdom of Heaven.</a:t>
            </a:r>
            <a:endParaRPr lang="en-US" dirty="0"/>
          </a:p>
        </p:txBody>
      </p:sp>
      <p:pic>
        <p:nvPicPr>
          <p:cNvPr id="4" name="Picture 3" descr="Slide 2_shutterstock_127431971.jpg"/>
          <p:cNvPicPr>
            <a:picLocks noChangeAspect="1"/>
          </p:cNvPicPr>
          <p:nvPr/>
        </p:nvPicPr>
        <p:blipFill>
          <a:blip r:embed="rId3" cstate="print"/>
          <a:srcRect r="8201"/>
          <a:stretch>
            <a:fillRect/>
          </a:stretch>
        </p:blipFill>
        <p:spPr>
          <a:xfrm>
            <a:off x="990600" y="1828800"/>
            <a:ext cx="3179645" cy="2816843"/>
          </a:xfrm>
          <a:prstGeom prst="rect">
            <a:avLst/>
          </a:prstGeom>
        </p:spPr>
      </p:pic>
      <p:sp>
        <p:nvSpPr>
          <p:cNvPr id="5" name="TextBox 4"/>
          <p:cNvSpPr txBox="1"/>
          <p:nvPr/>
        </p:nvSpPr>
        <p:spPr bwMode="auto">
          <a:xfrm>
            <a:off x="969845" y="4648200"/>
            <a:ext cx="2895600" cy="215444"/>
          </a:xfrm>
          <a:prstGeom prst="rect">
            <a:avLst/>
          </a:prstGeom>
          <a:noFill/>
          <a:ln w="9525">
            <a:noFill/>
            <a:miter lim="800000"/>
            <a:headEnd/>
            <a:tailEnd/>
          </a:ln>
        </p:spPr>
        <p:txBody>
          <a:bodyPr wrap="square" rtlCol="0">
            <a:spAutoFit/>
          </a:bodyPr>
          <a:lstStyle/>
          <a:p>
            <a:r>
              <a:rPr lang="en-US" sz="800" dirty="0" smtClean="0">
                <a:solidFill>
                  <a:schemeClr val="bg1">
                    <a:lumMod val="65000"/>
                  </a:schemeClr>
                </a:solidFill>
              </a:rPr>
              <a:t>© Benjamin </a:t>
            </a:r>
            <a:r>
              <a:rPr lang="en-US" sz="800" dirty="0" err="1" smtClean="0">
                <a:solidFill>
                  <a:schemeClr val="bg1">
                    <a:lumMod val="65000"/>
                  </a:schemeClr>
                </a:solidFill>
              </a:rPr>
              <a:t>Kralj</a:t>
            </a:r>
            <a:r>
              <a:rPr lang="en-US" sz="800" dirty="0" smtClean="0">
                <a:solidFill>
                  <a:schemeClr val="bg1">
                    <a:lumMod val="65000"/>
                  </a:schemeClr>
                </a:solidFill>
              </a:rPr>
              <a:t> / Shutterstock.com</a:t>
            </a:r>
            <a:endParaRPr lang="en-US" sz="800" dirty="0">
              <a:solidFill>
                <a:schemeClr val="bg1">
                  <a:lumMod val="65000"/>
                </a:schemeClr>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Our Origins as a People of Faith</a:t>
            </a:r>
            <a:endParaRPr lang="en-US" dirty="0"/>
          </a:p>
        </p:txBody>
      </p:sp>
      <p:sp>
        <p:nvSpPr>
          <p:cNvPr id="6" name="Content Placeholder 5"/>
          <p:cNvSpPr>
            <a:spLocks noGrp="1"/>
          </p:cNvSpPr>
          <p:nvPr>
            <p:ph idx="1"/>
          </p:nvPr>
        </p:nvSpPr>
        <p:spPr>
          <a:xfrm>
            <a:off x="1371600" y="1752601"/>
            <a:ext cx="6477000" cy="3886200"/>
          </a:xfrm>
        </p:spPr>
        <p:txBody>
          <a:bodyPr/>
          <a:lstStyle/>
          <a:p>
            <a:r>
              <a:rPr lang="en-US" dirty="0" smtClean="0"/>
              <a:t>Genesis is steeped in the truth of God’s saving love.</a:t>
            </a:r>
          </a:p>
          <a:p>
            <a:r>
              <a:rPr lang="en-US" dirty="0" smtClean="0"/>
              <a:t>It is the first of the five books of law, called the Pentateuch.</a:t>
            </a:r>
          </a:p>
          <a:p>
            <a:r>
              <a:rPr lang="en-US" dirty="0" smtClean="0"/>
              <a:t>It explains the role </a:t>
            </a:r>
            <a:br>
              <a:rPr lang="en-US" dirty="0" smtClean="0"/>
            </a:br>
            <a:r>
              <a:rPr lang="en-US" dirty="0" smtClean="0"/>
              <a:t>of humans in the </a:t>
            </a:r>
            <a:br>
              <a:rPr lang="en-US" dirty="0" smtClean="0"/>
            </a:br>
            <a:r>
              <a:rPr lang="en-US" dirty="0" smtClean="0"/>
              <a:t>origin of sin and </a:t>
            </a:r>
            <a:br>
              <a:rPr lang="en-US" dirty="0" smtClean="0"/>
            </a:br>
            <a:r>
              <a:rPr lang="en-US" dirty="0" smtClean="0"/>
              <a:t>its effects.</a:t>
            </a:r>
            <a:endParaRPr lang="en-US" dirty="0"/>
          </a:p>
        </p:txBody>
      </p:sp>
      <p:pic>
        <p:nvPicPr>
          <p:cNvPr id="4" name="Picture 3" descr="Slide 2_shutterstock_127431971.jpg"/>
          <p:cNvPicPr>
            <a:picLocks noChangeAspect="1"/>
          </p:cNvPicPr>
          <p:nvPr/>
        </p:nvPicPr>
        <p:blipFill>
          <a:blip r:embed="rId4" cstate="print"/>
          <a:stretch>
            <a:fillRect/>
          </a:stretch>
        </p:blipFill>
        <p:spPr>
          <a:xfrm>
            <a:off x="4457119" y="3200400"/>
            <a:ext cx="4077281" cy="2512043"/>
          </a:xfrm>
          <a:prstGeom prst="rect">
            <a:avLst/>
          </a:prstGeom>
        </p:spPr>
      </p:pic>
      <p:sp>
        <p:nvSpPr>
          <p:cNvPr id="7" name="TextBox 6"/>
          <p:cNvSpPr txBox="1"/>
          <p:nvPr/>
        </p:nvSpPr>
        <p:spPr bwMode="auto">
          <a:xfrm>
            <a:off x="4457119" y="5715000"/>
            <a:ext cx="2895600" cy="215444"/>
          </a:xfrm>
          <a:prstGeom prst="rect">
            <a:avLst/>
          </a:prstGeom>
          <a:noFill/>
          <a:ln w="9525">
            <a:noFill/>
            <a:miter lim="800000"/>
            <a:headEnd/>
            <a:tailEnd/>
          </a:ln>
        </p:spPr>
        <p:txBody>
          <a:bodyPr wrap="square" rtlCol="0">
            <a:spAutoFit/>
          </a:bodyPr>
          <a:lstStyle/>
          <a:p>
            <a:r>
              <a:rPr lang="en-US" sz="800" dirty="0" smtClean="0">
                <a:solidFill>
                  <a:schemeClr val="bg1">
                    <a:lumMod val="65000"/>
                  </a:schemeClr>
                </a:solidFill>
              </a:rPr>
              <a:t>© Duncan </a:t>
            </a:r>
            <a:r>
              <a:rPr lang="en-US" sz="800" dirty="0" err="1" smtClean="0">
                <a:solidFill>
                  <a:schemeClr val="bg1">
                    <a:lumMod val="65000"/>
                  </a:schemeClr>
                </a:solidFill>
              </a:rPr>
              <a:t>Andison</a:t>
            </a:r>
            <a:r>
              <a:rPr lang="en-US" sz="800" dirty="0" smtClean="0">
                <a:solidFill>
                  <a:schemeClr val="bg1">
                    <a:lumMod val="65000"/>
                  </a:schemeClr>
                </a:solidFill>
              </a:rPr>
              <a:t> / Shutterstock.com</a:t>
            </a:r>
            <a:endParaRPr lang="en-US" sz="800" dirty="0">
              <a:solidFill>
                <a:schemeClr val="bg1">
                  <a:lumMod val="65000"/>
                </a:schemeClr>
              </a:solidFill>
            </a:endParaRP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Creation</a:t>
            </a:r>
            <a:endParaRPr lang="en-US" dirty="0"/>
          </a:p>
        </p:txBody>
      </p:sp>
      <p:sp>
        <p:nvSpPr>
          <p:cNvPr id="6" name="Content Placeholder 5"/>
          <p:cNvSpPr>
            <a:spLocks noGrp="1"/>
          </p:cNvSpPr>
          <p:nvPr>
            <p:ph idx="1"/>
          </p:nvPr>
        </p:nvSpPr>
        <p:spPr>
          <a:xfrm>
            <a:off x="1371600" y="1752600"/>
            <a:ext cx="3429000" cy="4724400"/>
          </a:xfrm>
        </p:spPr>
        <p:txBody>
          <a:bodyPr/>
          <a:lstStyle/>
          <a:p>
            <a:r>
              <a:rPr lang="en-US" dirty="0" smtClean="0"/>
              <a:t>The beginning of Genesis tells us how God created the world in seven figurative days.</a:t>
            </a:r>
          </a:p>
          <a:p>
            <a:r>
              <a:rPr lang="en-US" dirty="0" smtClean="0"/>
              <a:t>The account of Creation reveals God’s plan of loving goodness.</a:t>
            </a:r>
          </a:p>
          <a:p>
            <a:r>
              <a:rPr lang="en-US" dirty="0" smtClean="0"/>
              <a:t>God’s plan is fulfilled in the Incarnation.</a:t>
            </a:r>
            <a:endParaRPr lang="en-US" dirty="0"/>
          </a:p>
        </p:txBody>
      </p:sp>
      <p:pic>
        <p:nvPicPr>
          <p:cNvPr id="4" name="Picture 3" descr="Slide 2_shutterstock_127431971.jpg"/>
          <p:cNvPicPr>
            <a:picLocks noChangeAspect="1"/>
          </p:cNvPicPr>
          <p:nvPr/>
        </p:nvPicPr>
        <p:blipFill>
          <a:blip r:embed="rId4" cstate="print"/>
          <a:stretch>
            <a:fillRect/>
          </a:stretch>
        </p:blipFill>
        <p:spPr>
          <a:xfrm>
            <a:off x="5011140" y="1752600"/>
            <a:ext cx="3218460" cy="3261914"/>
          </a:xfrm>
          <a:prstGeom prst="rect">
            <a:avLst/>
          </a:prstGeom>
        </p:spPr>
      </p:pic>
      <p:sp>
        <p:nvSpPr>
          <p:cNvPr id="7" name="TextBox 6"/>
          <p:cNvSpPr txBox="1"/>
          <p:nvPr/>
        </p:nvSpPr>
        <p:spPr bwMode="auto">
          <a:xfrm>
            <a:off x="4953000" y="5017070"/>
            <a:ext cx="2895600" cy="215444"/>
          </a:xfrm>
          <a:prstGeom prst="rect">
            <a:avLst/>
          </a:prstGeom>
          <a:noFill/>
          <a:ln w="9525">
            <a:noFill/>
            <a:miter lim="800000"/>
            <a:headEnd/>
            <a:tailEnd/>
          </a:ln>
        </p:spPr>
        <p:txBody>
          <a:bodyPr wrap="square" rtlCol="0">
            <a:spAutoFit/>
          </a:bodyPr>
          <a:lstStyle/>
          <a:p>
            <a:r>
              <a:rPr lang="en-US" sz="800" dirty="0" smtClean="0">
                <a:solidFill>
                  <a:schemeClr val="bg1">
                    <a:lumMod val="65000"/>
                  </a:schemeClr>
                </a:solidFill>
              </a:rPr>
              <a:t>©  </a:t>
            </a:r>
            <a:r>
              <a:rPr lang="en-US" sz="800" dirty="0" err="1" smtClean="0">
                <a:solidFill>
                  <a:schemeClr val="bg1">
                    <a:lumMod val="65000"/>
                  </a:schemeClr>
                </a:solidFill>
              </a:rPr>
              <a:t>Triff</a:t>
            </a:r>
            <a:r>
              <a:rPr lang="en-US" sz="800" dirty="0" smtClean="0">
                <a:solidFill>
                  <a:schemeClr val="bg1">
                    <a:lumMod val="65000"/>
                  </a:schemeClr>
                </a:solidFill>
              </a:rPr>
              <a:t> / Shutterstock.com</a:t>
            </a:r>
            <a:endParaRPr lang="en-US" sz="800" dirty="0">
              <a:solidFill>
                <a:schemeClr val="bg1">
                  <a:lumMod val="65000"/>
                </a:schemeClr>
              </a:solidFill>
            </a:endParaRP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Primeval History</a:t>
            </a:r>
            <a:endParaRPr lang="en-US" dirty="0"/>
          </a:p>
        </p:txBody>
      </p:sp>
      <p:sp>
        <p:nvSpPr>
          <p:cNvPr id="3" name="Content Placeholder 2"/>
          <p:cNvSpPr>
            <a:spLocks noGrp="1"/>
          </p:cNvSpPr>
          <p:nvPr>
            <p:ph idx="1"/>
          </p:nvPr>
        </p:nvSpPr>
        <p:spPr>
          <a:xfrm>
            <a:off x="1371600" y="1752600"/>
            <a:ext cx="4038600" cy="4373563"/>
          </a:xfrm>
        </p:spPr>
        <p:txBody>
          <a:bodyPr/>
          <a:lstStyle/>
          <a:p>
            <a:r>
              <a:rPr lang="en-US" dirty="0" smtClean="0"/>
              <a:t>The accounts found in Genesis, chapters 1–11, are called the primeval history.</a:t>
            </a:r>
          </a:p>
          <a:p>
            <a:r>
              <a:rPr lang="en-US" dirty="0" smtClean="0"/>
              <a:t>They tell of a time before the invention of writing.</a:t>
            </a:r>
          </a:p>
          <a:p>
            <a:r>
              <a:rPr lang="en-US" dirty="0" smtClean="0"/>
              <a:t>They communicate the truth without error because the writing was guided by the Holy Spirit.</a:t>
            </a:r>
          </a:p>
          <a:p>
            <a:endParaRPr lang="en-US" dirty="0"/>
          </a:p>
        </p:txBody>
      </p:sp>
      <p:pic>
        <p:nvPicPr>
          <p:cNvPr id="4" name="Picture 3" descr="Slide 2_shutterstock_127431971.jpg"/>
          <p:cNvPicPr>
            <a:picLocks noChangeAspect="1"/>
          </p:cNvPicPr>
          <p:nvPr/>
        </p:nvPicPr>
        <p:blipFill>
          <a:blip r:embed="rId3" cstate="print"/>
          <a:stretch>
            <a:fillRect/>
          </a:stretch>
        </p:blipFill>
        <p:spPr>
          <a:xfrm>
            <a:off x="5791200" y="1524000"/>
            <a:ext cx="2556605" cy="3764911"/>
          </a:xfrm>
          <a:prstGeom prst="rect">
            <a:avLst/>
          </a:prstGeom>
        </p:spPr>
      </p:pic>
      <p:sp>
        <p:nvSpPr>
          <p:cNvPr id="5" name="TextBox 4"/>
          <p:cNvSpPr txBox="1"/>
          <p:nvPr/>
        </p:nvSpPr>
        <p:spPr bwMode="auto">
          <a:xfrm>
            <a:off x="5791200" y="5257800"/>
            <a:ext cx="2895600" cy="215444"/>
          </a:xfrm>
          <a:prstGeom prst="rect">
            <a:avLst/>
          </a:prstGeom>
          <a:noFill/>
          <a:ln w="9525">
            <a:noFill/>
            <a:miter lim="800000"/>
            <a:headEnd/>
            <a:tailEnd/>
          </a:ln>
        </p:spPr>
        <p:txBody>
          <a:bodyPr wrap="square" rtlCol="0">
            <a:spAutoFit/>
          </a:bodyPr>
          <a:lstStyle/>
          <a:p>
            <a:r>
              <a:rPr lang="en-US" sz="800" dirty="0" smtClean="0">
                <a:solidFill>
                  <a:schemeClr val="bg1">
                    <a:lumMod val="65000"/>
                  </a:schemeClr>
                </a:solidFill>
              </a:rPr>
              <a:t>© CCat82 / Shutterstock.com</a:t>
            </a:r>
            <a:endParaRPr lang="en-US" sz="800" dirty="0">
              <a:solidFill>
                <a:schemeClr val="bg1">
                  <a:lumMod val="65000"/>
                </a:schemeClr>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 Accounts of Creation</a:t>
            </a:r>
            <a:endParaRPr lang="en-US" dirty="0"/>
          </a:p>
        </p:txBody>
      </p:sp>
      <p:sp>
        <p:nvSpPr>
          <p:cNvPr id="3" name="Content Placeholder 2"/>
          <p:cNvSpPr>
            <a:spLocks noGrp="1"/>
          </p:cNvSpPr>
          <p:nvPr>
            <p:ph idx="1"/>
          </p:nvPr>
        </p:nvSpPr>
        <p:spPr/>
        <p:txBody>
          <a:bodyPr/>
          <a:lstStyle/>
          <a:p>
            <a:r>
              <a:rPr lang="en-US" dirty="0" smtClean="0"/>
              <a:t>The two accounts of Creation complement each other.</a:t>
            </a:r>
          </a:p>
          <a:p>
            <a:r>
              <a:rPr lang="en-US" dirty="0" smtClean="0"/>
              <a:t>Both accounts use figurative language.</a:t>
            </a:r>
          </a:p>
          <a:p>
            <a:endParaRPr lang="en-US" dirty="0"/>
          </a:p>
        </p:txBody>
      </p:sp>
      <p:pic>
        <p:nvPicPr>
          <p:cNvPr id="4" name="Picture 3" descr="Slide 2_shutterstock_127431971.jpg"/>
          <p:cNvPicPr>
            <a:picLocks noChangeAspect="1"/>
          </p:cNvPicPr>
          <p:nvPr/>
        </p:nvPicPr>
        <p:blipFill>
          <a:blip r:embed="rId3" cstate="print"/>
          <a:stretch>
            <a:fillRect/>
          </a:stretch>
        </p:blipFill>
        <p:spPr>
          <a:xfrm>
            <a:off x="2438400" y="3518356"/>
            <a:ext cx="4232638" cy="2816843"/>
          </a:xfrm>
          <a:prstGeom prst="rect">
            <a:avLst/>
          </a:prstGeom>
        </p:spPr>
      </p:pic>
      <p:sp>
        <p:nvSpPr>
          <p:cNvPr id="5" name="TextBox 4"/>
          <p:cNvSpPr txBox="1"/>
          <p:nvPr/>
        </p:nvSpPr>
        <p:spPr bwMode="auto">
          <a:xfrm>
            <a:off x="2421119" y="6337756"/>
            <a:ext cx="2895600" cy="215444"/>
          </a:xfrm>
          <a:prstGeom prst="rect">
            <a:avLst/>
          </a:prstGeom>
          <a:noFill/>
          <a:ln w="9525">
            <a:noFill/>
            <a:miter lim="800000"/>
            <a:headEnd/>
            <a:tailEnd/>
          </a:ln>
        </p:spPr>
        <p:txBody>
          <a:bodyPr wrap="square" rtlCol="0">
            <a:spAutoFit/>
          </a:bodyPr>
          <a:lstStyle/>
          <a:p>
            <a:r>
              <a:rPr lang="en-US" sz="800" dirty="0" smtClean="0">
                <a:solidFill>
                  <a:schemeClr val="bg1">
                    <a:lumMod val="65000"/>
                  </a:schemeClr>
                </a:solidFill>
              </a:rPr>
              <a:t>© </a:t>
            </a:r>
            <a:r>
              <a:rPr lang="en-US" sz="800" dirty="0" err="1" smtClean="0">
                <a:solidFill>
                  <a:schemeClr val="bg1">
                    <a:lumMod val="65000"/>
                  </a:schemeClr>
                </a:solidFill>
              </a:rPr>
              <a:t>Dmitry_Tsvetkov</a:t>
            </a:r>
            <a:r>
              <a:rPr lang="en-US" sz="800" dirty="0" smtClean="0">
                <a:solidFill>
                  <a:schemeClr val="bg1">
                    <a:lumMod val="65000"/>
                  </a:schemeClr>
                </a:solidFill>
              </a:rPr>
              <a:t> / Shutterstock.com</a:t>
            </a:r>
            <a:endParaRPr lang="en-US" sz="800" dirty="0">
              <a:solidFill>
                <a:schemeClr val="bg1">
                  <a:lumMod val="65000"/>
                </a:schemeClr>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First Account of Creation</a:t>
            </a:r>
            <a:endParaRPr lang="en-US" dirty="0"/>
          </a:p>
        </p:txBody>
      </p:sp>
      <p:sp>
        <p:nvSpPr>
          <p:cNvPr id="3" name="Content Placeholder 2"/>
          <p:cNvSpPr>
            <a:spLocks noGrp="1"/>
          </p:cNvSpPr>
          <p:nvPr>
            <p:ph idx="1"/>
          </p:nvPr>
        </p:nvSpPr>
        <p:spPr/>
        <p:txBody>
          <a:bodyPr/>
          <a:lstStyle/>
          <a:p>
            <a:r>
              <a:rPr lang="en-US" dirty="0" smtClean="0"/>
              <a:t>This first account teaches us that the world is fundamentally good.</a:t>
            </a:r>
          </a:p>
          <a:p>
            <a:r>
              <a:rPr lang="en-US" dirty="0" smtClean="0"/>
              <a:t>In this account, we see the power of God: whatever he wills </a:t>
            </a:r>
            <a:br>
              <a:rPr lang="en-US" dirty="0" smtClean="0"/>
            </a:br>
            <a:r>
              <a:rPr lang="en-US" dirty="0" smtClean="0"/>
              <a:t>becomes reality.</a:t>
            </a:r>
          </a:p>
          <a:p>
            <a:r>
              <a:rPr lang="en-US" dirty="0" smtClean="0"/>
              <a:t>The human </a:t>
            </a:r>
            <a:br>
              <a:rPr lang="en-US" dirty="0" smtClean="0"/>
            </a:br>
            <a:r>
              <a:rPr lang="en-US" dirty="0" smtClean="0"/>
              <a:t>person— each </a:t>
            </a:r>
            <a:br>
              <a:rPr lang="en-US" dirty="0" smtClean="0"/>
            </a:br>
            <a:r>
              <a:rPr lang="en-US" dirty="0" smtClean="0"/>
              <a:t>of us— is created </a:t>
            </a:r>
            <a:br>
              <a:rPr lang="en-US" dirty="0" smtClean="0"/>
            </a:br>
            <a:r>
              <a:rPr lang="en-US" dirty="0" smtClean="0"/>
              <a:t>in God’s image.</a:t>
            </a:r>
          </a:p>
          <a:p>
            <a:endParaRPr lang="en-US" dirty="0"/>
          </a:p>
        </p:txBody>
      </p:sp>
      <p:pic>
        <p:nvPicPr>
          <p:cNvPr id="4" name="Picture 3" descr="Slide 2_shutterstock_127431971.jpg"/>
          <p:cNvPicPr>
            <a:picLocks noChangeAspect="1"/>
          </p:cNvPicPr>
          <p:nvPr/>
        </p:nvPicPr>
        <p:blipFill>
          <a:blip r:embed="rId3" cstate="print"/>
          <a:stretch>
            <a:fillRect/>
          </a:stretch>
        </p:blipFill>
        <p:spPr>
          <a:xfrm>
            <a:off x="4288168" y="3048000"/>
            <a:ext cx="4225264" cy="2816843"/>
          </a:xfrm>
          <a:prstGeom prst="rect">
            <a:avLst/>
          </a:prstGeom>
        </p:spPr>
      </p:pic>
      <p:sp>
        <p:nvSpPr>
          <p:cNvPr id="5" name="TextBox 4"/>
          <p:cNvSpPr txBox="1"/>
          <p:nvPr/>
        </p:nvSpPr>
        <p:spPr bwMode="auto">
          <a:xfrm>
            <a:off x="4267200" y="5867400"/>
            <a:ext cx="2895600" cy="215444"/>
          </a:xfrm>
          <a:prstGeom prst="rect">
            <a:avLst/>
          </a:prstGeom>
          <a:noFill/>
          <a:ln w="9525">
            <a:noFill/>
            <a:miter lim="800000"/>
            <a:headEnd/>
            <a:tailEnd/>
          </a:ln>
        </p:spPr>
        <p:txBody>
          <a:bodyPr wrap="square" rtlCol="0">
            <a:spAutoFit/>
          </a:bodyPr>
          <a:lstStyle/>
          <a:p>
            <a:r>
              <a:rPr lang="en-US" sz="800" dirty="0" smtClean="0">
                <a:solidFill>
                  <a:schemeClr val="bg1">
                    <a:lumMod val="65000"/>
                  </a:schemeClr>
                </a:solidFill>
              </a:rPr>
              <a:t>© </a:t>
            </a:r>
            <a:r>
              <a:rPr lang="en-US" sz="800" dirty="0" err="1" smtClean="0">
                <a:solidFill>
                  <a:schemeClr val="bg1">
                    <a:lumMod val="65000"/>
                  </a:schemeClr>
                </a:solidFill>
              </a:rPr>
              <a:t>catolla</a:t>
            </a:r>
            <a:r>
              <a:rPr lang="en-US" sz="800" dirty="0" smtClean="0">
                <a:solidFill>
                  <a:schemeClr val="bg1">
                    <a:lumMod val="65000"/>
                  </a:schemeClr>
                </a:solidFill>
              </a:rPr>
              <a:t> / Shutterstock.com</a:t>
            </a:r>
            <a:endParaRPr lang="en-US" sz="800" dirty="0">
              <a:solidFill>
                <a:schemeClr val="bg1">
                  <a:lumMod val="65000"/>
                </a:schemeClr>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Second Account of Creation</a:t>
            </a:r>
            <a:endParaRPr lang="en-US" dirty="0"/>
          </a:p>
        </p:txBody>
      </p:sp>
      <p:sp>
        <p:nvSpPr>
          <p:cNvPr id="3" name="Content Placeholder 2"/>
          <p:cNvSpPr>
            <a:spLocks noGrp="1"/>
          </p:cNvSpPr>
          <p:nvPr>
            <p:ph idx="1"/>
          </p:nvPr>
        </p:nvSpPr>
        <p:spPr/>
        <p:txBody>
          <a:bodyPr/>
          <a:lstStyle/>
          <a:p>
            <a:r>
              <a:rPr lang="en-US" dirty="0" smtClean="0"/>
              <a:t>God breathed life into human beings: we share in the divine life.</a:t>
            </a:r>
          </a:p>
          <a:p>
            <a:r>
              <a:rPr lang="en-US" dirty="0" smtClean="0"/>
              <a:t>God created men and women as partners: the sexes </a:t>
            </a:r>
            <a:br>
              <a:rPr lang="en-US" dirty="0" smtClean="0"/>
            </a:br>
            <a:r>
              <a:rPr lang="en-US" dirty="0" smtClean="0"/>
              <a:t>complement </a:t>
            </a:r>
            <a:br>
              <a:rPr lang="en-US" dirty="0" smtClean="0"/>
            </a:br>
            <a:r>
              <a:rPr lang="en-US" dirty="0" smtClean="0"/>
              <a:t>each other.</a:t>
            </a:r>
          </a:p>
          <a:p>
            <a:r>
              <a:rPr lang="en-US" dirty="0" smtClean="0"/>
              <a:t>Adam is to care </a:t>
            </a:r>
            <a:br>
              <a:rPr lang="en-US" dirty="0" smtClean="0"/>
            </a:br>
            <a:r>
              <a:rPr lang="en-US" dirty="0" smtClean="0"/>
              <a:t>for the garden: </a:t>
            </a:r>
            <a:br>
              <a:rPr lang="en-US" dirty="0" smtClean="0"/>
            </a:br>
            <a:r>
              <a:rPr lang="en-US" dirty="0" smtClean="0"/>
              <a:t>we participate in </a:t>
            </a:r>
            <a:br>
              <a:rPr lang="en-US" dirty="0" smtClean="0"/>
            </a:br>
            <a:r>
              <a:rPr lang="en-US" dirty="0" smtClean="0"/>
              <a:t>God’s creative </a:t>
            </a:r>
            <a:br>
              <a:rPr lang="en-US" dirty="0" smtClean="0"/>
            </a:br>
            <a:r>
              <a:rPr lang="en-US" dirty="0" smtClean="0"/>
              <a:t>work.</a:t>
            </a:r>
            <a:endParaRPr lang="en-US" dirty="0"/>
          </a:p>
        </p:txBody>
      </p:sp>
      <p:pic>
        <p:nvPicPr>
          <p:cNvPr id="4" name="Picture 3" descr="Slide 2_shutterstock_127431971.jpg"/>
          <p:cNvPicPr>
            <a:picLocks noChangeAspect="1"/>
          </p:cNvPicPr>
          <p:nvPr/>
        </p:nvPicPr>
        <p:blipFill>
          <a:blip r:embed="rId3" cstate="print"/>
          <a:stretch>
            <a:fillRect/>
          </a:stretch>
        </p:blipFill>
        <p:spPr>
          <a:xfrm>
            <a:off x="4287956" y="3048000"/>
            <a:ext cx="4225687" cy="2816843"/>
          </a:xfrm>
          <a:prstGeom prst="rect">
            <a:avLst/>
          </a:prstGeom>
        </p:spPr>
      </p:pic>
      <p:sp>
        <p:nvSpPr>
          <p:cNvPr id="5" name="TextBox 4"/>
          <p:cNvSpPr txBox="1"/>
          <p:nvPr/>
        </p:nvSpPr>
        <p:spPr bwMode="auto">
          <a:xfrm>
            <a:off x="4191000" y="5867400"/>
            <a:ext cx="2895600" cy="215444"/>
          </a:xfrm>
          <a:prstGeom prst="rect">
            <a:avLst/>
          </a:prstGeom>
          <a:noFill/>
          <a:ln w="9525">
            <a:noFill/>
            <a:miter lim="800000"/>
            <a:headEnd/>
            <a:tailEnd/>
          </a:ln>
        </p:spPr>
        <p:txBody>
          <a:bodyPr wrap="square" rtlCol="0">
            <a:spAutoFit/>
          </a:bodyPr>
          <a:lstStyle/>
          <a:p>
            <a:r>
              <a:rPr lang="en-US" sz="800" dirty="0" smtClean="0">
                <a:solidFill>
                  <a:schemeClr val="bg1">
                    <a:lumMod val="65000"/>
                  </a:schemeClr>
                </a:solidFill>
              </a:rPr>
              <a:t>© </a:t>
            </a:r>
            <a:r>
              <a:rPr lang="en-US" sz="800" dirty="0" err="1" smtClean="0">
                <a:solidFill>
                  <a:schemeClr val="bg1">
                    <a:lumMod val="65000"/>
                  </a:schemeClr>
                </a:solidFill>
              </a:rPr>
              <a:t>Helder</a:t>
            </a:r>
            <a:r>
              <a:rPr lang="en-US" sz="800" dirty="0" smtClean="0">
                <a:solidFill>
                  <a:schemeClr val="bg1">
                    <a:lumMod val="65000"/>
                  </a:schemeClr>
                </a:solidFill>
              </a:rPr>
              <a:t> Almeida / Shutterstock.com</a:t>
            </a:r>
            <a:endParaRPr lang="en-US" sz="800" dirty="0">
              <a:solidFill>
                <a:schemeClr val="bg1">
                  <a:lumMod val="65000"/>
                </a:schemeClr>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Original Sin</a:t>
            </a:r>
            <a:endParaRPr lang="en-US" dirty="0"/>
          </a:p>
        </p:txBody>
      </p:sp>
      <p:sp>
        <p:nvSpPr>
          <p:cNvPr id="3" name="Content Placeholder 2"/>
          <p:cNvSpPr>
            <a:spLocks noGrp="1"/>
          </p:cNvSpPr>
          <p:nvPr>
            <p:ph idx="1"/>
          </p:nvPr>
        </p:nvSpPr>
        <p:spPr>
          <a:xfrm>
            <a:off x="1371600" y="1752600"/>
            <a:ext cx="6705600" cy="4373563"/>
          </a:xfrm>
        </p:spPr>
        <p:txBody>
          <a:bodyPr/>
          <a:lstStyle/>
          <a:p>
            <a:r>
              <a:rPr lang="en-US" dirty="0" smtClean="0"/>
              <a:t>Original Sin, or the Fall, refers to Adam and Eve’s choice to disobey God.</a:t>
            </a:r>
          </a:p>
          <a:p>
            <a:r>
              <a:rPr lang="en-US" dirty="0" smtClean="0"/>
              <a:t>Through Original Sin they lost their original holiness and became subject to death.</a:t>
            </a:r>
          </a:p>
          <a:p>
            <a:r>
              <a:rPr lang="en-US" dirty="0" smtClean="0"/>
              <a:t>Original Sin describes humanity’s fallen state.</a:t>
            </a:r>
            <a:endParaRPr lang="en-US" dirty="0"/>
          </a:p>
        </p:txBody>
      </p:sp>
      <p:pic>
        <p:nvPicPr>
          <p:cNvPr id="4" name="Picture 3" descr="Slide 2_shutterstock_127431971.jpg"/>
          <p:cNvPicPr>
            <a:picLocks noChangeAspect="1"/>
          </p:cNvPicPr>
          <p:nvPr/>
        </p:nvPicPr>
        <p:blipFill>
          <a:blip r:embed="rId3" cstate="print"/>
          <a:stretch>
            <a:fillRect/>
          </a:stretch>
        </p:blipFill>
        <p:spPr>
          <a:xfrm>
            <a:off x="2743200" y="3959843"/>
            <a:ext cx="3657600" cy="2438400"/>
          </a:xfrm>
          <a:prstGeom prst="rect">
            <a:avLst/>
          </a:prstGeom>
        </p:spPr>
      </p:pic>
      <p:sp>
        <p:nvSpPr>
          <p:cNvPr id="5" name="TextBox 4"/>
          <p:cNvSpPr txBox="1"/>
          <p:nvPr/>
        </p:nvSpPr>
        <p:spPr bwMode="auto">
          <a:xfrm>
            <a:off x="2722232" y="6400800"/>
            <a:ext cx="2895600" cy="215444"/>
          </a:xfrm>
          <a:prstGeom prst="rect">
            <a:avLst/>
          </a:prstGeom>
          <a:noFill/>
          <a:ln w="9525">
            <a:noFill/>
            <a:miter lim="800000"/>
            <a:headEnd/>
            <a:tailEnd/>
          </a:ln>
        </p:spPr>
        <p:txBody>
          <a:bodyPr wrap="square" rtlCol="0">
            <a:spAutoFit/>
          </a:bodyPr>
          <a:lstStyle/>
          <a:p>
            <a:r>
              <a:rPr lang="en-US" sz="800" dirty="0" smtClean="0">
                <a:solidFill>
                  <a:schemeClr val="bg1">
                    <a:lumMod val="65000"/>
                  </a:schemeClr>
                </a:solidFill>
              </a:rPr>
              <a:t>© </a:t>
            </a:r>
            <a:r>
              <a:rPr lang="en-US" sz="800" dirty="0" err="1" smtClean="0">
                <a:solidFill>
                  <a:schemeClr val="bg1">
                    <a:lumMod val="65000"/>
                  </a:schemeClr>
                </a:solidFill>
              </a:rPr>
              <a:t>Arjan</a:t>
            </a:r>
            <a:r>
              <a:rPr lang="en-US" sz="800" dirty="0" smtClean="0">
                <a:solidFill>
                  <a:schemeClr val="bg1">
                    <a:lumMod val="65000"/>
                  </a:schemeClr>
                </a:solidFill>
              </a:rPr>
              <a:t> van </a:t>
            </a:r>
            <a:r>
              <a:rPr lang="en-US" sz="800" dirty="0" err="1" smtClean="0">
                <a:solidFill>
                  <a:schemeClr val="bg1">
                    <a:lumMod val="65000"/>
                  </a:schemeClr>
                </a:solidFill>
              </a:rPr>
              <a:t>Duijvenboden</a:t>
            </a:r>
            <a:r>
              <a:rPr lang="en-US" sz="800" dirty="0" smtClean="0">
                <a:solidFill>
                  <a:schemeClr val="bg1">
                    <a:lumMod val="65000"/>
                  </a:schemeClr>
                </a:solidFill>
              </a:rPr>
              <a:t> / Shutterstock.com</a:t>
            </a:r>
            <a:endParaRPr lang="en-US" sz="800" dirty="0">
              <a:solidFill>
                <a:schemeClr val="bg1">
                  <a:lumMod val="65000"/>
                </a:schemeClr>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Lasting Influence of Original Sin</a:t>
            </a:r>
            <a:endParaRPr lang="en-US" dirty="0"/>
          </a:p>
        </p:txBody>
      </p:sp>
      <p:sp>
        <p:nvSpPr>
          <p:cNvPr id="3" name="Content Placeholder 2"/>
          <p:cNvSpPr>
            <a:spLocks noGrp="1"/>
          </p:cNvSpPr>
          <p:nvPr>
            <p:ph idx="1"/>
          </p:nvPr>
        </p:nvSpPr>
        <p:spPr/>
        <p:txBody>
          <a:bodyPr/>
          <a:lstStyle/>
          <a:p>
            <a:r>
              <a:rPr lang="en-US" dirty="0" smtClean="0"/>
              <a:t>The Fall deprived humanity of original holiness and original justice.</a:t>
            </a:r>
          </a:p>
          <a:p>
            <a:r>
              <a:rPr lang="en-US" dirty="0" smtClean="0"/>
              <a:t>The early chapters of Genesis include accounts of the spread of sin after the Fall.</a:t>
            </a:r>
            <a:endParaRPr lang="en-US" dirty="0"/>
          </a:p>
        </p:txBody>
      </p:sp>
      <p:pic>
        <p:nvPicPr>
          <p:cNvPr id="4" name="Picture 3" descr="Slide 2_shutterstock_127431971.jpg"/>
          <p:cNvPicPr>
            <a:picLocks noChangeAspect="1"/>
          </p:cNvPicPr>
          <p:nvPr/>
        </p:nvPicPr>
        <p:blipFill>
          <a:blip r:embed="rId3" cstate="print"/>
          <a:stretch>
            <a:fillRect/>
          </a:stretch>
        </p:blipFill>
        <p:spPr>
          <a:xfrm>
            <a:off x="2459606" y="3594556"/>
            <a:ext cx="4224787" cy="2816843"/>
          </a:xfrm>
          <a:prstGeom prst="rect">
            <a:avLst/>
          </a:prstGeom>
        </p:spPr>
      </p:pic>
      <p:sp>
        <p:nvSpPr>
          <p:cNvPr id="5" name="TextBox 4"/>
          <p:cNvSpPr txBox="1"/>
          <p:nvPr/>
        </p:nvSpPr>
        <p:spPr bwMode="auto">
          <a:xfrm>
            <a:off x="2362200" y="6413956"/>
            <a:ext cx="2895600" cy="215444"/>
          </a:xfrm>
          <a:prstGeom prst="rect">
            <a:avLst/>
          </a:prstGeom>
          <a:noFill/>
          <a:ln w="9525">
            <a:noFill/>
            <a:miter lim="800000"/>
            <a:headEnd/>
            <a:tailEnd/>
          </a:ln>
        </p:spPr>
        <p:txBody>
          <a:bodyPr wrap="square" rtlCol="0">
            <a:spAutoFit/>
          </a:bodyPr>
          <a:lstStyle/>
          <a:p>
            <a:r>
              <a:rPr lang="en-US" sz="800" dirty="0" smtClean="0">
                <a:solidFill>
                  <a:schemeClr val="bg1">
                    <a:lumMod val="65000"/>
                  </a:schemeClr>
                </a:solidFill>
              </a:rPr>
              <a:t>© aerogondo2 / Shutterstock.com</a:t>
            </a:r>
            <a:endParaRPr lang="en-US" sz="800" dirty="0">
              <a:solidFill>
                <a:schemeClr val="bg1">
                  <a:lumMod val="65000"/>
                </a:schemeClr>
              </a:solidFill>
            </a:endParaRPr>
          </a:p>
        </p:txBody>
      </p:sp>
    </p:spTree>
  </p:cSld>
  <p:clrMapOvr>
    <a:masterClrMapping/>
  </p:clrMapOvr>
</p:sld>
</file>

<file path=ppt/theme/theme1.xml><?xml version="1.0" encoding="utf-8"?>
<a:theme xmlns:a="http://schemas.openxmlformats.org/drawingml/2006/main" name="LIC Presentation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a:spAutoFit/>
      </a:bodyPr>
      <a:lstStyle>
        <a:defPPr>
          <a:defRPr sz="800" dirty="0">
            <a:solidFill>
              <a:schemeClr val="bg1">
                <a:lumMod val="65000"/>
              </a:schemeClr>
            </a:solidFil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LIC Presentation template</Template>
  <TotalTime>1003</TotalTime>
  <Words>1229</Words>
  <Application>Microsoft Macintosh PowerPoint</Application>
  <PresentationFormat>On-screen Show (4:3)</PresentationFormat>
  <Paragraphs>152</Paragraphs>
  <Slides>18</Slides>
  <Notes>17</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LIC Presentation template</vt:lpstr>
      <vt:lpstr>The Book of Genesis</vt:lpstr>
      <vt:lpstr>Our Origins as a People of Faith</vt:lpstr>
      <vt:lpstr>Creation</vt:lpstr>
      <vt:lpstr>The Primeval History</vt:lpstr>
      <vt:lpstr>Two Accounts of Creation</vt:lpstr>
      <vt:lpstr>The First Account of Creation</vt:lpstr>
      <vt:lpstr>The Second Account of Creation</vt:lpstr>
      <vt:lpstr>Original Sin</vt:lpstr>
      <vt:lpstr>The Lasting Influence of Original Sin</vt:lpstr>
      <vt:lpstr>God’s Constant Protection</vt:lpstr>
      <vt:lpstr>Abraham: Model of Faith</vt:lpstr>
      <vt:lpstr>Stars of the Sky</vt:lpstr>
      <vt:lpstr>A Promised Land</vt:lpstr>
      <vt:lpstr>The Testing of Abraham</vt:lpstr>
      <vt:lpstr>The Covenant Continues</vt:lpstr>
      <vt:lpstr>Settling in Egypt</vt:lpstr>
      <vt:lpstr>God Keeps His Promises</vt:lpstr>
      <vt:lpstr>The Continuing Role of Patriarchs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bmartinka</dc:creator>
  <cp:lastModifiedBy>Systems Administrator</cp:lastModifiedBy>
  <cp:revision>29</cp:revision>
  <dcterms:created xsi:type="dcterms:W3CDTF">2011-01-10T17:35:40Z</dcterms:created>
  <dcterms:modified xsi:type="dcterms:W3CDTF">2015-02-24T18:08:18Z</dcterms:modified>
</cp:coreProperties>
</file>