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6009600" cy="19507200"/>
  <p:notesSz cx="6858000" cy="9144000"/>
  <p:defaultTextStyle>
    <a:lvl1pPr>
      <a:defRPr sz="5000">
        <a:latin typeface="Calibri"/>
        <a:ea typeface="Calibri"/>
        <a:cs typeface="Calibri"/>
        <a:sym typeface="Calibri"/>
      </a:defRPr>
    </a:lvl1pPr>
    <a:lvl2pPr indent="457200">
      <a:defRPr sz="5000">
        <a:latin typeface="Calibri"/>
        <a:ea typeface="Calibri"/>
        <a:cs typeface="Calibri"/>
        <a:sym typeface="Calibri"/>
      </a:defRPr>
    </a:lvl2pPr>
    <a:lvl3pPr indent="914400">
      <a:defRPr sz="5000">
        <a:latin typeface="Calibri"/>
        <a:ea typeface="Calibri"/>
        <a:cs typeface="Calibri"/>
        <a:sym typeface="Calibri"/>
      </a:defRPr>
    </a:lvl3pPr>
    <a:lvl4pPr indent="1371600">
      <a:defRPr sz="5000">
        <a:latin typeface="Calibri"/>
        <a:ea typeface="Calibri"/>
        <a:cs typeface="Calibri"/>
        <a:sym typeface="Calibri"/>
      </a:defRPr>
    </a:lvl4pPr>
    <a:lvl5pPr indent="1828800">
      <a:defRPr sz="5000">
        <a:latin typeface="Calibri"/>
        <a:ea typeface="Calibri"/>
        <a:cs typeface="Calibri"/>
        <a:sym typeface="Calibri"/>
      </a:defRPr>
    </a:lvl5pPr>
    <a:lvl6pPr indent="2286000">
      <a:defRPr sz="5000">
        <a:latin typeface="Calibri"/>
        <a:ea typeface="Calibri"/>
        <a:cs typeface="Calibri"/>
        <a:sym typeface="Calibri"/>
      </a:defRPr>
    </a:lvl6pPr>
    <a:lvl7pPr indent="2743200">
      <a:defRPr sz="5000">
        <a:latin typeface="Calibri"/>
        <a:ea typeface="Calibri"/>
        <a:cs typeface="Calibri"/>
        <a:sym typeface="Calibri"/>
      </a:defRPr>
    </a:lvl7pPr>
    <a:lvl8pPr indent="3200400">
      <a:defRPr sz="5000">
        <a:latin typeface="Calibri"/>
        <a:ea typeface="Calibri"/>
        <a:cs typeface="Calibri"/>
        <a:sym typeface="Calibri"/>
      </a:defRPr>
    </a:lvl8pPr>
    <a:lvl9pPr indent="3657600">
      <a:defRPr sz="5000">
        <a:latin typeface="Calibri"/>
        <a:ea typeface="Calibri"/>
        <a:cs typeface="Calibri"/>
        <a:sym typeface="Calibri"/>
      </a:defRPr>
    </a:lvl9pPr>
  </p:defaultTextStyle>
  <p:extLst>
    <p:ext uri="{EFAFB233-063F-42B5-8137-9DF3F51BA10A}">
      <p15:sldGuideLst xmlns:p15="http://schemas.microsoft.com/office/powerpoint/2012/main">
        <p15:guide id="1" orient="horz" pos="6144">
          <p15:clr>
            <a:srgbClr val="A4A3A4"/>
          </p15:clr>
        </p15:guide>
        <p15:guide id="2" pos="8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7604" autoAdjust="0"/>
  </p:normalViewPr>
  <p:slideViewPr>
    <p:cSldViewPr snapToGrid="0" snapToObjects="1">
      <p:cViewPr varScale="1">
        <p:scale>
          <a:sx n="32" d="100"/>
          <a:sy n="32" d="100"/>
        </p:scale>
        <p:origin x="540" y="96"/>
      </p:cViewPr>
      <p:guideLst>
        <p:guide orient="horz" pos="6144"/>
        <p:guide pos="81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47042639"/>
      </p:ext>
    </p:extLst>
  </p:cSld>
  <p:clrMap bg1="lt1" tx1="dk1" bg2="lt2" tx2="dk2" accent1="accent1" accent2="accent2" accent3="accent3" accent4="accent4" accent5="accent5" accent6="accent6" hlink="hlink" folHlink="folHlink"/>
  <p:notesStyle>
    <a:lvl1pPr defTabSz="457200">
      <a:lnSpc>
        <a:spcPct val="117999"/>
      </a:lnSpc>
      <a:defRPr sz="6200">
        <a:latin typeface="+mn-lt"/>
        <a:ea typeface="+mn-ea"/>
        <a:cs typeface="+mn-cs"/>
        <a:sym typeface="Helvetica Neue"/>
      </a:defRPr>
    </a:lvl1pPr>
    <a:lvl2pPr indent="228600" defTabSz="457200">
      <a:lnSpc>
        <a:spcPct val="117999"/>
      </a:lnSpc>
      <a:defRPr sz="6200">
        <a:latin typeface="+mn-lt"/>
        <a:ea typeface="+mn-ea"/>
        <a:cs typeface="+mn-cs"/>
        <a:sym typeface="Helvetica Neue"/>
      </a:defRPr>
    </a:lvl2pPr>
    <a:lvl3pPr indent="457200" defTabSz="457200">
      <a:lnSpc>
        <a:spcPct val="117999"/>
      </a:lnSpc>
      <a:defRPr sz="6200">
        <a:latin typeface="+mn-lt"/>
        <a:ea typeface="+mn-ea"/>
        <a:cs typeface="+mn-cs"/>
        <a:sym typeface="Helvetica Neue"/>
      </a:defRPr>
    </a:lvl3pPr>
    <a:lvl4pPr indent="685800" defTabSz="457200">
      <a:lnSpc>
        <a:spcPct val="117999"/>
      </a:lnSpc>
      <a:defRPr sz="6200">
        <a:latin typeface="+mn-lt"/>
        <a:ea typeface="+mn-ea"/>
        <a:cs typeface="+mn-cs"/>
        <a:sym typeface="Helvetica Neue"/>
      </a:defRPr>
    </a:lvl4pPr>
    <a:lvl5pPr indent="914400" defTabSz="457200">
      <a:lnSpc>
        <a:spcPct val="117999"/>
      </a:lnSpc>
      <a:defRPr sz="6200">
        <a:latin typeface="+mn-lt"/>
        <a:ea typeface="+mn-ea"/>
        <a:cs typeface="+mn-cs"/>
        <a:sym typeface="Helvetica Neue"/>
      </a:defRPr>
    </a:lvl5pPr>
    <a:lvl6pPr indent="1143000" defTabSz="457200">
      <a:lnSpc>
        <a:spcPct val="117999"/>
      </a:lnSpc>
      <a:defRPr sz="6200">
        <a:latin typeface="+mn-lt"/>
        <a:ea typeface="+mn-ea"/>
        <a:cs typeface="+mn-cs"/>
        <a:sym typeface="Helvetica Neue"/>
      </a:defRPr>
    </a:lvl6pPr>
    <a:lvl7pPr indent="1371600" defTabSz="457200">
      <a:lnSpc>
        <a:spcPct val="117999"/>
      </a:lnSpc>
      <a:defRPr sz="6200">
        <a:latin typeface="+mn-lt"/>
        <a:ea typeface="+mn-ea"/>
        <a:cs typeface="+mn-cs"/>
        <a:sym typeface="Helvetica Neue"/>
      </a:defRPr>
    </a:lvl7pPr>
    <a:lvl8pPr indent="1600200" defTabSz="457200">
      <a:lnSpc>
        <a:spcPct val="117999"/>
      </a:lnSpc>
      <a:defRPr sz="6200">
        <a:latin typeface="+mn-lt"/>
        <a:ea typeface="+mn-ea"/>
        <a:cs typeface="+mn-cs"/>
        <a:sym typeface="Helvetica Neue"/>
      </a:defRPr>
    </a:lvl8pPr>
    <a:lvl9pPr indent="1828800" defTabSz="457200">
      <a:lnSpc>
        <a:spcPct val="117999"/>
      </a:lnSpc>
      <a:defRPr sz="6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in the Bible, God shows Job that suffering is a mystery beyond our full understanding. Tell the students that the Paschal Mystery helps us comprehend something about this mystery.</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38. </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101142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the Paschal Mystery teaches that God can and will transform suffering and sacrifice into healing and new life. Discuss what the person in the image may be experiencing (loss, painful struggle, slow progress, hope, and so on).</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38.</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38730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look over the list in the section “Practical Examples of Everyday Sacrifice,” in article 38 of the student text. Ask how accepting suffering and sacrifice can make life more meaningful and joyful. Discuss the experience of the people in the image.</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38.</a:t>
            </a:r>
          </a:p>
          <a:p>
            <a:endParaRPr lang="en-US" dirty="0"/>
          </a:p>
        </p:txBody>
      </p:sp>
    </p:spTree>
    <p:extLst>
      <p:ext uri="{BB962C8B-B14F-4D97-AF65-F5344CB8AC3E}">
        <p14:creationId xmlns:p14="http://schemas.microsoft.com/office/powerpoint/2010/main" val="14781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Discuss the Did You Know? sidebar, “The Sacrifice of Martyrdom,” in article 39 of the student text. Ask the students how martyrdom is a witness; ask how the practical examples of everyday suffering described in the section “Practical Examples of Everyday Sacrifice,” in article</a:t>
            </a:r>
            <a:r>
              <a:rPr lang="en-US" sz="6200" baseline="0" dirty="0" smtClean="0">
                <a:effectLst/>
                <a:latin typeface="+mn-lt"/>
                <a:ea typeface="+mn-ea"/>
                <a:cs typeface="+mn-cs"/>
                <a:sym typeface="Helvetica Neue"/>
              </a:rPr>
              <a:t> 38 </a:t>
            </a:r>
            <a:r>
              <a:rPr lang="en-US" sz="6200" dirty="0" smtClean="0">
                <a:effectLst/>
                <a:latin typeface="+mn-lt"/>
                <a:ea typeface="+mn-ea"/>
                <a:cs typeface="+mn-cs"/>
                <a:sym typeface="Helvetica Neue"/>
              </a:rPr>
              <a:t>of the student text, can be a witness. If there is time, briefly discuss the concept of “sacrificing for the right thing,” as described in the section “The Example</a:t>
            </a:r>
            <a:r>
              <a:rPr lang="en-US" sz="6200" baseline="0" dirty="0" smtClean="0">
                <a:effectLst/>
                <a:latin typeface="+mn-lt"/>
                <a:ea typeface="+mn-ea"/>
                <a:cs typeface="+mn-cs"/>
                <a:sym typeface="Helvetica Neue"/>
              </a:rPr>
              <a:t> of Jesus” in article 39: </a:t>
            </a:r>
            <a:r>
              <a:rPr lang="en-US" sz="6200" dirty="0" smtClean="0">
                <a:effectLst/>
                <a:latin typeface="+mn-lt"/>
                <a:ea typeface="+mn-ea"/>
                <a:cs typeface="+mn-cs"/>
                <a:sym typeface="Helvetica Neue"/>
              </a:rPr>
              <a:t>sacrifice alone is not worthwhile if it is toward a self-centered goal.</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39.</a:t>
            </a:r>
          </a:p>
          <a:p>
            <a:r>
              <a:rPr lang="en-US" sz="6200" dirty="0" smtClean="0">
                <a:effectLst/>
                <a:latin typeface="+mn-lt"/>
                <a:ea typeface="+mn-ea"/>
                <a:cs typeface="+mn-cs"/>
                <a:sym typeface="Helvetica Neue"/>
              </a:rPr>
              <a:t> </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423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Discuss the profound happiness experienced by people like Saint Damien of Molokai, who sacrifice to serve others. Ask for examples from the students’ lives, or from the lives of people they know.</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39.</a:t>
            </a:r>
          </a:p>
          <a:p>
            <a:endParaRPr lang="en-US" dirty="0"/>
          </a:p>
        </p:txBody>
      </p:sp>
    </p:spTree>
    <p:extLst>
      <p:ext uri="{BB962C8B-B14F-4D97-AF65-F5344CB8AC3E}">
        <p14:creationId xmlns:p14="http://schemas.microsoft.com/office/powerpoint/2010/main" val="690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Pray It! sidebar, “Trust in God,” in article 38 of the student text. Ask how trusting God could be important to the people in the image on the slide.</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40.</a:t>
            </a:r>
          </a:p>
          <a:p>
            <a:r>
              <a:rPr lang="en-US" sz="6200" dirty="0" smtClean="0">
                <a:effectLst/>
                <a:latin typeface="+mn-lt"/>
                <a:ea typeface="+mn-ea"/>
                <a:cs typeface="+mn-cs"/>
                <a:sym typeface="Helvetica Neue"/>
              </a:rPr>
              <a:t> </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29715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the Church’s role in helping us find hope and strength: our faith community supports us when we suffer; we receive the gifts of the Spirit through Baptism, and they are strengthened at Confirmation; the Church assures us of God’s promises. Remind the students of what they have learned about the Paschal Mystery—Christ’s suffering was not the end of his story; neither will our suffering be the end of our story.</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40.</a:t>
            </a:r>
          </a:p>
          <a:p>
            <a:endParaRPr lang="en-US" dirty="0"/>
          </a:p>
        </p:txBody>
      </p:sp>
    </p:spTree>
    <p:extLst>
      <p:ext uri="{BB962C8B-B14F-4D97-AF65-F5344CB8AC3E}">
        <p14:creationId xmlns:p14="http://schemas.microsoft.com/office/powerpoint/2010/main" val="4904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why we may find it difficult to trust God to care for all our needs, as Saint </a:t>
            </a:r>
            <a:r>
              <a:rPr lang="en-US" sz="6200" dirty="0" err="1" smtClean="0">
                <a:effectLst/>
                <a:latin typeface="+mn-lt"/>
                <a:ea typeface="+mn-ea"/>
                <a:cs typeface="+mn-cs"/>
                <a:sym typeface="Helvetica Neue"/>
              </a:rPr>
              <a:t>Kateri</a:t>
            </a:r>
            <a:r>
              <a:rPr lang="en-US" sz="6200" dirty="0" smtClean="0">
                <a:effectLst/>
                <a:latin typeface="+mn-lt"/>
                <a:ea typeface="+mn-ea"/>
                <a:cs typeface="+mn-cs"/>
                <a:sym typeface="Helvetica Neue"/>
              </a:rPr>
              <a:t> </a:t>
            </a:r>
            <a:r>
              <a:rPr lang="en-US" sz="6200" dirty="0" err="1" smtClean="0">
                <a:effectLst/>
                <a:latin typeface="+mn-lt"/>
                <a:ea typeface="+mn-ea"/>
                <a:cs typeface="+mn-cs"/>
                <a:sym typeface="Helvetica Neue"/>
              </a:rPr>
              <a:t>Tekakwitha</a:t>
            </a:r>
            <a:r>
              <a:rPr lang="en-US" sz="6200" dirty="0" smtClean="0">
                <a:effectLst/>
                <a:latin typeface="+mn-lt"/>
                <a:ea typeface="+mn-ea"/>
                <a:cs typeface="+mn-cs"/>
                <a:sym typeface="Helvetica Neue"/>
              </a:rPr>
              <a:t> did. Ask what may help us to trust in God.</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40.</a:t>
            </a:r>
          </a:p>
          <a:p>
            <a:r>
              <a:rPr lang="en-US" sz="6200" dirty="0" smtClean="0">
                <a:effectLst/>
                <a:latin typeface="+mn-lt"/>
                <a:ea typeface="+mn-ea"/>
                <a:cs typeface="+mn-cs"/>
                <a:sym typeface="Helvetica Neue"/>
              </a:rPr>
              <a:t> </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0241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for examples of a time when knowing that God will make all things right has helped someone who was suffering or experiencing difficulty. Referring to the image, ask the students how they would feel about helping in a disaster, even though such disasters are likely to happen again.</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41.</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06540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5635413" y="3197013"/>
            <a:ext cx="18423468" cy="9058205"/>
          </a:xfrm>
          <a:prstGeom prst="rect">
            <a:avLst/>
          </a:prstGeom>
        </p:spPr>
        <p:txBody>
          <a:bodyPr/>
          <a:lstStyle>
            <a:lvl1pPr algn="ctr">
              <a:defRPr sz="12400">
                <a:effectLst>
                  <a:outerShdw blurRad="50800" dist="50800" dir="5400000" rotWithShape="0">
                    <a:srgbClr val="D9D9D9"/>
                  </a:outerShdw>
                </a:effectLst>
              </a:defRPr>
            </a:lvl1pPr>
          </a:lstStyle>
          <a:p>
            <a:pPr lvl="0">
              <a:defRPr sz="1800" b="0">
                <a:effectLst/>
              </a:defRPr>
            </a:pPr>
            <a:r>
              <a:rPr sz="12400" b="1">
                <a:effectLst>
                  <a:outerShdw blurRad="50800" dist="50800" dir="5400000" rotWithShape="0">
                    <a:srgbClr val="D9D9D9"/>
                  </a:outerShdw>
                </a:effectLst>
              </a:rPr>
              <a:t>Click to edit Master title style</a:t>
            </a:r>
          </a:p>
        </p:txBody>
      </p:sp>
      <p:sp>
        <p:nvSpPr>
          <p:cNvPr id="7" name="Shape 7"/>
          <p:cNvSpPr>
            <a:spLocks noGrp="1"/>
          </p:cNvSpPr>
          <p:nvPr>
            <p:ph type="body" idx="1"/>
          </p:nvPr>
        </p:nvSpPr>
        <p:spPr>
          <a:xfrm>
            <a:off x="21457920" y="15605760"/>
            <a:ext cx="4768427" cy="3901441"/>
          </a:xfrm>
          <a:prstGeom prst="rect">
            <a:avLst/>
          </a:prstGeom>
          <a:ln w="12700"/>
        </p:spPr>
        <p:txBody>
          <a:bodyPr lIns="0" tIns="0" rIns="0" bIns="0" anchor="ctr"/>
          <a:lstStyle>
            <a:lvl1pPr marL="342900" indent="-342900">
              <a:spcBef>
                <a:spcPts val="100"/>
              </a:spcBef>
              <a:buSzTx/>
              <a:buFontTx/>
              <a:buNone/>
              <a:defRPr sz="2200">
                <a:solidFill>
                  <a:srgbClr val="808080"/>
                </a:solidFill>
              </a:defRPr>
            </a:lvl1pPr>
          </a:lstStyle>
          <a:p>
            <a:pPr lvl="0">
              <a:defRPr sz="1800">
                <a:solidFill>
                  <a:srgbClr val="000000"/>
                </a:solidFill>
              </a:defRPr>
            </a:pPr>
            <a:r>
              <a:rPr sz="2200">
                <a:solidFill>
                  <a:srgbClr val="808080"/>
                </a:solidFill>
              </a:rPr>
              <a:t>Document # TX000000</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pPr>
            <a:r>
              <a:rPr sz="7800" b="1"/>
              <a:t>Click to edit Master title style</a:t>
            </a:r>
          </a:p>
        </p:txBody>
      </p:sp>
      <p:sp>
        <p:nvSpPr>
          <p:cNvPr id="10" name="Shape 10"/>
          <p:cNvSpPr>
            <a:spLocks noGrp="1"/>
          </p:cNvSpPr>
          <p:nvPr>
            <p:ph type="body" idx="1"/>
          </p:nvPr>
        </p:nvSpPr>
        <p:spPr>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2" name="Shape 12"/>
          <p:cNvSpPr>
            <a:spLocks noGrp="1"/>
          </p:cNvSpPr>
          <p:nvPr>
            <p:ph type="title"/>
          </p:nvPr>
        </p:nvSpPr>
        <p:spPr>
          <a:xfrm>
            <a:off x="2600959" y="2817706"/>
            <a:ext cx="23408642" cy="3467948"/>
          </a:xfrm>
          <a:prstGeom prst="rect">
            <a:avLst/>
          </a:prstGeom>
        </p:spPr>
        <p:txBody>
          <a:bodyPr/>
          <a:lstStyle/>
          <a:p>
            <a:pPr lvl="0">
              <a:defRPr sz="1800" b="0"/>
            </a:pPr>
            <a:r>
              <a:rPr sz="7800" b="1"/>
              <a:t>Click to edit Master title style2 line title</a:t>
            </a:r>
          </a:p>
        </p:txBody>
      </p:sp>
      <p:sp>
        <p:nvSpPr>
          <p:cNvPr id="13" name="Shape 13"/>
          <p:cNvSpPr>
            <a:spLocks noGrp="1"/>
          </p:cNvSpPr>
          <p:nvPr>
            <p:ph type="body" idx="1"/>
          </p:nvPr>
        </p:nvSpPr>
        <p:spPr>
          <a:xfrm>
            <a:off x="3901439" y="6285653"/>
            <a:ext cx="18423468"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lines and content">
    <p:spTree>
      <p:nvGrpSpPr>
        <p:cNvPr id="1" name=""/>
        <p:cNvGrpSpPr/>
        <p:nvPr/>
      </p:nvGrpSpPr>
      <p:grpSpPr>
        <a:xfrm>
          <a:off x="0" y="0"/>
          <a:ext cx="0" cy="0"/>
          <a:chOff x="0" y="0"/>
          <a:chExt cx="0" cy="0"/>
        </a:xfrm>
      </p:grpSpPr>
      <p:sp>
        <p:nvSpPr>
          <p:cNvPr id="15" name="Shape 15"/>
          <p:cNvSpPr>
            <a:spLocks noGrp="1"/>
          </p:cNvSpPr>
          <p:nvPr>
            <p:ph type="title"/>
          </p:nvPr>
        </p:nvSpPr>
        <p:spPr>
          <a:xfrm>
            <a:off x="2600959" y="1733973"/>
            <a:ext cx="23408642" cy="4551681"/>
          </a:xfrm>
          <a:prstGeom prst="rect">
            <a:avLst/>
          </a:prstGeom>
        </p:spPr>
        <p:txBody>
          <a:bodyPr/>
          <a:lstStyle/>
          <a:p>
            <a:pPr lvl="0">
              <a:defRPr sz="1800" b="0"/>
            </a:pPr>
            <a:r>
              <a:rPr sz="7800" b="1"/>
              <a:t>Click to edit Master title style</a:t>
            </a:r>
          </a:p>
        </p:txBody>
      </p:sp>
      <p:sp>
        <p:nvSpPr>
          <p:cNvPr id="16" name="Shape 16"/>
          <p:cNvSpPr>
            <a:spLocks noGrp="1"/>
          </p:cNvSpPr>
          <p:nvPr>
            <p:ph type="body" idx="1"/>
          </p:nvPr>
        </p:nvSpPr>
        <p:spPr>
          <a:xfrm>
            <a:off x="3901439" y="6285653"/>
            <a:ext cx="18206722"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no body text">
    <p:spTree>
      <p:nvGrpSpPr>
        <p:cNvPr id="1" name=""/>
        <p:cNvGrpSpPr/>
        <p:nvPr/>
      </p:nvGrpSpPr>
      <p:grpSpPr>
        <a:xfrm>
          <a:off x="0" y="0"/>
          <a:ext cx="0" cy="0"/>
          <a:chOff x="0" y="0"/>
          <a:chExt cx="0" cy="0"/>
        </a:xfrm>
      </p:grpSpPr>
      <p:sp>
        <p:nvSpPr>
          <p:cNvPr id="18" name="Shape 18"/>
          <p:cNvSpPr>
            <a:spLocks noGrp="1"/>
          </p:cNvSpPr>
          <p:nvPr>
            <p:ph type="body" idx="1"/>
          </p:nvPr>
        </p:nvSpPr>
        <p:spPr>
          <a:xfrm>
            <a:off x="2600959" y="3251199"/>
            <a:ext cx="21891415" cy="1733975"/>
          </a:xfrm>
          <a:prstGeom prst="rect">
            <a:avLst/>
          </a:prstGeom>
        </p:spPr>
        <p:txBody>
          <a:bodyPr/>
          <a:lstStyle>
            <a:lvl1pPr marL="342900" indent="-342900">
              <a:spcBef>
                <a:spcPts val="600"/>
              </a:spcBef>
              <a:buSzTx/>
              <a:buFontTx/>
              <a:buNone/>
              <a:defRPr sz="7800" b="1"/>
            </a:lvl1pPr>
          </a:lstStyle>
          <a:p>
            <a:pPr lvl="0">
              <a:defRPr sz="1800" b="0"/>
            </a:pPr>
            <a:r>
              <a:rPr sz="7800" b="1"/>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 column/narrow column">
    <p:spTree>
      <p:nvGrpSpPr>
        <p:cNvPr id="1" name=""/>
        <p:cNvGrpSpPr/>
        <p:nvPr/>
      </p:nvGrpSpPr>
      <p:grpSpPr>
        <a:xfrm>
          <a:off x="0" y="0"/>
          <a:ext cx="0" cy="0"/>
          <a:chOff x="0" y="0"/>
          <a:chExt cx="0" cy="0"/>
        </a:xfrm>
      </p:grpSpPr>
      <p:sp>
        <p:nvSpPr>
          <p:cNvPr id="21" name="Shape 21"/>
          <p:cNvSpPr>
            <a:spLocks noGrp="1"/>
          </p:cNvSpPr>
          <p:nvPr>
            <p:ph type="body" idx="1"/>
          </p:nvPr>
        </p:nvSpPr>
        <p:spPr>
          <a:xfrm>
            <a:off x="1300479" y="5201919"/>
            <a:ext cx="11487575" cy="14305282"/>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00959" y="3034453"/>
            <a:ext cx="23408642" cy="1950721"/>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chor="ctr">
            <a:normAutofit/>
          </a:bodyPr>
          <a:lstStyle/>
          <a:p>
            <a:pPr lvl="0">
              <a:defRPr sz="1800" b="0"/>
            </a:pPr>
            <a:r>
              <a:rPr sz="7800" b="1"/>
              <a:t>Click to edit Master title style</a:t>
            </a:r>
          </a:p>
        </p:txBody>
      </p:sp>
      <p:sp>
        <p:nvSpPr>
          <p:cNvPr id="3" name="Shape 3"/>
          <p:cNvSpPr>
            <a:spLocks noGrp="1"/>
          </p:cNvSpPr>
          <p:nvPr>
            <p:ph type="body" idx="1"/>
          </p:nvPr>
        </p:nvSpPr>
        <p:spPr>
          <a:xfrm>
            <a:off x="3901439" y="4985173"/>
            <a:ext cx="18423468" cy="1452202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ormAutofit/>
          </a:bodyPr>
          <a:lstStyle/>
          <a:p>
            <a:pPr lvl="0">
              <a:defRPr sz="1800"/>
            </a:pPr>
            <a:r>
              <a:rPr sz="6800"/>
              <a:t>Click to edit Master text styles</a:t>
            </a:r>
          </a:p>
          <a:p>
            <a:pPr lvl="1">
              <a:defRPr sz="1800"/>
            </a:pPr>
            <a:r>
              <a:rPr sz="6800"/>
              <a:t>Second level</a:t>
            </a:r>
          </a:p>
          <a:p>
            <a:pPr lvl="2">
              <a:defRPr sz="1800"/>
            </a:pPr>
            <a:r>
              <a:rPr sz="6800"/>
              <a:t>Third level</a:t>
            </a:r>
          </a:p>
        </p:txBody>
      </p:sp>
      <p:sp>
        <p:nvSpPr>
          <p:cNvPr id="4" name="Shape 4"/>
          <p:cNvSpPr/>
          <p:nvPr/>
        </p:nvSpPr>
        <p:spPr>
          <a:xfrm>
            <a:off x="21241173" y="18023162"/>
            <a:ext cx="4551681" cy="100129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defRPr sz="1800"/>
            </a:pPr>
            <a:r>
              <a:rPr sz="2400" dirty="0">
                <a:latin typeface="Arial"/>
                <a:ea typeface="Arial"/>
                <a:cs typeface="Arial"/>
                <a:sym typeface="Arial"/>
              </a:rPr>
              <a:t>© </a:t>
            </a:r>
            <a:r>
              <a:rPr sz="2400" dirty="0" smtClean="0">
                <a:latin typeface="Arial"/>
                <a:ea typeface="Arial"/>
                <a:cs typeface="Arial"/>
                <a:sym typeface="Arial"/>
              </a:rPr>
              <a:t>201</a:t>
            </a:r>
            <a:r>
              <a:rPr lang="en-US" sz="2400" dirty="0" smtClean="0">
                <a:latin typeface="Arial"/>
                <a:ea typeface="Arial"/>
                <a:cs typeface="Arial"/>
                <a:sym typeface="Arial"/>
              </a:rPr>
              <a:t>6</a:t>
            </a:r>
            <a:r>
              <a:rPr sz="2400" dirty="0" smtClean="0">
                <a:latin typeface="Arial"/>
                <a:ea typeface="Arial"/>
                <a:cs typeface="Arial"/>
                <a:sym typeface="Arial"/>
              </a:rPr>
              <a:t> </a:t>
            </a:r>
            <a:r>
              <a:rPr sz="2400" dirty="0">
                <a:latin typeface="Arial"/>
                <a:ea typeface="Arial"/>
                <a:cs typeface="Arial"/>
                <a:sym typeface="Arial"/>
              </a:rPr>
              <a:t>Saint Mary's Press</a:t>
            </a:r>
          </a:p>
          <a:p>
            <a:pPr lvl="0">
              <a:defRPr sz="1800"/>
            </a:pPr>
            <a:r>
              <a:rPr sz="2400" dirty="0">
                <a:latin typeface="Arial"/>
                <a:ea typeface="Arial"/>
                <a:cs typeface="Arial"/>
                <a:sym typeface="Arial"/>
              </a:rPr>
              <a:t>Living in Christ Series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defRPr sz="7800" b="1">
          <a:latin typeface="Arial"/>
          <a:ea typeface="Arial"/>
          <a:cs typeface="Arial"/>
          <a:sym typeface="Arial"/>
        </a:defRPr>
      </a:lvl1pPr>
      <a:lvl2pPr>
        <a:defRPr sz="7800" b="1">
          <a:latin typeface="Arial"/>
          <a:ea typeface="Arial"/>
          <a:cs typeface="Arial"/>
          <a:sym typeface="Arial"/>
        </a:defRPr>
      </a:lvl2pPr>
      <a:lvl3pPr>
        <a:defRPr sz="7800" b="1">
          <a:latin typeface="Arial"/>
          <a:ea typeface="Arial"/>
          <a:cs typeface="Arial"/>
          <a:sym typeface="Arial"/>
        </a:defRPr>
      </a:lvl3pPr>
      <a:lvl4pPr>
        <a:defRPr sz="7800" b="1">
          <a:latin typeface="Arial"/>
          <a:ea typeface="Arial"/>
          <a:cs typeface="Arial"/>
          <a:sym typeface="Arial"/>
        </a:defRPr>
      </a:lvl4pPr>
      <a:lvl5pPr>
        <a:defRPr sz="7800" b="1">
          <a:latin typeface="Arial"/>
          <a:ea typeface="Arial"/>
          <a:cs typeface="Arial"/>
          <a:sym typeface="Arial"/>
        </a:defRPr>
      </a:lvl5pPr>
      <a:lvl6pPr>
        <a:defRPr sz="7800" b="1">
          <a:latin typeface="Arial"/>
          <a:ea typeface="Arial"/>
          <a:cs typeface="Arial"/>
          <a:sym typeface="Arial"/>
        </a:defRPr>
      </a:lvl6pPr>
      <a:lvl7pPr>
        <a:defRPr sz="7800" b="1">
          <a:latin typeface="Arial"/>
          <a:ea typeface="Arial"/>
          <a:cs typeface="Arial"/>
          <a:sym typeface="Arial"/>
        </a:defRPr>
      </a:lvl7pPr>
      <a:lvl8pPr>
        <a:defRPr sz="7800" b="1">
          <a:latin typeface="Arial"/>
          <a:ea typeface="Arial"/>
          <a:cs typeface="Arial"/>
          <a:sym typeface="Arial"/>
        </a:defRPr>
      </a:lvl8pPr>
      <a:lvl9pPr>
        <a:defRPr sz="7800" b="1">
          <a:latin typeface="Arial"/>
          <a:ea typeface="Arial"/>
          <a:cs typeface="Arial"/>
          <a:sym typeface="Arial"/>
        </a:defRPr>
      </a:lvl9pPr>
    </p:titleStyle>
    <p:bodyStyle>
      <a:lvl1pPr marL="971550" indent="-971550">
        <a:spcBef>
          <a:spcPts val="500"/>
        </a:spcBef>
        <a:buSzPct val="100000"/>
        <a:buFont typeface="Arial"/>
        <a:buChar char="•"/>
        <a:defRPr sz="6800">
          <a:latin typeface="Arial"/>
          <a:ea typeface="Arial"/>
          <a:cs typeface="Arial"/>
          <a:sym typeface="Arial"/>
        </a:defRPr>
      </a:lvl1pPr>
      <a:lvl2pPr marL="1266825" indent="-809625">
        <a:spcBef>
          <a:spcPts val="500"/>
        </a:spcBef>
        <a:buSzPct val="100000"/>
        <a:buFont typeface="Arial"/>
        <a:buChar char="–"/>
        <a:defRPr sz="6800">
          <a:latin typeface="Arial"/>
          <a:ea typeface="Arial"/>
          <a:cs typeface="Arial"/>
          <a:sym typeface="Arial"/>
        </a:defRPr>
      </a:lvl2pPr>
      <a:lvl3pPr marL="1562100" indent="-647700">
        <a:spcBef>
          <a:spcPts val="500"/>
        </a:spcBef>
        <a:buSzPct val="100000"/>
        <a:buFont typeface="Arial"/>
        <a:buChar char="•"/>
        <a:defRPr sz="6800">
          <a:latin typeface="Arial"/>
          <a:ea typeface="Arial"/>
          <a:cs typeface="Arial"/>
          <a:sym typeface="Arial"/>
        </a:defRPr>
      </a:lvl3pPr>
      <a:lvl4pPr marL="2481942" indent="-1110342">
        <a:spcBef>
          <a:spcPts val="500"/>
        </a:spcBef>
        <a:buSzPct val="100000"/>
        <a:buFont typeface="Arial"/>
        <a:buChar char="–"/>
        <a:defRPr sz="6800">
          <a:latin typeface="Arial"/>
          <a:ea typeface="Arial"/>
          <a:cs typeface="Arial"/>
          <a:sym typeface="Arial"/>
        </a:defRPr>
      </a:lvl4pPr>
      <a:lvl5pPr marL="3124200" indent="-1295400">
        <a:spcBef>
          <a:spcPts val="500"/>
        </a:spcBef>
        <a:buSzPct val="100000"/>
        <a:buFont typeface="Arial"/>
        <a:buChar char="»"/>
        <a:defRPr sz="6800">
          <a:latin typeface="Arial"/>
          <a:ea typeface="Arial"/>
          <a:cs typeface="Arial"/>
          <a:sym typeface="Arial"/>
        </a:defRPr>
      </a:lvl5pPr>
      <a:lvl6pPr marL="3063239" indent="-777239">
        <a:spcBef>
          <a:spcPts val="500"/>
        </a:spcBef>
        <a:buSzPct val="100000"/>
        <a:buFont typeface="Arial"/>
        <a:buChar char="•"/>
        <a:defRPr sz="6800">
          <a:latin typeface="Arial"/>
          <a:ea typeface="Arial"/>
          <a:cs typeface="Arial"/>
          <a:sym typeface="Arial"/>
        </a:defRPr>
      </a:lvl6pPr>
      <a:lvl7pPr marL="3520440" indent="-777240">
        <a:spcBef>
          <a:spcPts val="500"/>
        </a:spcBef>
        <a:buSzPct val="100000"/>
        <a:buFont typeface="Arial"/>
        <a:buChar char="•"/>
        <a:defRPr sz="6800">
          <a:latin typeface="Arial"/>
          <a:ea typeface="Arial"/>
          <a:cs typeface="Arial"/>
          <a:sym typeface="Arial"/>
        </a:defRPr>
      </a:lvl7pPr>
      <a:lvl8pPr marL="3977640" indent="-777240">
        <a:spcBef>
          <a:spcPts val="500"/>
        </a:spcBef>
        <a:buSzPct val="100000"/>
        <a:buFont typeface="Arial"/>
        <a:buChar char="•"/>
        <a:defRPr sz="6800">
          <a:latin typeface="Arial"/>
          <a:ea typeface="Arial"/>
          <a:cs typeface="Arial"/>
          <a:sym typeface="Arial"/>
        </a:defRPr>
      </a:lvl8pPr>
      <a:lvl9pPr marL="4434840" indent="-777240">
        <a:spcBef>
          <a:spcPts val="500"/>
        </a:spcBef>
        <a:buSzPct val="100000"/>
        <a:buFont typeface="Arial"/>
        <a:buChar char="•"/>
        <a:defRPr sz="6800">
          <a:latin typeface="Arial"/>
          <a:ea typeface="Arial"/>
          <a:cs typeface="Arial"/>
          <a:sym typeface="Arial"/>
        </a:defRPr>
      </a:lvl9pPr>
    </p:bodyStyle>
    <p:otherStyle>
      <a:lvl1pPr algn="r">
        <a:defRPr sz="3400">
          <a:solidFill>
            <a:schemeClr val="tx1"/>
          </a:solidFill>
          <a:latin typeface="+mn-lt"/>
          <a:ea typeface="+mn-ea"/>
          <a:cs typeface="+mn-cs"/>
          <a:sym typeface="Calibri"/>
        </a:defRPr>
      </a:lvl1pPr>
      <a:lvl2pPr indent="457200" algn="r">
        <a:defRPr sz="3400">
          <a:solidFill>
            <a:schemeClr val="tx1"/>
          </a:solidFill>
          <a:latin typeface="+mn-lt"/>
          <a:ea typeface="+mn-ea"/>
          <a:cs typeface="+mn-cs"/>
          <a:sym typeface="Calibri"/>
        </a:defRPr>
      </a:lvl2pPr>
      <a:lvl3pPr indent="914400" algn="r">
        <a:defRPr sz="3400">
          <a:solidFill>
            <a:schemeClr val="tx1"/>
          </a:solidFill>
          <a:latin typeface="+mn-lt"/>
          <a:ea typeface="+mn-ea"/>
          <a:cs typeface="+mn-cs"/>
          <a:sym typeface="Calibri"/>
        </a:defRPr>
      </a:lvl3pPr>
      <a:lvl4pPr indent="1371600" algn="r">
        <a:defRPr sz="3400">
          <a:solidFill>
            <a:schemeClr val="tx1"/>
          </a:solidFill>
          <a:latin typeface="+mn-lt"/>
          <a:ea typeface="+mn-ea"/>
          <a:cs typeface="+mn-cs"/>
          <a:sym typeface="Calibri"/>
        </a:defRPr>
      </a:lvl4pPr>
      <a:lvl5pPr indent="1828800" algn="r">
        <a:defRPr sz="3400">
          <a:solidFill>
            <a:schemeClr val="tx1"/>
          </a:solidFill>
          <a:latin typeface="+mn-lt"/>
          <a:ea typeface="+mn-ea"/>
          <a:cs typeface="+mn-cs"/>
          <a:sym typeface="Calibri"/>
        </a:defRPr>
      </a:lvl5pPr>
      <a:lvl6pPr indent="2286000" algn="r">
        <a:defRPr sz="3400">
          <a:solidFill>
            <a:schemeClr val="tx1"/>
          </a:solidFill>
          <a:latin typeface="+mn-lt"/>
          <a:ea typeface="+mn-ea"/>
          <a:cs typeface="+mn-cs"/>
          <a:sym typeface="Calibri"/>
        </a:defRPr>
      </a:lvl6pPr>
      <a:lvl7pPr indent="2743200" algn="r">
        <a:defRPr sz="3400">
          <a:solidFill>
            <a:schemeClr val="tx1"/>
          </a:solidFill>
          <a:latin typeface="+mn-lt"/>
          <a:ea typeface="+mn-ea"/>
          <a:cs typeface="+mn-cs"/>
          <a:sym typeface="Calibri"/>
        </a:defRPr>
      </a:lvl7pPr>
      <a:lvl8pPr indent="3200400" algn="r">
        <a:defRPr sz="3400">
          <a:solidFill>
            <a:schemeClr val="tx1"/>
          </a:solidFill>
          <a:latin typeface="+mn-lt"/>
          <a:ea typeface="+mn-ea"/>
          <a:cs typeface="+mn-cs"/>
          <a:sym typeface="Calibri"/>
        </a:defRPr>
      </a:lvl8pPr>
      <a:lvl9pPr indent="3657600" algn="r">
        <a:defRPr sz="34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p:nvPr>
        </p:nvSpPr>
        <p:spPr>
          <a:xfrm>
            <a:off x="5635413" y="5635413"/>
            <a:ext cx="18423468" cy="4181405"/>
          </a:xfrm>
          <a:prstGeom prst="rect">
            <a:avLst/>
          </a:prstGeom>
        </p:spPr>
        <p:txBody>
          <a:bodyPr>
            <a:normAutofit fontScale="90000"/>
          </a:bodyPr>
          <a:lstStyle/>
          <a:p>
            <a:pPr lvl="0"/>
            <a:r>
              <a:rPr lang="en-US" dirty="0" smtClean="0"/>
              <a:t>Suffering</a:t>
            </a:r>
            <a:br>
              <a:rPr lang="en-US" dirty="0" smtClean="0"/>
            </a:br>
            <a:r>
              <a:rPr lang="en-US" dirty="0" smtClean="0"/>
              <a:t>and the Paschal Mystery</a:t>
            </a:r>
            <a:endParaRPr dirty="0"/>
          </a:p>
        </p:txBody>
      </p:sp>
      <p:sp>
        <p:nvSpPr>
          <p:cNvPr id="29" name="Shape 29"/>
          <p:cNvSpPr/>
          <p:nvPr/>
        </p:nvSpPr>
        <p:spPr>
          <a:xfrm>
            <a:off x="5635413" y="13871786"/>
            <a:ext cx="18206721" cy="2037479"/>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lgn="ctr">
              <a:spcBef>
                <a:spcPts val="400"/>
              </a:spcBef>
              <a:defRPr sz="1800"/>
            </a:pPr>
            <a:r>
              <a:rPr lang="en-US" sz="5600" i="1" dirty="0" smtClean="0">
                <a:latin typeface="Arial"/>
                <a:ea typeface="Arial"/>
                <a:cs typeface="Arial"/>
                <a:sym typeface="Arial"/>
              </a:rPr>
              <a:t>The Paschal Mystery</a:t>
            </a:r>
            <a:endParaRPr sz="5600" dirty="0">
              <a:latin typeface="Arial"/>
              <a:ea typeface="Arial"/>
              <a:cs typeface="Arial"/>
              <a:sym typeface="Arial"/>
            </a:endParaRPr>
          </a:p>
          <a:p>
            <a:pPr lvl="0" algn="ctr">
              <a:spcBef>
                <a:spcPts val="400"/>
              </a:spcBef>
              <a:defRPr sz="1800"/>
            </a:pPr>
            <a:r>
              <a:rPr lang="en-US" sz="5600" smtClean="0">
                <a:latin typeface="Arial"/>
                <a:ea typeface="Arial"/>
                <a:cs typeface="Arial"/>
                <a:sym typeface="Arial"/>
              </a:rPr>
              <a:t>Unit 4, </a:t>
            </a:r>
            <a:r>
              <a:rPr lang="en-US" sz="5600" dirty="0" smtClean="0">
                <a:latin typeface="Arial"/>
                <a:ea typeface="Arial"/>
                <a:cs typeface="Arial"/>
                <a:sym typeface="Arial"/>
              </a:rPr>
              <a:t>Chapter 10</a:t>
            </a:r>
            <a:endParaRPr sz="5600" dirty="0">
              <a:latin typeface="Arial"/>
              <a:ea typeface="Arial"/>
              <a:cs typeface="Arial"/>
              <a:sym typeface="Arial"/>
            </a:endParaRPr>
          </a:p>
        </p:txBody>
      </p:sp>
      <p:sp>
        <p:nvSpPr>
          <p:cNvPr id="30" name="Shape 30"/>
          <p:cNvSpPr/>
          <p:nvPr/>
        </p:nvSpPr>
        <p:spPr>
          <a:xfrm>
            <a:off x="21457920" y="17562295"/>
            <a:ext cx="3684694" cy="338554"/>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spAutoFit/>
          </a:bodyPr>
          <a:lstStyle>
            <a:lvl1pPr marL="342900" indent="-342900">
              <a:spcBef>
                <a:spcPts val="100"/>
              </a:spcBef>
              <a:defRPr sz="2200">
                <a:solidFill>
                  <a:srgbClr val="808080"/>
                </a:solidFill>
                <a:latin typeface="Arial"/>
                <a:ea typeface="Arial"/>
                <a:cs typeface="Arial"/>
                <a:sym typeface="Arial"/>
              </a:defRPr>
            </a:lvl1pPr>
          </a:lstStyle>
          <a:p>
            <a:pPr lvl="0">
              <a:defRPr sz="1800">
                <a:solidFill>
                  <a:srgbClr val="000000"/>
                </a:solidFill>
              </a:defRPr>
            </a:pPr>
            <a:r>
              <a:rPr sz="2200" dirty="0" smtClean="0">
                <a:solidFill>
                  <a:srgbClr val="808080"/>
                </a:solidFill>
              </a:rPr>
              <a:t>Document</a:t>
            </a:r>
            <a:r>
              <a:rPr lang="en-US" sz="2200" dirty="0" smtClean="0">
                <a:solidFill>
                  <a:srgbClr val="808080"/>
                </a:solidFill>
              </a:rPr>
              <a:t> </a:t>
            </a:r>
            <a:r>
              <a:rPr sz="2200" dirty="0" smtClean="0">
                <a:solidFill>
                  <a:srgbClr val="808080"/>
                </a:solidFill>
              </a:rPr>
              <a:t>#: </a:t>
            </a:r>
            <a:r>
              <a:rPr lang="en-US" sz="2200" dirty="0" smtClean="0">
                <a:solidFill>
                  <a:srgbClr val="808080"/>
                </a:solidFill>
              </a:rPr>
              <a:t>TX005441</a:t>
            </a:r>
            <a:endParaRPr sz="2200" dirty="0">
              <a:solidFill>
                <a:srgbClr val="80808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Promise of the Paschal Mystery</a:t>
            </a:r>
            <a:br>
              <a:rPr lang="en-US" dirty="0" smtClean="0"/>
            </a:br>
            <a:r>
              <a:rPr lang="en-US" dirty="0" smtClean="0"/>
              <a:t>in</a:t>
            </a:r>
            <a:r>
              <a:rPr lang="en-US" dirty="0"/>
              <a:t> </a:t>
            </a:r>
            <a:r>
              <a:rPr lang="en-US" dirty="0" smtClean="0"/>
              <a:t>Times of Suffering</a:t>
            </a:r>
            <a:endParaRPr lang="en-US" dirty="0"/>
          </a:p>
        </p:txBody>
      </p:sp>
      <p:sp>
        <p:nvSpPr>
          <p:cNvPr id="3" name="Text Placeholder 2"/>
          <p:cNvSpPr>
            <a:spLocks noGrp="1"/>
          </p:cNvSpPr>
          <p:nvPr>
            <p:ph type="body" idx="1"/>
          </p:nvPr>
        </p:nvSpPr>
        <p:spPr>
          <a:xfrm>
            <a:off x="2606447" y="5781003"/>
            <a:ext cx="10827763" cy="11381581"/>
          </a:xfrm>
        </p:spPr>
        <p:txBody>
          <a:bodyPr>
            <a:normAutofit/>
          </a:bodyPr>
          <a:lstStyle/>
          <a:p>
            <a:r>
              <a:rPr lang="en-US" dirty="0" smtClean="0"/>
              <a:t>We have a responsibility to help however we can to lessen suffering . . .</a:t>
            </a:r>
          </a:p>
          <a:p>
            <a:r>
              <a:rPr lang="en-US" dirty="0" smtClean="0"/>
              <a:t>. . . even though we know we cannot hope to eliminate suffering on earth.</a:t>
            </a:r>
          </a:p>
          <a:p>
            <a:r>
              <a:rPr lang="en-US" dirty="0" smtClean="0"/>
              <a:t>We can trust that in the end God will make all things right.</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7735" y="6312337"/>
            <a:ext cx="12150726" cy="8086193"/>
          </a:xfrm>
          <a:prstGeom prst="rect">
            <a:avLst/>
          </a:prstGeom>
        </p:spPr>
      </p:pic>
      <p:sp>
        <p:nvSpPr>
          <p:cNvPr id="5" name="Rectangle 4"/>
          <p:cNvSpPr/>
          <p:nvPr/>
        </p:nvSpPr>
        <p:spPr>
          <a:xfrm>
            <a:off x="13857735" y="14507749"/>
            <a:ext cx="3011136"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robert</a:t>
            </a:r>
            <a:r>
              <a:rPr lang="en-US" sz="1400" dirty="0">
                <a:solidFill>
                  <a:srgbClr val="A7A7A7"/>
                </a:solidFill>
              </a:rPr>
              <a:t> </a:t>
            </a:r>
            <a:r>
              <a:rPr lang="en-US" sz="1400" dirty="0" err="1">
                <a:solidFill>
                  <a:srgbClr val="A7A7A7"/>
                </a:solidFill>
              </a:rPr>
              <a:t>paul</a:t>
            </a:r>
            <a:r>
              <a:rPr lang="en-US" sz="1400" dirty="0">
                <a:solidFill>
                  <a:srgbClr val="A7A7A7"/>
                </a:solidFill>
              </a:rPr>
              <a:t> van beets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8761504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600959" y="3251199"/>
            <a:ext cx="23408642" cy="1517228"/>
          </a:xfrm>
          <a:prstGeom prst="rect">
            <a:avLst/>
          </a:prstGeom>
        </p:spPr>
        <p:txBody>
          <a:bodyPr/>
          <a:lstStyle/>
          <a:p>
            <a:pPr lvl="0"/>
            <a:r>
              <a:rPr lang="en-US" dirty="0" smtClean="0"/>
              <a:t>Making Sense of Suffering</a:t>
            </a:r>
            <a:endParaRPr dirty="0"/>
          </a:p>
        </p:txBody>
      </p:sp>
      <p:sp>
        <p:nvSpPr>
          <p:cNvPr id="33" name="Shape 33"/>
          <p:cNvSpPr>
            <a:spLocks noGrp="1"/>
          </p:cNvSpPr>
          <p:nvPr>
            <p:ph type="body" idx="1"/>
          </p:nvPr>
        </p:nvSpPr>
        <p:spPr>
          <a:xfrm>
            <a:off x="2600959" y="5213131"/>
            <a:ext cx="11364784" cy="11442864"/>
          </a:xfrm>
          <a:prstGeom prst="rect">
            <a:avLst/>
          </a:prstGeom>
        </p:spPr>
        <p:txBody>
          <a:bodyPr>
            <a:normAutofit/>
          </a:bodyPr>
          <a:lstStyle/>
          <a:p>
            <a:r>
              <a:rPr lang="en-US" dirty="0" smtClean="0"/>
              <a:t>Why does God, who is good, allow suffering to exist?</a:t>
            </a:r>
          </a:p>
          <a:p>
            <a:r>
              <a:rPr lang="en-US" dirty="0" smtClean="0"/>
              <a:t>Why do “good” people suffer, just as “bad” people do?</a:t>
            </a:r>
          </a:p>
          <a:p>
            <a:r>
              <a:rPr lang="en-US" dirty="0" smtClean="0"/>
              <a:t>The Book of Job is basically a debate over these issues.</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7369" y="5591908"/>
            <a:ext cx="11902232" cy="7934822"/>
          </a:xfrm>
          <a:prstGeom prst="rect">
            <a:avLst/>
          </a:prstGeom>
        </p:spPr>
      </p:pic>
      <p:sp>
        <p:nvSpPr>
          <p:cNvPr id="3" name="Rectangle 2"/>
          <p:cNvSpPr/>
          <p:nvPr/>
        </p:nvSpPr>
        <p:spPr>
          <a:xfrm>
            <a:off x="14149865" y="13682074"/>
            <a:ext cx="2764624"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Miroslav</a:t>
            </a:r>
            <a:r>
              <a:rPr lang="en-US" sz="1400" dirty="0">
                <a:solidFill>
                  <a:srgbClr val="A7A7A7"/>
                </a:solidFill>
              </a:rPr>
              <a:t> </a:t>
            </a:r>
            <a:r>
              <a:rPr lang="en-US" sz="1400" dirty="0" err="1">
                <a:solidFill>
                  <a:srgbClr val="A7A7A7"/>
                </a:solidFill>
              </a:rPr>
              <a:t>Fechtner</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548" y="1431354"/>
            <a:ext cx="23408642" cy="4551681"/>
          </a:xfrm>
        </p:spPr>
        <p:txBody>
          <a:bodyPr/>
          <a:lstStyle/>
          <a:p>
            <a:r>
              <a:rPr lang="en-US" dirty="0" smtClean="0"/>
              <a:t>Keys to Understanding Suffering</a:t>
            </a:r>
            <a:endParaRPr lang="en-US" dirty="0"/>
          </a:p>
        </p:txBody>
      </p:sp>
      <p:sp>
        <p:nvSpPr>
          <p:cNvPr id="3" name="Text Placeholder 2"/>
          <p:cNvSpPr>
            <a:spLocks noGrp="1"/>
          </p:cNvSpPr>
          <p:nvPr>
            <p:ph type="body" idx="1"/>
          </p:nvPr>
        </p:nvSpPr>
        <p:spPr>
          <a:xfrm>
            <a:off x="2171548" y="4884977"/>
            <a:ext cx="11456565" cy="13221548"/>
          </a:xfrm>
        </p:spPr>
        <p:txBody>
          <a:bodyPr>
            <a:normAutofit/>
          </a:bodyPr>
          <a:lstStyle/>
          <a:p>
            <a:r>
              <a:rPr lang="en-US" dirty="0" smtClean="0"/>
              <a:t>Suffering is due to Original Sin; it isn’t part of God’s plan for us.</a:t>
            </a:r>
          </a:p>
          <a:p>
            <a:r>
              <a:rPr lang="en-US" dirty="0" smtClean="0"/>
              <a:t>Suffering and sacrifice are the pathway to redemption and salvation.</a:t>
            </a:r>
          </a:p>
          <a:p>
            <a:r>
              <a:rPr lang="en-US" dirty="0" smtClean="0"/>
              <a:t>Sacrifice is simply suffering that we freely accept.</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1511"/>
          <a:stretch/>
        </p:blipFill>
        <p:spPr>
          <a:xfrm>
            <a:off x="14553036" y="5231799"/>
            <a:ext cx="11456564" cy="8631213"/>
          </a:xfrm>
          <a:prstGeom prst="rect">
            <a:avLst/>
          </a:prstGeom>
        </p:spPr>
      </p:pic>
      <p:sp>
        <p:nvSpPr>
          <p:cNvPr id="5" name="Rectangle 4"/>
          <p:cNvSpPr/>
          <p:nvPr/>
        </p:nvSpPr>
        <p:spPr>
          <a:xfrm>
            <a:off x="14553036" y="13941122"/>
            <a:ext cx="2945475"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shellyagami-photoar</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9864036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Examples of Everyday Sacrifice</a:t>
            </a:r>
            <a:endParaRPr lang="en-US" dirty="0"/>
          </a:p>
        </p:txBody>
      </p:sp>
      <p:sp>
        <p:nvSpPr>
          <p:cNvPr id="3" name="Text Placeholder 2"/>
          <p:cNvSpPr>
            <a:spLocks noGrp="1"/>
          </p:cNvSpPr>
          <p:nvPr>
            <p:ph type="body" idx="1"/>
          </p:nvPr>
        </p:nvSpPr>
        <p:spPr>
          <a:xfrm>
            <a:off x="2602601" y="5076232"/>
            <a:ext cx="11815451" cy="13221548"/>
          </a:xfrm>
        </p:spPr>
        <p:txBody>
          <a:bodyPr>
            <a:normAutofit/>
          </a:bodyPr>
          <a:lstStyle/>
          <a:p>
            <a:r>
              <a:rPr lang="en-US" dirty="0" smtClean="0"/>
              <a:t>How can we accept suffering as part of our lives as disciples?</a:t>
            </a:r>
          </a:p>
          <a:p>
            <a:r>
              <a:rPr lang="en-US" dirty="0" smtClean="0"/>
              <a:t>We often make sacrifices:</a:t>
            </a:r>
          </a:p>
          <a:p>
            <a:pPr marL="914400" lvl="2" indent="0">
              <a:buNone/>
            </a:pPr>
            <a:r>
              <a:rPr lang="en-US" dirty="0" smtClean="0"/>
              <a:t>◦	</a:t>
            </a:r>
            <a:r>
              <a:rPr lang="en-US" dirty="0"/>
              <a:t>f</a:t>
            </a:r>
            <a:r>
              <a:rPr lang="en-US" dirty="0" smtClean="0"/>
              <a:t>or loved ones</a:t>
            </a:r>
          </a:p>
          <a:p>
            <a:pPr marL="914400" lvl="2" indent="0">
              <a:buNone/>
            </a:pPr>
            <a:r>
              <a:rPr lang="en-US" dirty="0"/>
              <a:t>◦ </a:t>
            </a:r>
            <a:r>
              <a:rPr lang="en-US" dirty="0" smtClean="0"/>
              <a:t>	for those who are needy</a:t>
            </a:r>
          </a:p>
          <a:p>
            <a:pPr marL="914400" lvl="2" indent="0" defTabSz="941388">
              <a:buNone/>
            </a:pPr>
            <a:r>
              <a:rPr lang="en-US" dirty="0" smtClean="0"/>
              <a:t>◦	for the environment</a:t>
            </a:r>
          </a:p>
          <a:p>
            <a:pPr marL="1828800" lvl="2" indent="-914400">
              <a:buNone/>
            </a:pPr>
            <a:r>
              <a:rPr lang="en-US" dirty="0"/>
              <a:t>◦ </a:t>
            </a:r>
            <a:r>
              <a:rPr lang="en-US" dirty="0" smtClean="0"/>
              <a:t>	to follow the moral teachings of the Gospel</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2729"/>
          <a:stretch/>
        </p:blipFill>
        <p:spPr>
          <a:xfrm>
            <a:off x="14418052" y="5547099"/>
            <a:ext cx="10502011" cy="7573372"/>
          </a:xfrm>
          <a:prstGeom prst="rect">
            <a:avLst/>
          </a:prstGeom>
        </p:spPr>
      </p:pic>
      <p:sp>
        <p:nvSpPr>
          <p:cNvPr id="5" name="Rectangle 4"/>
          <p:cNvSpPr/>
          <p:nvPr/>
        </p:nvSpPr>
        <p:spPr>
          <a:xfrm>
            <a:off x="14418052" y="13296773"/>
            <a:ext cx="2290448"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Cylonphoto</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1190278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912" y="1041442"/>
            <a:ext cx="23408642" cy="4551681"/>
          </a:xfrm>
        </p:spPr>
        <p:txBody>
          <a:bodyPr/>
          <a:lstStyle/>
          <a:p>
            <a:r>
              <a:rPr lang="en-US" dirty="0" smtClean="0"/>
              <a:t>The Example of Jesus</a:t>
            </a:r>
            <a:endParaRPr lang="en-US" dirty="0"/>
          </a:p>
        </p:txBody>
      </p:sp>
      <p:sp>
        <p:nvSpPr>
          <p:cNvPr id="3" name="Text Placeholder 2"/>
          <p:cNvSpPr>
            <a:spLocks noGrp="1"/>
          </p:cNvSpPr>
          <p:nvPr>
            <p:ph type="body" idx="1"/>
          </p:nvPr>
        </p:nvSpPr>
        <p:spPr>
          <a:xfrm>
            <a:off x="2358912" y="4190980"/>
            <a:ext cx="10998805" cy="13221548"/>
          </a:xfrm>
        </p:spPr>
        <p:txBody>
          <a:bodyPr/>
          <a:lstStyle/>
          <a:p>
            <a:r>
              <a:rPr lang="en-US" dirty="0" smtClean="0"/>
              <a:t>Jesus accepted his Father’s will with courage and strength.</a:t>
            </a:r>
          </a:p>
          <a:p>
            <a:r>
              <a:rPr lang="en-US" dirty="0" smtClean="0"/>
              <a:t>He could have avoided his torturous death if he had chosen to.</a:t>
            </a:r>
          </a:p>
          <a:p>
            <a:r>
              <a:rPr lang="en-US" dirty="0" smtClean="0"/>
              <a:t>He taught about sacrificial love.</a:t>
            </a:r>
          </a:p>
          <a:p>
            <a:r>
              <a:rPr lang="en-US" dirty="0" smtClean="0"/>
              <a:t>He embraced a life of poverty and simplicity.</a:t>
            </a:r>
            <a:endParaRPr lang="en-US" dirty="0"/>
          </a:p>
        </p:txBody>
      </p:sp>
      <p:pic>
        <p:nvPicPr>
          <p:cNvPr id="4" name="Picture 3" descr="S5-shutterstock_210529186.jpg"/>
          <p:cNvPicPr>
            <a:picLocks noChangeAspect="1"/>
          </p:cNvPicPr>
          <p:nvPr/>
        </p:nvPicPr>
        <p:blipFill rotWithShape="1">
          <a:blip r:embed="rId3" cstate="print">
            <a:extLst>
              <a:ext uri="{28A0092B-C50C-407E-A947-70E740481C1C}">
                <a14:useLocalDpi xmlns:a14="http://schemas.microsoft.com/office/drawing/2010/main" val="0"/>
              </a:ext>
            </a:extLst>
          </a:blip>
          <a:srcRect t="7650"/>
          <a:stretch/>
        </p:blipFill>
        <p:spPr>
          <a:xfrm>
            <a:off x="14518291" y="4680605"/>
            <a:ext cx="9107426" cy="12242298"/>
          </a:xfrm>
          <a:prstGeom prst="rect">
            <a:avLst/>
          </a:prstGeom>
        </p:spPr>
      </p:pic>
      <p:sp>
        <p:nvSpPr>
          <p:cNvPr id="5" name="Rectangle 4"/>
          <p:cNvSpPr/>
          <p:nvPr/>
        </p:nvSpPr>
        <p:spPr>
          <a:xfrm>
            <a:off x="14518291" y="17104751"/>
            <a:ext cx="2316835"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Bakhur</a:t>
            </a:r>
            <a:r>
              <a:rPr lang="en-US" sz="1400" dirty="0">
                <a:solidFill>
                  <a:srgbClr val="A7A7A7"/>
                </a:solidFill>
              </a:rPr>
              <a:t> Nick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2396416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Example of Saint Damien of Molokai</a:t>
            </a:r>
            <a:endParaRPr lang="en-US" dirty="0"/>
          </a:p>
        </p:txBody>
      </p:sp>
      <p:sp>
        <p:nvSpPr>
          <p:cNvPr id="3" name="Text Placeholder 2"/>
          <p:cNvSpPr>
            <a:spLocks noGrp="1"/>
          </p:cNvSpPr>
          <p:nvPr>
            <p:ph type="body" idx="1"/>
          </p:nvPr>
        </p:nvSpPr>
        <p:spPr>
          <a:xfrm>
            <a:off x="2629645" y="5116465"/>
            <a:ext cx="12424017" cy="13221548"/>
          </a:xfrm>
        </p:spPr>
        <p:txBody>
          <a:bodyPr/>
          <a:lstStyle/>
          <a:p>
            <a:r>
              <a:rPr lang="en-US" dirty="0" smtClean="0"/>
              <a:t>He volunteered to minister </a:t>
            </a:r>
            <a:br>
              <a:rPr lang="en-US" dirty="0" smtClean="0"/>
            </a:br>
            <a:r>
              <a:rPr lang="en-US" dirty="0" smtClean="0"/>
              <a:t>to a leper colony and became known as the “apostle to the lepers.”</a:t>
            </a:r>
          </a:p>
          <a:p>
            <a:r>
              <a:rPr lang="en-US" dirty="0" smtClean="0"/>
              <a:t>Damien himself was diagnosed with leprosy</a:t>
            </a:r>
            <a:br>
              <a:rPr lang="en-US" dirty="0" smtClean="0"/>
            </a:br>
            <a:r>
              <a:rPr lang="en-US" dirty="0" smtClean="0"/>
              <a:t>years later, . . .</a:t>
            </a:r>
          </a:p>
          <a:p>
            <a:r>
              <a:rPr lang="en-US" dirty="0" smtClean="0"/>
              <a:t>. . . yet he described himself as the “happiest missionary in the world.”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035"/>
          <a:stretch/>
        </p:blipFill>
        <p:spPr>
          <a:xfrm>
            <a:off x="15082349" y="5526582"/>
            <a:ext cx="9587420" cy="9135427"/>
          </a:xfrm>
          <a:prstGeom prst="rect">
            <a:avLst/>
          </a:prstGeom>
        </p:spPr>
      </p:pic>
      <p:sp>
        <p:nvSpPr>
          <p:cNvPr id="5" name="Rectangle 4"/>
          <p:cNvSpPr/>
          <p:nvPr/>
        </p:nvSpPr>
        <p:spPr>
          <a:xfrm>
            <a:off x="15082349" y="14717107"/>
            <a:ext cx="2236510" cy="307777"/>
          </a:xfrm>
          <a:prstGeom prst="rect">
            <a:avLst/>
          </a:prstGeom>
        </p:spPr>
        <p:txBody>
          <a:bodyPr wrap="none">
            <a:spAutoFit/>
          </a:bodyPr>
          <a:lstStyle/>
          <a:p>
            <a:r>
              <a:rPr lang="en-US" sz="1400" dirty="0">
                <a:solidFill>
                  <a:srgbClr val="A7A7A7"/>
                </a:solidFill>
              </a:rPr>
              <a:t>© CREATISTA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4677995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595" y="1322600"/>
            <a:ext cx="23408642" cy="4551681"/>
          </a:xfrm>
        </p:spPr>
        <p:txBody>
          <a:bodyPr/>
          <a:lstStyle/>
          <a:p>
            <a:r>
              <a:rPr lang="en-US" dirty="0" smtClean="0"/>
              <a:t>Finding Strength in Times of Suffering</a:t>
            </a:r>
            <a:endParaRPr lang="en-US" dirty="0"/>
          </a:p>
        </p:txBody>
      </p:sp>
      <p:sp>
        <p:nvSpPr>
          <p:cNvPr id="3" name="Text Placeholder 2"/>
          <p:cNvSpPr>
            <a:spLocks noGrp="1"/>
          </p:cNvSpPr>
          <p:nvPr>
            <p:ph type="body" idx="1"/>
          </p:nvPr>
        </p:nvSpPr>
        <p:spPr>
          <a:xfrm>
            <a:off x="3551595" y="4483722"/>
            <a:ext cx="20152467" cy="13221548"/>
          </a:xfrm>
        </p:spPr>
        <p:txBody>
          <a:bodyPr/>
          <a:lstStyle/>
          <a:p>
            <a:r>
              <a:rPr lang="en-US" dirty="0" smtClean="0"/>
              <a:t>How can anyone be expected to sacrifice their comfort and safety for a greater good?</a:t>
            </a:r>
          </a:p>
          <a:p>
            <a:r>
              <a:rPr lang="en-US" dirty="0" smtClean="0"/>
              <a:t>We can do it only by being empowered by our loving and compassionate God.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524" y="10196090"/>
            <a:ext cx="12745765" cy="8493918"/>
          </a:xfrm>
          <a:prstGeom prst="rect">
            <a:avLst/>
          </a:prstGeom>
        </p:spPr>
      </p:pic>
      <p:sp>
        <p:nvSpPr>
          <p:cNvPr id="5" name="Rectangle 4"/>
          <p:cNvSpPr/>
          <p:nvPr/>
        </p:nvSpPr>
        <p:spPr>
          <a:xfrm>
            <a:off x="7174524" y="18726901"/>
            <a:ext cx="1967205"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Squaredpixels</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9330062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8" y="1733973"/>
            <a:ext cx="23408642" cy="4551681"/>
          </a:xfrm>
        </p:spPr>
        <p:txBody>
          <a:bodyPr/>
          <a:lstStyle/>
          <a:p>
            <a:r>
              <a:rPr lang="en-US" dirty="0" smtClean="0"/>
              <a:t>Keys to Finding Hope and Strength</a:t>
            </a:r>
            <a:endParaRPr lang="en-US" dirty="0"/>
          </a:p>
        </p:txBody>
      </p:sp>
      <p:sp>
        <p:nvSpPr>
          <p:cNvPr id="3" name="Text Placeholder 2"/>
          <p:cNvSpPr>
            <a:spLocks noGrp="1"/>
          </p:cNvSpPr>
          <p:nvPr>
            <p:ph type="body" idx="1"/>
          </p:nvPr>
        </p:nvSpPr>
        <p:spPr>
          <a:xfrm>
            <a:off x="2600958" y="5158898"/>
            <a:ext cx="10806078" cy="13221548"/>
          </a:xfrm>
        </p:spPr>
        <p:txBody>
          <a:bodyPr/>
          <a:lstStyle/>
          <a:p>
            <a:r>
              <a:rPr lang="en-US" dirty="0" smtClean="0"/>
              <a:t>Knowing that God is with us in our suffering</a:t>
            </a:r>
          </a:p>
          <a:p>
            <a:r>
              <a:rPr lang="en-US" dirty="0" smtClean="0"/>
              <a:t>Relying on fortitude, or courage, one of the Seven Gifts of the Holy Spirit</a:t>
            </a:r>
          </a:p>
          <a:p>
            <a:r>
              <a:rPr lang="en-US" dirty="0" smtClean="0"/>
              <a:t>Knowing that suffering is not the end of the story</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013" t="6114" r="27822" b="3577"/>
          <a:stretch/>
        </p:blipFill>
        <p:spPr>
          <a:xfrm>
            <a:off x="13981538" y="5312786"/>
            <a:ext cx="9617015" cy="12021273"/>
          </a:xfrm>
          <a:prstGeom prst="rect">
            <a:avLst/>
          </a:prstGeom>
        </p:spPr>
      </p:pic>
      <p:sp>
        <p:nvSpPr>
          <p:cNvPr id="5" name="Rectangle 4"/>
          <p:cNvSpPr/>
          <p:nvPr/>
        </p:nvSpPr>
        <p:spPr>
          <a:xfrm>
            <a:off x="14039617" y="17411174"/>
            <a:ext cx="2019040"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tkachuk</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350145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068" y="958118"/>
            <a:ext cx="23408642" cy="4551681"/>
          </a:xfrm>
        </p:spPr>
        <p:txBody>
          <a:bodyPr/>
          <a:lstStyle/>
          <a:p>
            <a:r>
              <a:rPr lang="en-US" dirty="0" smtClean="0"/>
              <a:t>The Example of Saint </a:t>
            </a:r>
            <a:r>
              <a:rPr lang="en-US" dirty="0" err="1" smtClean="0"/>
              <a:t>Kateri</a:t>
            </a:r>
            <a:r>
              <a:rPr lang="en-US" dirty="0" smtClean="0"/>
              <a:t> </a:t>
            </a:r>
            <a:r>
              <a:rPr lang="en-US" dirty="0" err="1" smtClean="0"/>
              <a:t>Tekakwitha</a:t>
            </a:r>
            <a:endParaRPr lang="en-US" dirty="0"/>
          </a:p>
        </p:txBody>
      </p:sp>
      <p:sp>
        <p:nvSpPr>
          <p:cNvPr id="3" name="Text Placeholder 2"/>
          <p:cNvSpPr>
            <a:spLocks noGrp="1"/>
          </p:cNvSpPr>
          <p:nvPr>
            <p:ph type="body" idx="1"/>
          </p:nvPr>
        </p:nvSpPr>
        <p:spPr>
          <a:xfrm>
            <a:off x="2026135" y="4308900"/>
            <a:ext cx="11586096" cy="13221548"/>
          </a:xfrm>
        </p:spPr>
        <p:txBody>
          <a:bodyPr>
            <a:normAutofit/>
          </a:bodyPr>
          <a:lstStyle/>
          <a:p>
            <a:r>
              <a:rPr lang="en-US" dirty="0" smtClean="0"/>
              <a:t>She was an Algonquin-Mohawk orphaned by smallpox as a child.</a:t>
            </a:r>
          </a:p>
          <a:p>
            <a:r>
              <a:rPr lang="en-US" dirty="0" smtClean="0"/>
              <a:t>After her Baptism, other members of her tribe persecuted her for her faith.</a:t>
            </a:r>
          </a:p>
          <a:p>
            <a:r>
              <a:rPr lang="en-US" dirty="0" smtClean="0"/>
              <a:t>She risked poverty by vowing not to marry so</a:t>
            </a:r>
            <a:br>
              <a:rPr lang="en-US" dirty="0" smtClean="0"/>
            </a:br>
            <a:r>
              <a:rPr lang="en-US" dirty="0" smtClean="0"/>
              <a:t>she could pray and serve others.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7481" y="4870493"/>
            <a:ext cx="9002097" cy="12098361"/>
          </a:xfrm>
          <a:prstGeom prst="rect">
            <a:avLst/>
          </a:prstGeom>
        </p:spPr>
      </p:pic>
      <p:sp>
        <p:nvSpPr>
          <p:cNvPr id="5" name="Rectangle 4"/>
          <p:cNvSpPr/>
          <p:nvPr/>
        </p:nvSpPr>
        <p:spPr>
          <a:xfrm>
            <a:off x="13827481" y="17093590"/>
            <a:ext cx="2368995" cy="307777"/>
          </a:xfrm>
          <a:prstGeom prst="rect">
            <a:avLst/>
          </a:prstGeom>
        </p:spPr>
        <p:txBody>
          <a:bodyPr wrap="none">
            <a:spAutoFit/>
          </a:bodyPr>
          <a:lstStyle/>
          <a:p>
            <a:r>
              <a:rPr lang="en-US" sz="1400" dirty="0">
                <a:solidFill>
                  <a:srgbClr val="A7A7A7"/>
                </a:solidFill>
              </a:rPr>
              <a:t>© Nancy Bauer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409712672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277</TotalTime>
  <Words>898</Words>
  <Application>Microsoft Office PowerPoint</Application>
  <PresentationFormat>Custom</PresentationFormat>
  <Paragraphs>75</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 Neue</vt:lpstr>
      <vt:lpstr>Default</vt:lpstr>
      <vt:lpstr>Suffering and the Paschal Mystery</vt:lpstr>
      <vt:lpstr>Making Sense of Suffering</vt:lpstr>
      <vt:lpstr>Keys to Understanding Suffering</vt:lpstr>
      <vt:lpstr>Practical Examples of Everyday Sacrifice</vt:lpstr>
      <vt:lpstr>The Example of Jesus</vt:lpstr>
      <vt:lpstr>The Example of Saint Damien of Molokai</vt:lpstr>
      <vt:lpstr>Finding Strength in Times of Suffering</vt:lpstr>
      <vt:lpstr>Keys to Finding Hope and Strength</vt:lpstr>
      <vt:lpstr>The Example of Saint Kateri Tekakwitha</vt:lpstr>
      <vt:lpstr>The Promise of the Paschal Mystery in Times of Suffering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Ruff</dc:creator>
  <cp:lastModifiedBy>Caren Yang</cp:lastModifiedBy>
  <cp:revision>53</cp:revision>
  <dcterms:modified xsi:type="dcterms:W3CDTF">2015-10-22T23:05:50Z</dcterms:modified>
</cp:coreProperties>
</file>