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4" clrIdx="0">
    <p:extLst/>
  </p:cmAuthor>
  <p:cmAuthor id="2" name="Systems Administrat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85884" autoAdjust="0"/>
  </p:normalViewPr>
  <p:slideViewPr>
    <p:cSldViewPr snapToGrid="0" snapToObjects="1">
      <p:cViewPr varScale="1">
        <p:scale>
          <a:sx n="31" d="100"/>
          <a:sy n="31" d="100"/>
        </p:scale>
        <p:origin x="948" y="120"/>
      </p:cViewPr>
      <p:guideLst>
        <p:guide orient="horz" pos="6144"/>
        <p:guide pos="8192"/>
      </p:guideLst>
    </p:cSldViewPr>
  </p:slideViewPr>
  <p:outlineViewPr>
    <p:cViewPr>
      <p:scale>
        <a:sx n="33" d="100"/>
        <a:sy n="33" d="100"/>
      </p:scale>
      <p:origin x="0" y="0"/>
    </p:cViewPr>
  </p:outlineViewPr>
  <p:notesTextViewPr>
    <p:cViewPr>
      <p:scale>
        <a:sx n="100" d="100"/>
        <a:sy n="100" d="100"/>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consequences of the Fall, summarized at the beginning of article </a:t>
            </a:r>
            <a:r>
              <a:rPr lang="en-US" sz="6200" smtClean="0">
                <a:effectLst/>
                <a:latin typeface="+mn-lt"/>
                <a:ea typeface="+mn-ea"/>
                <a:cs typeface="+mn-cs"/>
                <a:sym typeface="Helvetica Neue"/>
              </a:rPr>
              <a:t>8 in the </a:t>
            </a:r>
            <a:r>
              <a:rPr lang="en-US" sz="6200" dirty="0" smtClean="0">
                <a:effectLst/>
                <a:latin typeface="+mn-lt"/>
                <a:ea typeface="+mn-ea"/>
                <a:cs typeface="+mn-cs"/>
                <a:sym typeface="Helvetica Neue"/>
              </a:rPr>
              <a:t>student text. Ask for examples of how God brings good from suffering and sin. Point out that while God can bring good from individual incidents of suffering and sin, the promise God made to Adam and Eve was to </a:t>
            </a:r>
            <a:r>
              <a:rPr lang="en-US" sz="6200" i="1" dirty="0" smtClean="0">
                <a:effectLst/>
                <a:latin typeface="+mn-lt"/>
                <a:ea typeface="+mn-ea"/>
                <a:cs typeface="+mn-cs"/>
                <a:sym typeface="Helvetica Neue"/>
              </a:rPr>
              <a:t>definitively</a:t>
            </a:r>
            <a:r>
              <a:rPr lang="en-US" sz="6200" dirty="0" smtClean="0">
                <a:effectLst/>
                <a:latin typeface="+mn-lt"/>
                <a:ea typeface="+mn-ea"/>
                <a:cs typeface="+mn-cs"/>
                <a:sym typeface="Helvetica Neue"/>
              </a:rPr>
              <a:t> bring good from suffering and sin. God accomplished this through Jesus’ life, death, Resurrection, and Ascension.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8.</a:t>
            </a:r>
          </a:p>
          <a:p>
            <a:endParaRPr lang="en-US" dirty="0"/>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these covenants by themselves are not enough to bring God’s plan of salvation to fulfillment, because of our fallen state. They point the way to the Savior and Messiah, Jesus Christ. </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9.</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202360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 </a:t>
            </a:r>
            <a:r>
              <a:rPr lang="en-US" sz="6200" dirty="0" smtClean="0">
                <a:effectLst/>
                <a:latin typeface="+mn-lt"/>
                <a:ea typeface="+mn-ea"/>
                <a:cs typeface="+mn-cs"/>
                <a:sym typeface="Helvetica Neue"/>
              </a:rPr>
              <a:t>Review the role of the Judges, as at the beginning of article 10 in the student text. Ask for examples of the cycle of failure and repentance in modern life. Emphasize that in the face of this cycle, God was, and is, faithful to his people.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10.</a:t>
            </a:r>
          </a:p>
          <a:p>
            <a:endParaRPr lang="en-US" dirty="0"/>
          </a:p>
        </p:txBody>
      </p:sp>
    </p:spTree>
    <p:extLst>
      <p:ext uri="{BB962C8B-B14F-4D97-AF65-F5344CB8AC3E}">
        <p14:creationId xmlns:p14="http://schemas.microsoft.com/office/powerpoint/2010/main" val="189776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history of the united kingdom of Israel and its dissolution, as in the section “The Monarchy” in article 10 of the student text. Point out that the intention to be a kingdom committed to the covenant finds fulfillment in the Kingdom of Heaven and the Reign of Jesus Christ.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10.</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53456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Live It!</a:t>
            </a:r>
            <a:r>
              <a:rPr lang="en-US" sz="6200" baseline="0" dirty="0" smtClean="0">
                <a:effectLst/>
                <a:latin typeface="+mn-lt"/>
                <a:ea typeface="+mn-ea"/>
                <a:cs typeface="+mn-cs"/>
                <a:sym typeface="Helvetica Neue"/>
              </a:rPr>
              <a:t> sidebar,</a:t>
            </a:r>
            <a:r>
              <a:rPr lang="en-US" sz="6200" dirty="0" smtClean="0">
                <a:effectLst/>
                <a:latin typeface="+mn-lt"/>
                <a:ea typeface="+mn-ea"/>
                <a:cs typeface="+mn-cs"/>
                <a:sym typeface="Helvetica Neue"/>
              </a:rPr>
              <a:t> “What Would the Prophets Tell Us?,” in article 10 of the student text. Discuss the relevance of the prophetic messages in the Bible for our own times.</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10. </a:t>
            </a:r>
          </a:p>
          <a:p>
            <a:endParaRPr lang="en-US" dirty="0"/>
          </a:p>
        </p:txBody>
      </p:sp>
    </p:spTree>
    <p:extLst>
      <p:ext uri="{BB962C8B-B14F-4D97-AF65-F5344CB8AC3E}">
        <p14:creationId xmlns:p14="http://schemas.microsoft.com/office/powerpoint/2010/main" val="409122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a:t>
            </a:r>
            <a:r>
              <a:rPr lang="en-US" sz="6200" smtClean="0">
                <a:effectLst/>
                <a:latin typeface="+mn-lt"/>
                <a:ea typeface="+mn-ea"/>
                <a:cs typeface="+mn-cs"/>
                <a:sym typeface="Helvetica Neue"/>
              </a:rPr>
              <a:t>chart in article 11</a:t>
            </a:r>
            <a:r>
              <a:rPr lang="en-US" sz="6200" baseline="0" smtClean="0">
                <a:effectLst/>
                <a:latin typeface="+mn-lt"/>
                <a:ea typeface="+mn-ea"/>
                <a:cs typeface="+mn-cs"/>
                <a:sym typeface="Helvetica Neue"/>
              </a:rPr>
              <a:t> </a:t>
            </a:r>
            <a:r>
              <a:rPr lang="en-US" sz="6200" smtClean="0">
                <a:effectLst/>
                <a:latin typeface="+mn-lt"/>
                <a:ea typeface="+mn-ea"/>
                <a:cs typeface="+mn-cs"/>
                <a:sym typeface="Helvetica Neue"/>
              </a:rPr>
              <a:t>of </a:t>
            </a:r>
            <a:r>
              <a:rPr lang="en-US" sz="6200" dirty="0" smtClean="0">
                <a:effectLst/>
                <a:latin typeface="+mn-lt"/>
                <a:ea typeface="+mn-ea"/>
                <a:cs typeface="+mn-cs"/>
                <a:sym typeface="Helvetica Neue"/>
              </a:rPr>
              <a:t>the student text. Ask volunteers to put into their own words the promise revealed in each passage. Point out that, taken together, these promises describe the Kingdom of God.</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11. </a:t>
            </a:r>
          </a:p>
          <a:p>
            <a:endParaRPr lang="en-US" dirty="0"/>
          </a:p>
        </p:txBody>
      </p:sp>
    </p:spTree>
    <p:extLst>
      <p:ext uri="{BB962C8B-B14F-4D97-AF65-F5344CB8AC3E}">
        <p14:creationId xmlns:p14="http://schemas.microsoft.com/office/powerpoint/2010/main" val="33651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aloud Genesis 3:15, found at the beginning of the section “The </a:t>
            </a:r>
            <a:r>
              <a:rPr lang="en-US" sz="6200" i="1" dirty="0" err="1" smtClean="0">
                <a:effectLst/>
                <a:latin typeface="+mn-lt"/>
                <a:ea typeface="+mn-ea"/>
                <a:cs typeface="+mn-cs"/>
                <a:sym typeface="Helvetica Neue"/>
              </a:rPr>
              <a:t>Protoevangelium</a:t>
            </a:r>
            <a:r>
              <a:rPr lang="en-US" sz="6200" dirty="0" smtClean="0">
                <a:effectLst/>
                <a:latin typeface="+mn-lt"/>
                <a:ea typeface="+mn-ea"/>
                <a:cs typeface="+mn-cs"/>
                <a:sym typeface="Helvetica Neue"/>
              </a:rPr>
              <a:t>” in article 8 of the student text. With the students, review the chart explaining the </a:t>
            </a:r>
            <a:r>
              <a:rPr lang="en-US" sz="6200" i="1" dirty="0" err="1" smtClean="0">
                <a:effectLst/>
                <a:latin typeface="+mn-lt"/>
                <a:ea typeface="+mn-ea"/>
                <a:cs typeface="+mn-cs"/>
                <a:sym typeface="Helvetica Neue"/>
              </a:rPr>
              <a:t>Protoevangelium</a:t>
            </a:r>
            <a:r>
              <a:rPr lang="en-US" sz="6200" dirty="0" smtClean="0">
                <a:effectLst/>
                <a:latin typeface="+mn-lt"/>
                <a:ea typeface="+mn-ea"/>
                <a:cs typeface="+mn-cs"/>
                <a:sym typeface="Helvetica Neue"/>
              </a:rPr>
              <a:t>.</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8.</a:t>
            </a:r>
          </a:p>
          <a:p>
            <a:r>
              <a:rPr lang="en-US" sz="6200" dirty="0" smtClean="0">
                <a:effectLst/>
                <a:latin typeface="+mn-lt"/>
                <a:ea typeface="+mn-ea"/>
                <a:cs typeface="+mn-cs"/>
                <a:sym typeface="Helvetica Neue"/>
              </a:rPr>
              <a:t> </a:t>
            </a:r>
          </a:p>
          <a:p>
            <a:endParaRPr lang="en-US" sz="6200" dirty="0" smtClean="0">
              <a:effectLst/>
              <a:latin typeface="+mn-lt"/>
              <a:ea typeface="+mn-ea"/>
              <a:cs typeface="+mn-cs"/>
              <a:sym typeface="Helvetica Neue"/>
            </a:endParaRPr>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how Catholics today encounter God’s presence and his promise of salvation even when they sin.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8.</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(perhaps in groups) to read these passages, and to explain how God took action to keep his plan of salvation in motion.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8.</a:t>
            </a:r>
          </a:p>
          <a:p>
            <a:endParaRPr lang="en-US" dirty="0"/>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covenants were usually made between a stronger and a weaker king, and were binding agreements. Ask how making a covenant with Israel showed God’s love for his people. (He humbled himself; he desired to be in communion with them; he intended to protect and save them.)</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9.</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what promise the rainbow signifies in the account of Noah. Point out that the New Covenant also extends beyond Israel to all people of the world.</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9.</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through the Laws, God taught his Chosen People how to be in right relationship with him and with one another. Ask for examples of how the Law teaches us these things even today.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9.</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t>
            </a:r>
            <a:r>
              <a:rPr lang="en-US" sz="6200" dirty="0" smtClean="0">
                <a:effectLst/>
                <a:latin typeface="+mn-lt"/>
                <a:ea typeface="+mn-ea"/>
                <a:cs typeface="+mn-cs"/>
                <a:sym typeface="Helvetica Neue"/>
              </a:rPr>
              <a:t>Explain that through the laws, God taught his Chosen People how to be in right relationship with him and with one another. Ask for examples of how the Law teaches us these things even today. </a:t>
            </a:r>
            <a:r>
              <a:rPr lang="en-US" sz="6200" smtClean="0">
                <a:effectLst/>
                <a:latin typeface="+mn-lt"/>
                <a:ea typeface="+mn-ea"/>
                <a:cs typeface="+mn-cs"/>
                <a:sym typeface="Helvetica Neue"/>
              </a:rPr>
              <a:t/>
            </a:r>
            <a:br>
              <a:rPr lang="en-US" sz="6200" smtClean="0">
                <a:effectLst/>
                <a:latin typeface="+mn-lt"/>
                <a:ea typeface="+mn-ea"/>
                <a:cs typeface="+mn-cs"/>
                <a:sym typeface="Helvetica Neue"/>
              </a:rPr>
            </a:br>
            <a:endParaRPr lang="en-US" sz="6200" smtClean="0">
              <a:effectLst/>
              <a:latin typeface="+mn-lt"/>
              <a:ea typeface="+mn-ea"/>
              <a:cs typeface="+mn-cs"/>
              <a:sym typeface="Helvetica Neue"/>
            </a:endParaRPr>
          </a:p>
          <a:p>
            <a:r>
              <a:rPr lang="en-US" sz="6200" smtClean="0">
                <a:effectLst/>
                <a:latin typeface="+mn-lt"/>
                <a:ea typeface="+mn-ea"/>
                <a:cs typeface="+mn-cs"/>
                <a:sym typeface="Helvetica Neue"/>
              </a:rPr>
              <a:t>This slide corresponds to student book content in article 9.</a:t>
            </a:r>
          </a:p>
          <a:p>
            <a:r>
              <a:rPr lang="en-US" sz="6200" dirty="0" smtClean="0">
                <a:effectLst/>
                <a:latin typeface="+mn-lt"/>
                <a:ea typeface="+mn-ea"/>
                <a:cs typeface="+mn-cs"/>
                <a:sym typeface="Helvetica Neue"/>
              </a:rPr>
              <a:t> </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explain how five of the vocabulary terms </a:t>
            </a:r>
            <a:r>
              <a:rPr lang="en-US" sz="6200" baseline="0" dirty="0" smtClean="0">
                <a:effectLst/>
                <a:latin typeface="+mn-lt"/>
                <a:ea typeface="+mn-ea"/>
                <a:cs typeface="+mn-cs"/>
                <a:sym typeface="Helvetica Neue"/>
              </a:rPr>
              <a:t>defined in article 9 (</a:t>
            </a:r>
            <a:r>
              <a:rPr lang="en-US" sz="6200" i="1" dirty="0" smtClean="0">
                <a:effectLst/>
                <a:latin typeface="+mn-lt"/>
                <a:ea typeface="+mn-ea"/>
                <a:cs typeface="+mn-cs"/>
                <a:sym typeface="Helvetica Neue"/>
              </a:rPr>
              <a:t>circumcision</a:t>
            </a:r>
            <a:r>
              <a:rPr lang="en-US" sz="6200" dirty="0" smtClean="0">
                <a:effectLst/>
                <a:latin typeface="+mn-lt"/>
                <a:ea typeface="+mn-ea"/>
                <a:cs typeface="+mn-cs"/>
                <a:sym typeface="Helvetica Neue"/>
              </a:rPr>
              <a:t>; </a:t>
            </a:r>
            <a:r>
              <a:rPr lang="en-US" sz="6200" i="1" dirty="0" smtClean="0">
                <a:effectLst/>
                <a:latin typeface="+mn-lt"/>
                <a:ea typeface="+mn-ea"/>
                <a:cs typeface="+mn-cs"/>
                <a:sym typeface="Helvetica Neue"/>
              </a:rPr>
              <a:t>patriarch</a:t>
            </a:r>
            <a:r>
              <a:rPr lang="en-US" sz="6200" dirty="0" smtClean="0">
                <a:effectLst/>
                <a:latin typeface="+mn-lt"/>
                <a:ea typeface="+mn-ea"/>
                <a:cs typeface="+mn-cs"/>
                <a:sym typeface="Helvetica Neue"/>
              </a:rPr>
              <a:t>; </a:t>
            </a:r>
            <a:r>
              <a:rPr lang="en-US" sz="6200" i="1" dirty="0" smtClean="0">
                <a:effectLst/>
                <a:latin typeface="+mn-lt"/>
                <a:ea typeface="+mn-ea"/>
                <a:cs typeface="+mn-cs"/>
                <a:sym typeface="Helvetica Neue"/>
              </a:rPr>
              <a:t>theophany</a:t>
            </a:r>
            <a:r>
              <a:rPr lang="en-US" sz="6200" dirty="0" smtClean="0">
                <a:effectLst/>
                <a:latin typeface="+mn-lt"/>
                <a:ea typeface="+mn-ea"/>
                <a:cs typeface="+mn-cs"/>
                <a:sym typeface="Helvetica Neue"/>
              </a:rPr>
              <a:t>; </a:t>
            </a:r>
            <a:r>
              <a:rPr lang="en-US" sz="6200" i="1" dirty="0" smtClean="0">
                <a:effectLst/>
                <a:latin typeface="+mn-lt"/>
                <a:ea typeface="+mn-ea"/>
                <a:cs typeface="+mn-cs"/>
                <a:sym typeface="Helvetica Neue"/>
              </a:rPr>
              <a:t>Torah</a:t>
            </a:r>
            <a:r>
              <a:rPr lang="en-US" sz="6200" dirty="0" smtClean="0">
                <a:effectLst/>
                <a:latin typeface="+mn-lt"/>
                <a:ea typeface="+mn-ea"/>
                <a:cs typeface="+mn-cs"/>
                <a:sym typeface="Helvetica Neue"/>
              </a:rPr>
              <a:t>; </a:t>
            </a:r>
            <a:r>
              <a:rPr lang="en-US" sz="6200" i="1" dirty="0" smtClean="0">
                <a:effectLst/>
                <a:latin typeface="+mn-lt"/>
                <a:ea typeface="+mn-ea"/>
                <a:cs typeface="+mn-cs"/>
                <a:sym typeface="Helvetica Neue"/>
              </a:rPr>
              <a:t>Ark of the Covenant</a:t>
            </a:r>
            <a:r>
              <a:rPr lang="en-US" sz="6200" i="0" dirty="0" smtClean="0">
                <a:effectLst/>
                <a:latin typeface="+mn-lt"/>
                <a:ea typeface="+mn-ea"/>
                <a:cs typeface="+mn-cs"/>
                <a:sym typeface="Helvetica Neue"/>
              </a:rPr>
              <a:t>)</a:t>
            </a:r>
            <a:r>
              <a:rPr lang="en-US" sz="6200" i="0" baseline="0" dirty="0" smtClean="0">
                <a:effectLst/>
                <a:latin typeface="+mn-lt"/>
                <a:ea typeface="+mn-ea"/>
                <a:cs typeface="+mn-cs"/>
                <a:sym typeface="Helvetica Neue"/>
              </a:rPr>
              <a:t> </a:t>
            </a:r>
            <a:r>
              <a:rPr lang="en-US" sz="6200" dirty="0" smtClean="0">
                <a:effectLst/>
                <a:latin typeface="+mn-lt"/>
                <a:ea typeface="+mn-ea"/>
                <a:cs typeface="+mn-cs"/>
                <a:sym typeface="Helvetica Neue"/>
              </a:rPr>
              <a:t>are connected to the Old Testament covenants.</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9.</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Path to Restoration</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dirty="0" smtClean="0">
                <a:latin typeface="Arial"/>
                <a:ea typeface="Arial"/>
                <a:cs typeface="Arial"/>
                <a:sym typeface="Arial"/>
              </a:rPr>
              <a:t>Unit 1, Chapter </a:t>
            </a:r>
            <a:r>
              <a:rPr lang="en-US" sz="5600" dirty="0">
                <a:latin typeface="Arial"/>
                <a:ea typeface="Arial"/>
                <a:cs typeface="Arial"/>
                <a:sym typeface="Arial"/>
              </a:rPr>
              <a:t>3</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103352"/>
            <a:ext cx="23408642" cy="4551681"/>
          </a:xfrm>
        </p:spPr>
        <p:txBody>
          <a:bodyPr/>
          <a:lstStyle/>
          <a:p>
            <a:r>
              <a:rPr lang="en-US" dirty="0" smtClean="0"/>
              <a:t>The Davidic Covenant</a:t>
            </a:r>
            <a:endParaRPr lang="en-US" dirty="0"/>
          </a:p>
        </p:txBody>
      </p:sp>
      <p:sp>
        <p:nvSpPr>
          <p:cNvPr id="3" name="Text Placeholder 2"/>
          <p:cNvSpPr>
            <a:spLocks noGrp="1"/>
          </p:cNvSpPr>
          <p:nvPr>
            <p:ph type="body" idx="1"/>
          </p:nvPr>
        </p:nvSpPr>
        <p:spPr>
          <a:xfrm>
            <a:off x="2600959" y="4308380"/>
            <a:ext cx="12471582" cy="13221548"/>
          </a:xfrm>
        </p:spPr>
        <p:txBody>
          <a:bodyPr/>
          <a:lstStyle/>
          <a:p>
            <a:r>
              <a:rPr lang="en-US" dirty="0" smtClean="0"/>
              <a:t>This promise was delivered to King David by the prophet Nathan.</a:t>
            </a:r>
          </a:p>
          <a:p>
            <a:r>
              <a:rPr lang="en-US" dirty="0" smtClean="0"/>
              <a:t>God promised that David’s descendants would rule forever.</a:t>
            </a:r>
          </a:p>
          <a:p>
            <a:r>
              <a:rPr lang="en-US" dirty="0" smtClean="0"/>
              <a:t>Jesus Christ was a direct descendant of David.</a:t>
            </a:r>
          </a:p>
          <a:p>
            <a:r>
              <a:rPr lang="en-US" dirty="0" smtClean="0"/>
              <a:t>Jesus will reign over the Kingdom of God forever.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229" y="4560477"/>
            <a:ext cx="8206702" cy="12310053"/>
          </a:xfrm>
          <a:prstGeom prst="rect">
            <a:avLst/>
          </a:prstGeom>
        </p:spPr>
      </p:pic>
      <p:sp>
        <p:nvSpPr>
          <p:cNvPr id="5" name="Rectangle 4"/>
          <p:cNvSpPr/>
          <p:nvPr/>
        </p:nvSpPr>
        <p:spPr>
          <a:xfrm>
            <a:off x="15300229" y="16921077"/>
            <a:ext cx="227498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Dm_Cherry</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192" y="1733973"/>
            <a:ext cx="23408642" cy="4551681"/>
          </a:xfrm>
        </p:spPr>
        <p:txBody>
          <a:bodyPr/>
          <a:lstStyle/>
          <a:p>
            <a:r>
              <a:rPr lang="en-US" dirty="0" smtClean="0"/>
              <a:t>Covenants: Part of God’s Plan</a:t>
            </a:r>
            <a:endParaRPr lang="en-US" dirty="0"/>
          </a:p>
        </p:txBody>
      </p:sp>
      <p:sp>
        <p:nvSpPr>
          <p:cNvPr id="3" name="Text Placeholder 2"/>
          <p:cNvSpPr>
            <a:spLocks noGrp="1"/>
          </p:cNvSpPr>
          <p:nvPr>
            <p:ph type="body" idx="1"/>
          </p:nvPr>
        </p:nvSpPr>
        <p:spPr>
          <a:xfrm>
            <a:off x="1812192" y="5060870"/>
            <a:ext cx="13025151" cy="13221548"/>
          </a:xfrm>
        </p:spPr>
        <p:txBody>
          <a:bodyPr/>
          <a:lstStyle/>
          <a:p>
            <a:r>
              <a:rPr lang="en-US" dirty="0" smtClean="0"/>
              <a:t>These covenants assure us</a:t>
            </a:r>
            <a:br>
              <a:rPr lang="en-US" dirty="0" smtClean="0"/>
            </a:br>
            <a:r>
              <a:rPr lang="en-US" dirty="0" smtClean="0"/>
              <a:t>of God’s commitment to humanity.</a:t>
            </a:r>
          </a:p>
          <a:p>
            <a:r>
              <a:rPr lang="en-US" dirty="0" smtClean="0"/>
              <a:t>They teach us how to live in right relationship with God</a:t>
            </a:r>
            <a:br>
              <a:rPr lang="en-US" dirty="0" smtClean="0"/>
            </a:br>
            <a:r>
              <a:rPr lang="en-US" dirty="0" smtClean="0"/>
              <a:t>and with one another.</a:t>
            </a:r>
          </a:p>
          <a:p>
            <a:r>
              <a:rPr lang="en-US" dirty="0" smtClean="0"/>
              <a:t>They point to the restoration</a:t>
            </a:r>
            <a:br>
              <a:rPr lang="en-US" dirty="0" smtClean="0"/>
            </a:br>
            <a:r>
              <a:rPr lang="en-US" dirty="0" smtClean="0"/>
              <a:t>of our original holiness and justice.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343" y="5455123"/>
            <a:ext cx="9601355" cy="10342801"/>
          </a:xfrm>
          <a:prstGeom prst="rect">
            <a:avLst/>
          </a:prstGeom>
        </p:spPr>
      </p:pic>
      <p:sp>
        <p:nvSpPr>
          <p:cNvPr id="5" name="Rectangle 4"/>
          <p:cNvSpPr/>
          <p:nvPr/>
        </p:nvSpPr>
        <p:spPr>
          <a:xfrm>
            <a:off x="14837343" y="15798040"/>
            <a:ext cx="228431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gordana</a:t>
            </a:r>
            <a:r>
              <a:rPr lang="en-US" sz="1400" dirty="0">
                <a:solidFill>
                  <a:srgbClr val="A7A7A7"/>
                </a:solidFill>
              </a:rPr>
              <a:t> </a:t>
            </a:r>
            <a:r>
              <a:rPr lang="en-US" sz="1400" dirty="0" err="1">
                <a:solidFill>
                  <a:srgbClr val="A7A7A7"/>
                </a:solidFill>
              </a:rPr>
              <a:t>jovanovic</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2621224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196" y="8474477"/>
            <a:ext cx="14308258" cy="10731193"/>
          </a:xfrm>
          <a:prstGeom prst="rect">
            <a:avLst/>
          </a:prstGeom>
        </p:spPr>
      </p:pic>
      <p:sp>
        <p:nvSpPr>
          <p:cNvPr id="2" name="Title 1"/>
          <p:cNvSpPr>
            <a:spLocks noGrp="1"/>
          </p:cNvSpPr>
          <p:nvPr>
            <p:ph type="title"/>
          </p:nvPr>
        </p:nvSpPr>
        <p:spPr>
          <a:xfrm>
            <a:off x="2282156" y="851104"/>
            <a:ext cx="23408642" cy="4551681"/>
          </a:xfrm>
        </p:spPr>
        <p:txBody>
          <a:bodyPr/>
          <a:lstStyle/>
          <a:p>
            <a:r>
              <a:rPr lang="en-US" dirty="0" smtClean="0"/>
              <a:t>The Judges</a:t>
            </a:r>
            <a:endParaRPr lang="en-US" dirty="0"/>
          </a:p>
        </p:txBody>
      </p:sp>
      <p:sp>
        <p:nvSpPr>
          <p:cNvPr id="3" name="Text Placeholder 2"/>
          <p:cNvSpPr>
            <a:spLocks noGrp="1"/>
          </p:cNvSpPr>
          <p:nvPr>
            <p:ph type="body" idx="1"/>
          </p:nvPr>
        </p:nvSpPr>
        <p:spPr>
          <a:xfrm>
            <a:off x="2282157" y="3859734"/>
            <a:ext cx="22595830" cy="13221548"/>
          </a:xfrm>
        </p:spPr>
        <p:txBody>
          <a:bodyPr/>
          <a:lstStyle/>
          <a:p>
            <a:r>
              <a:rPr lang="en-US" dirty="0" smtClean="0"/>
              <a:t>After settling the Promised Land, the Israelites forgot</a:t>
            </a:r>
            <a:br>
              <a:rPr lang="en-US" dirty="0" smtClean="0"/>
            </a:br>
            <a:r>
              <a:rPr lang="en-US" dirty="0" smtClean="0"/>
              <a:t>the covenant again and again. </a:t>
            </a:r>
          </a:p>
          <a:p>
            <a:r>
              <a:rPr lang="en-US" dirty="0" smtClean="0"/>
              <a:t>God then allowed them to fall into the hands of their enemies.</a:t>
            </a:r>
          </a:p>
          <a:p>
            <a:r>
              <a:rPr lang="en-US" dirty="0" smtClean="0"/>
              <a:t>When they repented, God raised up a judge to lead</a:t>
            </a:r>
            <a:br>
              <a:rPr lang="en-US" dirty="0" smtClean="0"/>
            </a:br>
            <a:r>
              <a:rPr lang="en-US" dirty="0" smtClean="0"/>
              <a:t>them</a:t>
            </a:r>
            <a:r>
              <a:rPr lang="en-US" dirty="0"/>
              <a:t> </a:t>
            </a:r>
            <a:r>
              <a:rPr lang="en-US" dirty="0" smtClean="0"/>
              <a:t>to victory.</a:t>
            </a:r>
            <a:endParaRPr lang="en-US" dirty="0"/>
          </a:p>
        </p:txBody>
      </p:sp>
      <p:sp>
        <p:nvSpPr>
          <p:cNvPr id="5" name="Rectangle 4"/>
          <p:cNvSpPr/>
          <p:nvPr/>
        </p:nvSpPr>
        <p:spPr>
          <a:xfrm rot="16200000">
            <a:off x="4739219" y="17393306"/>
            <a:ext cx="2315257" cy="307777"/>
          </a:xfrm>
          <a:prstGeom prst="rect">
            <a:avLst/>
          </a:prstGeom>
        </p:spPr>
        <p:txBody>
          <a:bodyPr wrap="none">
            <a:spAutoFit/>
          </a:bodyPr>
          <a:lstStyle/>
          <a:p>
            <a:r>
              <a:rPr lang="en-US" sz="1400" dirty="0">
                <a:solidFill>
                  <a:srgbClr val="A7A7A7"/>
                </a:solidFill>
              </a:rPr>
              <a:t>© desertfox99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7623676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451" y="1292538"/>
            <a:ext cx="23408642" cy="4551681"/>
          </a:xfrm>
        </p:spPr>
        <p:txBody>
          <a:bodyPr/>
          <a:lstStyle/>
          <a:p>
            <a:r>
              <a:rPr lang="en-US" dirty="0" smtClean="0"/>
              <a:t>The Monarchy</a:t>
            </a:r>
            <a:endParaRPr lang="en-US" dirty="0"/>
          </a:p>
        </p:txBody>
      </p:sp>
      <p:sp>
        <p:nvSpPr>
          <p:cNvPr id="3" name="Text Placeholder 2"/>
          <p:cNvSpPr>
            <a:spLocks noGrp="1"/>
          </p:cNvSpPr>
          <p:nvPr>
            <p:ph type="body" idx="1"/>
          </p:nvPr>
        </p:nvSpPr>
        <p:spPr>
          <a:xfrm>
            <a:off x="1747092" y="4775672"/>
            <a:ext cx="13109643" cy="13221548"/>
          </a:xfrm>
        </p:spPr>
        <p:txBody>
          <a:bodyPr/>
          <a:lstStyle/>
          <a:p>
            <a:r>
              <a:rPr lang="en-US" dirty="0" smtClean="0"/>
              <a:t>The Israelites asked Samuel, the last judge of Israel, to appoint a king.</a:t>
            </a:r>
          </a:p>
          <a:p>
            <a:r>
              <a:rPr lang="en-US" dirty="0" smtClean="0"/>
              <a:t>God directed him to anoint the first king of Israel, Saul.</a:t>
            </a:r>
          </a:p>
          <a:p>
            <a:r>
              <a:rPr lang="en-US" dirty="0" smtClean="0"/>
              <a:t>Great kings, such as David and Solomon, foreshadowed the kingship of Jesus Christ.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4673" y="5100693"/>
            <a:ext cx="9144000" cy="12192000"/>
          </a:xfrm>
          <a:prstGeom prst="rect">
            <a:avLst/>
          </a:prstGeom>
        </p:spPr>
      </p:pic>
      <p:sp>
        <p:nvSpPr>
          <p:cNvPr id="5" name="Rectangle 4"/>
          <p:cNvSpPr/>
          <p:nvPr/>
        </p:nvSpPr>
        <p:spPr>
          <a:xfrm>
            <a:off x="15714673" y="17370107"/>
            <a:ext cx="199580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jitthiluk</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extLst>
      <p:ext uri="{BB962C8B-B14F-4D97-AF65-F5344CB8AC3E}">
        <p14:creationId xmlns:p14="http://schemas.microsoft.com/office/powerpoint/2010/main" val="32438122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756889"/>
            <a:ext cx="23408642" cy="4551681"/>
          </a:xfrm>
        </p:spPr>
        <p:txBody>
          <a:bodyPr/>
          <a:lstStyle/>
          <a:p>
            <a:r>
              <a:rPr lang="en-US" dirty="0" smtClean="0"/>
              <a:t>The Prophets</a:t>
            </a:r>
            <a:endParaRPr lang="en-US" dirty="0"/>
          </a:p>
        </p:txBody>
      </p:sp>
      <p:sp>
        <p:nvSpPr>
          <p:cNvPr id="3" name="Text Placeholder 2"/>
          <p:cNvSpPr>
            <a:spLocks noGrp="1"/>
          </p:cNvSpPr>
          <p:nvPr>
            <p:ph type="body" idx="1"/>
          </p:nvPr>
        </p:nvSpPr>
        <p:spPr>
          <a:xfrm>
            <a:off x="2600959" y="3951111"/>
            <a:ext cx="23640651" cy="13221548"/>
          </a:xfrm>
        </p:spPr>
        <p:txBody>
          <a:bodyPr/>
          <a:lstStyle/>
          <a:p>
            <a:r>
              <a:rPr lang="en-US" dirty="0" smtClean="0"/>
              <a:t>The prophets were the overseers of the covenant.</a:t>
            </a:r>
          </a:p>
          <a:p>
            <a:r>
              <a:rPr lang="en-US" dirty="0" smtClean="0"/>
              <a:t>They called the kings and the people to be faithful.</a:t>
            </a:r>
          </a:p>
          <a:p>
            <a:r>
              <a:rPr lang="en-US" dirty="0" smtClean="0"/>
              <a:t>They foreshadowed Christ’s own role as a prophet.</a:t>
            </a:r>
          </a:p>
          <a:p>
            <a:r>
              <a:rPr lang="en-US" dirty="0" smtClean="0"/>
              <a:t>Jesus Christ will not just proclaim the Word―he is the Word of God Made Flesh.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520" y="9932276"/>
            <a:ext cx="12414585" cy="8167889"/>
          </a:xfrm>
          <a:prstGeom prst="rect">
            <a:avLst/>
          </a:prstGeom>
        </p:spPr>
      </p:pic>
      <p:sp>
        <p:nvSpPr>
          <p:cNvPr id="5" name="Rectangle 4"/>
          <p:cNvSpPr/>
          <p:nvPr/>
        </p:nvSpPr>
        <p:spPr>
          <a:xfrm>
            <a:off x="7416520" y="18112971"/>
            <a:ext cx="205489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danefromspain</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786367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585" y="1860098"/>
            <a:ext cx="23408642" cy="4551681"/>
          </a:xfrm>
        </p:spPr>
        <p:txBody>
          <a:bodyPr/>
          <a:lstStyle/>
          <a:p>
            <a:r>
              <a:rPr lang="en-US" dirty="0" smtClean="0"/>
              <a:t>The Growing Messianic Hope</a:t>
            </a:r>
            <a:endParaRPr lang="en-US" dirty="0"/>
          </a:p>
        </p:txBody>
      </p:sp>
      <p:sp>
        <p:nvSpPr>
          <p:cNvPr id="3" name="Text Placeholder 2"/>
          <p:cNvSpPr>
            <a:spLocks noGrp="1"/>
          </p:cNvSpPr>
          <p:nvPr>
            <p:ph type="body" idx="1"/>
          </p:nvPr>
        </p:nvSpPr>
        <p:spPr>
          <a:xfrm>
            <a:off x="2096585" y="5141669"/>
            <a:ext cx="12471582" cy="13221548"/>
          </a:xfrm>
        </p:spPr>
        <p:txBody>
          <a:bodyPr/>
          <a:lstStyle/>
          <a:p>
            <a:r>
              <a:rPr lang="en-US" dirty="0" smtClean="0"/>
              <a:t>God gave the prophets a vision of a New Covenant and a new heavenly Kingdom.</a:t>
            </a:r>
          </a:p>
          <a:p>
            <a:r>
              <a:rPr lang="en-US" dirty="0" smtClean="0"/>
              <a:t>They offered hope that humanity’s relationship with God would be fully restored. </a:t>
            </a:r>
          </a:p>
          <a:p>
            <a:r>
              <a:rPr lang="en-US" dirty="0" smtClean="0"/>
              <a:t>The wait was over when Jesus Christ was born.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1650" y="5561713"/>
            <a:ext cx="9918023" cy="8923160"/>
          </a:xfrm>
          <a:prstGeom prst="rect">
            <a:avLst/>
          </a:prstGeom>
        </p:spPr>
      </p:pic>
      <p:sp>
        <p:nvSpPr>
          <p:cNvPr id="5" name="Rectangle 4"/>
          <p:cNvSpPr/>
          <p:nvPr/>
        </p:nvSpPr>
        <p:spPr>
          <a:xfrm>
            <a:off x="14241650" y="14647980"/>
            <a:ext cx="205489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danefromspain</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1033050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9885" y="5995604"/>
            <a:ext cx="12622034" cy="8414689"/>
          </a:xfrm>
          <a:prstGeom prst="rect">
            <a:avLst/>
          </a:prstGeom>
        </p:spPr>
      </p:pic>
      <p:sp>
        <p:nvSpPr>
          <p:cNvPr id="32" name="Shape 32"/>
          <p:cNvSpPr>
            <a:spLocks noGrp="1"/>
          </p:cNvSpPr>
          <p:nvPr>
            <p:ph type="title"/>
          </p:nvPr>
        </p:nvSpPr>
        <p:spPr>
          <a:xfrm>
            <a:off x="2823801" y="3251199"/>
            <a:ext cx="23408642" cy="1517228"/>
          </a:xfrm>
          <a:prstGeom prst="rect">
            <a:avLst/>
          </a:prstGeom>
        </p:spPr>
        <p:txBody>
          <a:bodyPr/>
          <a:lstStyle/>
          <a:p>
            <a:pPr lvl="0"/>
            <a:r>
              <a:rPr lang="en-US" dirty="0" smtClean="0"/>
              <a:t>God’s Promise to Adam and Eve</a:t>
            </a:r>
            <a:endParaRPr dirty="0"/>
          </a:p>
        </p:txBody>
      </p:sp>
      <p:sp>
        <p:nvSpPr>
          <p:cNvPr id="33" name="Shape 33"/>
          <p:cNvSpPr>
            <a:spLocks noGrp="1"/>
          </p:cNvSpPr>
          <p:nvPr>
            <p:ph type="body" idx="1"/>
          </p:nvPr>
        </p:nvSpPr>
        <p:spPr>
          <a:xfrm>
            <a:off x="2823801" y="5135546"/>
            <a:ext cx="11364784" cy="11442864"/>
          </a:xfrm>
          <a:prstGeom prst="rect">
            <a:avLst/>
          </a:prstGeom>
        </p:spPr>
        <p:txBody>
          <a:bodyPr>
            <a:normAutofit/>
          </a:bodyPr>
          <a:lstStyle/>
          <a:p>
            <a:r>
              <a:rPr lang="en-US" dirty="0" smtClean="0"/>
              <a:t>After the Fall, God sought to restore to humanity what was lost.</a:t>
            </a:r>
          </a:p>
          <a:p>
            <a:r>
              <a:rPr lang="en-US" dirty="0" smtClean="0"/>
              <a:t>Even amidst the greatest of tragedies, God does not abandon us.</a:t>
            </a:r>
            <a:endParaRPr dirty="0"/>
          </a:p>
        </p:txBody>
      </p:sp>
      <p:sp>
        <p:nvSpPr>
          <p:cNvPr id="5" name="Rectangle 4"/>
          <p:cNvSpPr/>
          <p:nvPr/>
        </p:nvSpPr>
        <p:spPr>
          <a:xfrm>
            <a:off x="21028917" y="10856978"/>
            <a:ext cx="199580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jitthiluk</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445911"/>
            <a:ext cx="23408642" cy="4551681"/>
          </a:xfrm>
        </p:spPr>
        <p:txBody>
          <a:bodyPr/>
          <a:lstStyle/>
          <a:p>
            <a:r>
              <a:rPr lang="en-US" dirty="0" smtClean="0"/>
              <a:t>The </a:t>
            </a:r>
            <a:r>
              <a:rPr lang="en-US" i="1" dirty="0" err="1" smtClean="0"/>
              <a:t>Protoevangelium</a:t>
            </a:r>
            <a:endParaRPr lang="en-US" i="1" dirty="0"/>
          </a:p>
        </p:txBody>
      </p:sp>
      <p:sp>
        <p:nvSpPr>
          <p:cNvPr id="3" name="Text Placeholder 2"/>
          <p:cNvSpPr>
            <a:spLocks noGrp="1"/>
          </p:cNvSpPr>
          <p:nvPr>
            <p:ph type="body" idx="1"/>
          </p:nvPr>
        </p:nvSpPr>
        <p:spPr>
          <a:xfrm>
            <a:off x="2647769" y="3711504"/>
            <a:ext cx="20583118" cy="13221548"/>
          </a:xfrm>
        </p:spPr>
        <p:txBody>
          <a:bodyPr/>
          <a:lstStyle/>
          <a:p>
            <a:r>
              <a:rPr lang="en-US" dirty="0" smtClean="0"/>
              <a:t>Genesis 3:15 is “the first Gospel.”</a:t>
            </a:r>
          </a:p>
          <a:p>
            <a:r>
              <a:rPr lang="en-US" dirty="0" smtClean="0"/>
              <a:t>It is God’s first promise to send a Savior to free us from the effects of the Fall.</a:t>
            </a:r>
          </a:p>
          <a:p>
            <a:r>
              <a:rPr lang="en-US" dirty="0" smtClean="0"/>
              <a:t>Mary and Christ, the new Eve and the new Adam, restored our original holiness and justice through their obedience.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006" y="10669120"/>
            <a:ext cx="12034527" cy="8023018"/>
          </a:xfrm>
          <a:prstGeom prst="rect">
            <a:avLst/>
          </a:prstGeom>
        </p:spPr>
      </p:pic>
      <p:sp>
        <p:nvSpPr>
          <p:cNvPr id="5" name="Rectangle 4"/>
          <p:cNvSpPr/>
          <p:nvPr/>
        </p:nvSpPr>
        <p:spPr>
          <a:xfrm>
            <a:off x="7195006" y="18692138"/>
            <a:ext cx="259876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Zvonimir</a:t>
            </a:r>
            <a:r>
              <a:rPr lang="en-US" sz="1400" dirty="0">
                <a:solidFill>
                  <a:srgbClr val="A7A7A7"/>
                </a:solidFill>
              </a:rPr>
              <a:t> </a:t>
            </a:r>
            <a:r>
              <a:rPr lang="en-US" sz="1400" dirty="0" err="1">
                <a:solidFill>
                  <a:srgbClr val="A7A7A7"/>
                </a:solidFill>
              </a:rPr>
              <a:t>Atletic</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extLst>
      <p:ext uri="{BB962C8B-B14F-4D97-AF65-F5344CB8AC3E}">
        <p14:creationId xmlns:p14="http://schemas.microsoft.com/office/powerpoint/2010/main" val="19864036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195" y="1733973"/>
            <a:ext cx="23408642" cy="4551681"/>
          </a:xfrm>
        </p:spPr>
        <p:txBody>
          <a:bodyPr/>
          <a:lstStyle/>
          <a:p>
            <a:r>
              <a:rPr lang="en-US" dirty="0" smtClean="0"/>
              <a:t>God Remains Faithful </a:t>
            </a:r>
            <a:endParaRPr lang="en-US" dirty="0"/>
          </a:p>
        </p:txBody>
      </p:sp>
      <p:sp>
        <p:nvSpPr>
          <p:cNvPr id="3" name="Text Placeholder 2"/>
          <p:cNvSpPr>
            <a:spLocks noGrp="1"/>
          </p:cNvSpPr>
          <p:nvPr>
            <p:ph type="body" idx="1"/>
          </p:nvPr>
        </p:nvSpPr>
        <p:spPr>
          <a:xfrm>
            <a:off x="2057195" y="5013832"/>
            <a:ext cx="11375026" cy="13221548"/>
          </a:xfrm>
        </p:spPr>
        <p:txBody>
          <a:bodyPr/>
          <a:lstStyle/>
          <a:p>
            <a:r>
              <a:rPr lang="en-US" dirty="0" smtClean="0"/>
              <a:t>The accounts that follow the Fall in primeval history serve two purposes. </a:t>
            </a:r>
          </a:p>
          <a:p>
            <a:r>
              <a:rPr lang="en-US" dirty="0" smtClean="0"/>
              <a:t>They show the growth </a:t>
            </a:r>
            <a:br>
              <a:rPr lang="en-US" dirty="0" smtClean="0"/>
            </a:br>
            <a:r>
              <a:rPr lang="en-US" dirty="0" smtClean="0"/>
              <a:t>and worsening of sin.</a:t>
            </a:r>
          </a:p>
          <a:p>
            <a:r>
              <a:rPr lang="en-US" dirty="0" smtClean="0"/>
              <a:t>They show how God remained faithful in preserving his plan of salvation.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4684" y="4009813"/>
            <a:ext cx="9156121" cy="13670890"/>
          </a:xfrm>
          <a:prstGeom prst="rect">
            <a:avLst/>
          </a:prstGeom>
        </p:spPr>
      </p:pic>
      <p:sp>
        <p:nvSpPr>
          <p:cNvPr id="5" name="Rectangle 4"/>
          <p:cNvSpPr/>
          <p:nvPr/>
        </p:nvSpPr>
        <p:spPr>
          <a:xfrm>
            <a:off x="14044684" y="17689605"/>
            <a:ext cx="1595972" cy="307777"/>
          </a:xfrm>
          <a:prstGeom prst="rect">
            <a:avLst/>
          </a:prstGeom>
        </p:spPr>
        <p:txBody>
          <a:bodyPr wrap="none">
            <a:spAutoFit/>
          </a:bodyPr>
          <a:lstStyle/>
          <a:p>
            <a:r>
              <a:rPr lang="en-US" sz="1400" dirty="0">
                <a:solidFill>
                  <a:srgbClr val="A7A7A7"/>
                </a:solidFill>
              </a:rPr>
              <a:t>© dlewis33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111902785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76" y="1733973"/>
            <a:ext cx="23408642" cy="4551681"/>
          </a:xfrm>
        </p:spPr>
        <p:txBody>
          <a:bodyPr/>
          <a:lstStyle/>
          <a:p>
            <a:r>
              <a:rPr lang="en-US" dirty="0" smtClean="0"/>
              <a:t>God Takes Action</a:t>
            </a:r>
            <a:endParaRPr lang="en-US" dirty="0"/>
          </a:p>
        </p:txBody>
      </p:sp>
      <p:sp>
        <p:nvSpPr>
          <p:cNvPr id="3" name="Text Placeholder 2"/>
          <p:cNvSpPr>
            <a:spLocks noGrp="1"/>
          </p:cNvSpPr>
          <p:nvPr>
            <p:ph type="body" idx="1"/>
          </p:nvPr>
        </p:nvSpPr>
        <p:spPr>
          <a:xfrm>
            <a:off x="3736076" y="4917234"/>
            <a:ext cx="16737321" cy="13221548"/>
          </a:xfrm>
        </p:spPr>
        <p:txBody>
          <a:bodyPr/>
          <a:lstStyle/>
          <a:p>
            <a:r>
              <a:rPr lang="en-US" dirty="0" smtClean="0"/>
              <a:t>Cain and Abel</a:t>
            </a:r>
            <a:br>
              <a:rPr lang="en-US" dirty="0" smtClean="0"/>
            </a:br>
            <a:r>
              <a:rPr lang="en-US" dirty="0" smtClean="0"/>
              <a:t>(Genesis 4:1‒16)</a:t>
            </a:r>
          </a:p>
          <a:p>
            <a:r>
              <a:rPr lang="en-US" dirty="0" smtClean="0"/>
              <a:t>Noah and the Flood</a:t>
            </a:r>
            <a:br>
              <a:rPr lang="en-US" dirty="0" smtClean="0"/>
            </a:br>
            <a:r>
              <a:rPr lang="en-US" dirty="0" smtClean="0"/>
              <a:t>(Genesis </a:t>
            </a:r>
            <a:r>
              <a:rPr lang="en-US" dirty="0"/>
              <a:t>6:5‒9:17</a:t>
            </a:r>
            <a:r>
              <a:rPr lang="en-US" dirty="0" smtClean="0"/>
              <a:t>)</a:t>
            </a:r>
          </a:p>
          <a:p>
            <a:r>
              <a:rPr lang="en-US" dirty="0" smtClean="0"/>
              <a:t>The Tower of Babel</a:t>
            </a:r>
            <a:br>
              <a:rPr lang="en-US" dirty="0" smtClean="0"/>
            </a:br>
            <a:r>
              <a:rPr lang="en-US" dirty="0" smtClean="0"/>
              <a:t>(Genesis </a:t>
            </a:r>
            <a:r>
              <a:rPr lang="en-US" dirty="0"/>
              <a:t>11:1‒9</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701" y="3846768"/>
            <a:ext cx="8588239" cy="12862606"/>
          </a:xfrm>
          <a:prstGeom prst="rect">
            <a:avLst/>
          </a:prstGeom>
        </p:spPr>
      </p:pic>
      <p:sp>
        <p:nvSpPr>
          <p:cNvPr id="5" name="Rectangle 4"/>
          <p:cNvSpPr/>
          <p:nvPr/>
        </p:nvSpPr>
        <p:spPr>
          <a:xfrm>
            <a:off x="14085701" y="16770362"/>
            <a:ext cx="1595972" cy="307777"/>
          </a:xfrm>
          <a:prstGeom prst="rect">
            <a:avLst/>
          </a:prstGeom>
        </p:spPr>
        <p:txBody>
          <a:bodyPr wrap="none">
            <a:spAutoFit/>
          </a:bodyPr>
          <a:lstStyle/>
          <a:p>
            <a:r>
              <a:rPr lang="en-US" sz="1400" dirty="0">
                <a:solidFill>
                  <a:srgbClr val="A7A7A7"/>
                </a:solidFill>
              </a:rPr>
              <a:t>© dlewis33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2396416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111" y="1261007"/>
            <a:ext cx="23408642" cy="4551681"/>
          </a:xfrm>
        </p:spPr>
        <p:txBody>
          <a:bodyPr/>
          <a:lstStyle/>
          <a:p>
            <a:r>
              <a:rPr lang="en-US" dirty="0" smtClean="0"/>
              <a:t>The Old Testament Covenants</a:t>
            </a:r>
            <a:endParaRPr lang="en-US" dirty="0"/>
          </a:p>
        </p:txBody>
      </p:sp>
      <p:sp>
        <p:nvSpPr>
          <p:cNvPr id="3" name="Text Placeholder 2"/>
          <p:cNvSpPr>
            <a:spLocks noGrp="1"/>
          </p:cNvSpPr>
          <p:nvPr>
            <p:ph type="body" idx="1"/>
          </p:nvPr>
        </p:nvSpPr>
        <p:spPr>
          <a:xfrm>
            <a:off x="12777606" y="4648859"/>
            <a:ext cx="11655477" cy="13221548"/>
          </a:xfrm>
        </p:spPr>
        <p:txBody>
          <a:bodyPr/>
          <a:lstStyle/>
          <a:p>
            <a:r>
              <a:rPr lang="en-US" dirty="0" smtClean="0"/>
              <a:t>A covenant is a solemn agreement between two parties.</a:t>
            </a:r>
          </a:p>
          <a:p>
            <a:r>
              <a:rPr lang="en-US" dirty="0" smtClean="0"/>
              <a:t>Israel’s covenants were with God.</a:t>
            </a:r>
          </a:p>
          <a:p>
            <a:r>
              <a:rPr lang="en-US" dirty="0" smtClean="0"/>
              <a:t>God initiated these covenants and stayed faithful to them.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586" y="4663439"/>
            <a:ext cx="8405145" cy="11206861"/>
          </a:xfrm>
          <a:prstGeom prst="rect">
            <a:avLst/>
          </a:prstGeom>
        </p:spPr>
      </p:pic>
      <p:sp>
        <p:nvSpPr>
          <p:cNvPr id="5" name="Rectangle 4"/>
          <p:cNvSpPr/>
          <p:nvPr/>
        </p:nvSpPr>
        <p:spPr>
          <a:xfrm>
            <a:off x="3513586" y="15937692"/>
            <a:ext cx="170669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tamurlane</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14677995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195" y="1733973"/>
            <a:ext cx="23408642" cy="4551681"/>
          </a:xfrm>
        </p:spPr>
        <p:txBody>
          <a:bodyPr/>
          <a:lstStyle/>
          <a:p>
            <a:r>
              <a:rPr lang="en-US" dirty="0" smtClean="0"/>
              <a:t>The Covenant with Noah</a:t>
            </a:r>
            <a:endParaRPr lang="en-US" dirty="0"/>
          </a:p>
        </p:txBody>
      </p:sp>
      <p:sp>
        <p:nvSpPr>
          <p:cNvPr id="3" name="Text Placeholder 2"/>
          <p:cNvSpPr>
            <a:spLocks noGrp="1"/>
          </p:cNvSpPr>
          <p:nvPr>
            <p:ph type="body" idx="1"/>
          </p:nvPr>
        </p:nvSpPr>
        <p:spPr>
          <a:xfrm>
            <a:off x="1978195" y="5078431"/>
            <a:ext cx="24031405" cy="13742970"/>
          </a:xfrm>
        </p:spPr>
        <p:txBody>
          <a:bodyPr/>
          <a:lstStyle/>
          <a:p>
            <a:r>
              <a:rPr lang="en-US" dirty="0" smtClean="0"/>
              <a:t>This covenant extended to all the nations of the world. </a:t>
            </a:r>
          </a:p>
          <a:p>
            <a:r>
              <a:rPr lang="en-US" dirty="0" smtClean="0"/>
              <a:t>It is fulfilled in the New Covenant in Jesus.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695" y="7979269"/>
            <a:ext cx="13924548" cy="9283032"/>
          </a:xfrm>
          <a:prstGeom prst="rect">
            <a:avLst/>
          </a:prstGeom>
        </p:spPr>
      </p:pic>
      <p:sp>
        <p:nvSpPr>
          <p:cNvPr id="5" name="Rectangle 4"/>
          <p:cNvSpPr/>
          <p:nvPr/>
        </p:nvSpPr>
        <p:spPr>
          <a:xfrm>
            <a:off x="6056695" y="17277972"/>
            <a:ext cx="258754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lucas</a:t>
            </a:r>
            <a:r>
              <a:rPr lang="en-US" sz="1400" dirty="0">
                <a:solidFill>
                  <a:srgbClr val="A7A7A7"/>
                </a:solidFill>
              </a:rPr>
              <a:t> </a:t>
            </a:r>
            <a:r>
              <a:rPr lang="en-US" sz="1400" dirty="0" err="1">
                <a:solidFill>
                  <a:srgbClr val="A7A7A7"/>
                </a:solidFill>
              </a:rPr>
              <a:t>nishimoto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84" y="1733973"/>
            <a:ext cx="23408642" cy="4551681"/>
          </a:xfrm>
        </p:spPr>
        <p:txBody>
          <a:bodyPr/>
          <a:lstStyle/>
          <a:p>
            <a:r>
              <a:rPr lang="en-US" dirty="0" smtClean="0"/>
              <a:t>The Abrahamic Covenant</a:t>
            </a:r>
            <a:endParaRPr lang="en-US" dirty="0"/>
          </a:p>
        </p:txBody>
      </p:sp>
      <p:sp>
        <p:nvSpPr>
          <p:cNvPr id="3" name="Text Placeholder 2"/>
          <p:cNvSpPr>
            <a:spLocks noGrp="1"/>
          </p:cNvSpPr>
          <p:nvPr>
            <p:ph type="body" idx="1"/>
          </p:nvPr>
        </p:nvSpPr>
        <p:spPr>
          <a:xfrm>
            <a:off x="1944284" y="5011256"/>
            <a:ext cx="14099727" cy="13221548"/>
          </a:xfrm>
        </p:spPr>
        <p:txBody>
          <a:bodyPr/>
          <a:lstStyle/>
          <a:p>
            <a:r>
              <a:rPr lang="en-US" dirty="0" smtClean="0"/>
              <a:t>God promised to make of Abraham a great nation:</a:t>
            </a:r>
          </a:p>
          <a:p>
            <a:r>
              <a:rPr lang="en-US" dirty="0" smtClean="0"/>
              <a:t>. . . to provide him and his descendants with a land of their own . . .</a:t>
            </a:r>
          </a:p>
          <a:p>
            <a:r>
              <a:rPr lang="en-US" dirty="0" smtClean="0"/>
              <a:t>. . . </a:t>
            </a:r>
            <a:r>
              <a:rPr lang="en-US" dirty="0"/>
              <a:t>a</a:t>
            </a:r>
            <a:r>
              <a:rPr lang="en-US" dirty="0" smtClean="0"/>
              <a:t>nd to make them a blessing for all nations.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011" y="3790297"/>
            <a:ext cx="8680704" cy="13066425"/>
          </a:xfrm>
          <a:prstGeom prst="rect">
            <a:avLst/>
          </a:prstGeom>
        </p:spPr>
      </p:pic>
      <p:sp>
        <p:nvSpPr>
          <p:cNvPr id="5" name="Rectangle 4"/>
          <p:cNvSpPr/>
          <p:nvPr/>
        </p:nvSpPr>
        <p:spPr>
          <a:xfrm>
            <a:off x="16044011" y="16912803"/>
            <a:ext cx="1937161" cy="307777"/>
          </a:xfrm>
          <a:prstGeom prst="rect">
            <a:avLst/>
          </a:prstGeom>
        </p:spPr>
        <p:txBody>
          <a:bodyPr wrap="none">
            <a:spAutoFit/>
          </a:bodyPr>
          <a:lstStyle/>
          <a:p>
            <a:r>
              <a:rPr lang="en-US" sz="1400" dirty="0">
                <a:solidFill>
                  <a:srgbClr val="A7A7A7"/>
                </a:solidFill>
              </a:rPr>
              <a:t>© Lara65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292538"/>
            <a:ext cx="23408642" cy="4551681"/>
          </a:xfrm>
        </p:spPr>
        <p:txBody>
          <a:bodyPr/>
          <a:lstStyle/>
          <a:p>
            <a:r>
              <a:rPr lang="en-US" dirty="0" smtClean="0"/>
              <a:t>The Mosaic Covenant</a:t>
            </a:r>
            <a:endParaRPr lang="en-US" dirty="0"/>
          </a:p>
        </p:txBody>
      </p:sp>
      <p:sp>
        <p:nvSpPr>
          <p:cNvPr id="3" name="Text Placeholder 2"/>
          <p:cNvSpPr>
            <a:spLocks noGrp="1"/>
          </p:cNvSpPr>
          <p:nvPr>
            <p:ph type="body" idx="1"/>
          </p:nvPr>
        </p:nvSpPr>
        <p:spPr>
          <a:xfrm>
            <a:off x="2600958" y="4620832"/>
            <a:ext cx="11115042" cy="14003500"/>
          </a:xfrm>
        </p:spPr>
        <p:txBody>
          <a:bodyPr/>
          <a:lstStyle/>
          <a:p>
            <a:r>
              <a:rPr lang="en-US" dirty="0" smtClean="0"/>
              <a:t>God now renewed the covenant he had made with Abraham.</a:t>
            </a:r>
          </a:p>
          <a:p>
            <a:r>
              <a:rPr lang="en-US" dirty="0" smtClean="0"/>
              <a:t>He gave Moses laws for the Israelites to follow as their part</a:t>
            </a:r>
            <a:br>
              <a:rPr lang="en-US" dirty="0" smtClean="0"/>
            </a:br>
            <a:r>
              <a:rPr lang="en-US" dirty="0" smtClean="0"/>
              <a:t>of the covenant.</a:t>
            </a:r>
          </a:p>
          <a:p>
            <a:r>
              <a:rPr lang="en-US" dirty="0" smtClean="0"/>
              <a:t>Keeping the Law became the most important sign of faithfulness to the covenant.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3233" y="4964071"/>
            <a:ext cx="10977374" cy="8233031"/>
          </a:xfrm>
          <a:prstGeom prst="rect">
            <a:avLst/>
          </a:prstGeom>
        </p:spPr>
      </p:pic>
      <p:sp>
        <p:nvSpPr>
          <p:cNvPr id="5" name="Rectangle 4"/>
          <p:cNvSpPr/>
          <p:nvPr/>
        </p:nvSpPr>
        <p:spPr>
          <a:xfrm>
            <a:off x="14023233" y="13308825"/>
            <a:ext cx="273664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Polyanska</a:t>
            </a:r>
            <a:r>
              <a:rPr lang="en-US" sz="1400" dirty="0">
                <a:solidFill>
                  <a:srgbClr val="A7A7A7"/>
                </a:solidFill>
              </a:rPr>
              <a:t> </a:t>
            </a:r>
            <a:r>
              <a:rPr lang="en-US" sz="1400" dirty="0" err="1">
                <a:solidFill>
                  <a:srgbClr val="A7A7A7"/>
                </a:solidFill>
              </a:rPr>
              <a:t>Lyubov</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308</TotalTime>
  <Words>1136</Words>
  <Application>Microsoft Office PowerPoint</Application>
  <PresentationFormat>Custom</PresentationFormat>
  <Paragraphs>107</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Default</vt:lpstr>
      <vt:lpstr>The Path to Restoration</vt:lpstr>
      <vt:lpstr>God’s Promise to Adam and Eve</vt:lpstr>
      <vt:lpstr>The Protoevangelium</vt:lpstr>
      <vt:lpstr>God Remains Faithful </vt:lpstr>
      <vt:lpstr>God Takes Action</vt:lpstr>
      <vt:lpstr>The Old Testament Covenants</vt:lpstr>
      <vt:lpstr>The Covenant with Noah</vt:lpstr>
      <vt:lpstr>The Abrahamic Covenant</vt:lpstr>
      <vt:lpstr>The Mosaic Covenant</vt:lpstr>
      <vt:lpstr>The Davidic Covenant</vt:lpstr>
      <vt:lpstr>Covenants: Part of God’s Plan</vt:lpstr>
      <vt:lpstr>The Judges</vt:lpstr>
      <vt:lpstr>The Monarchy</vt:lpstr>
      <vt:lpstr>The Prophets</vt:lpstr>
      <vt:lpstr>The Growing Messianic Hope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47</cp:revision>
  <dcterms:modified xsi:type="dcterms:W3CDTF">2015-10-23T18:31:23Z</dcterms:modified>
</cp:coreProperties>
</file>