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ecky Gochanour" initials="BG" lastIdx="2" clrIdx="1">
    <p:extLst>
      <p:ext uri="{19B8F6BF-5375-455C-9EA6-DF929625EA0E}">
        <p15:presenceInfo xmlns:p15="http://schemas.microsoft.com/office/powerpoint/2012/main" userId="S::rgochanour@smp.org::afafe086-c5d7-459e-82a8-30ca103da5c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55" autoAdjust="0"/>
    <p:restoredTop sz="85894" autoAdjust="0"/>
  </p:normalViewPr>
  <p:slideViewPr>
    <p:cSldViewPr>
      <p:cViewPr varScale="1">
        <p:scale>
          <a:sx n="91" d="100"/>
          <a:sy n="91" d="100"/>
        </p:scale>
        <p:origin x="1398" y="78"/>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12/6/2019</a:t>
            </a:fld>
            <a:endParaRPr lang="en-US"/>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As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students consider history’s description of Pilate as a ruthless and abusive ruler to the Jewish People, invite speculation about whether they find it more believable that Pilate had a moment of insight about Jesus, and realized Jesus was not the threat the Jewish leaders made him out to be.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a:p>
        </p:txBody>
      </p:sp>
    </p:spTree>
    <p:extLst>
      <p:ext uri="{BB962C8B-B14F-4D97-AF65-F5344CB8AC3E}">
        <p14:creationId xmlns:p14="http://schemas.microsoft.com/office/powerpoint/2010/main" val="2545368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a:p>
        </p:txBody>
      </p:sp>
    </p:spTree>
    <p:extLst>
      <p:ext uri="{BB962C8B-B14F-4D97-AF65-F5344CB8AC3E}">
        <p14:creationId xmlns:p14="http://schemas.microsoft.com/office/powerpoint/2010/main" val="1166320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Invite the students to read Isaiah 50. Ask them to find other connections between the suffering servant as prophesied by Isaiah and Jesus.</a:t>
            </a:r>
            <a:r>
              <a:rPr lang="en-US" dirty="0">
                <a:effectLst/>
              </a:rPr>
              <a:t>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a:p>
        </p:txBody>
      </p:sp>
    </p:spTree>
    <p:extLst>
      <p:ext uri="{BB962C8B-B14F-4D97-AF65-F5344CB8AC3E}">
        <p14:creationId xmlns:p14="http://schemas.microsoft.com/office/powerpoint/2010/main" val="98402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sz="1200" dirty="0">
              <a:solidFill>
                <a:schemeClr val="bg1">
                  <a:lumMod val="65000"/>
                </a:schemeClr>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13</a:t>
            </a:fld>
            <a:endParaRPr lang="en-US"/>
          </a:p>
        </p:txBody>
      </p:sp>
    </p:spTree>
    <p:extLst>
      <p:ext uri="{BB962C8B-B14F-4D97-AF65-F5344CB8AC3E}">
        <p14:creationId xmlns:p14="http://schemas.microsoft.com/office/powerpoint/2010/main" val="2886018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dirty="0" err="1"/>
              <a:t>Thoom</a:t>
            </a:r>
            <a:r>
              <a:rPr lang="en-US" dirty="0"/>
              <a:t> / </a:t>
            </a:r>
            <a:r>
              <a:rPr lang="en-US" dirty="0" err="1"/>
              <a:t>Shutterstock.com</a:t>
            </a:r>
            <a:endParaRPr lang="en-US" dirty="0"/>
          </a:p>
          <a:p>
            <a:endParaRPr lang="en-US" dirty="0"/>
          </a:p>
          <a:p>
            <a:r>
              <a:rPr lang="en-US" sz="1200" i="1" dirty="0">
                <a:solidFill>
                  <a:schemeClr val="bg1">
                    <a:lumMod val="65000"/>
                  </a:schemeClr>
                </a:solidFill>
              </a:rPr>
              <a:t>Notes: </a:t>
            </a:r>
            <a:r>
              <a:rPr lang="en-US" sz="1200" kern="1200" dirty="0">
                <a:solidFill>
                  <a:schemeClr val="tx1"/>
                </a:solidFill>
                <a:effectLst/>
                <a:latin typeface="+mn-lt"/>
                <a:ea typeface="+mn-ea"/>
                <a:cs typeface="+mn-cs"/>
              </a:rPr>
              <a:t>The Stations are “rooted in Scripture,” however stations 3, 4, 6, 7, and 9 are not explicitly biblical. The Stations are sometimes called “The Way of the Cross,” which references the street in Jerusalem Via Dolorosa (“the sorrowful way”), which is traditionally believed to be the route Jesus walked, carrying the cross to his Crucifixion.</a:t>
            </a:r>
            <a:endParaRPr lang="en-US" dirty="0">
              <a:effectLst/>
            </a:endParaRPr>
          </a:p>
          <a:p>
            <a:r>
              <a:rPr lang="en-US" sz="1200" kern="1200" dirty="0">
                <a:solidFill>
                  <a:schemeClr val="tx1"/>
                </a:solidFill>
                <a:effectLst/>
                <a:latin typeface="+mn-lt"/>
                <a:ea typeface="+mn-ea"/>
                <a:cs typeface="+mn-cs"/>
              </a:rPr>
              <a:t>The five Sorrowful Mysteries of the Rosary also meditate on the events of the Passion.</a:t>
            </a:r>
            <a:r>
              <a:rPr lang="en-US" dirty="0">
                <a:effectLst/>
              </a:rPr>
              <a:t> </a:t>
            </a:r>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14</a:t>
            </a:fld>
            <a:endParaRPr lang="en-US"/>
          </a:p>
        </p:txBody>
      </p:sp>
    </p:spTree>
    <p:extLst>
      <p:ext uri="{BB962C8B-B14F-4D97-AF65-F5344CB8AC3E}">
        <p14:creationId xmlns:p14="http://schemas.microsoft.com/office/powerpoint/2010/main" val="912353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dirty="0" err="1"/>
              <a:t>Thoom</a:t>
            </a:r>
            <a:r>
              <a:rPr lang="en-US" dirty="0"/>
              <a:t> / </a:t>
            </a:r>
            <a:r>
              <a:rPr lang="en-US" dirty="0" err="1"/>
              <a:t>Shutterstock.com</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Studying the differences in the Gospels can give us a greater understanding of the meaning of Jesus’ death.</a:t>
            </a:r>
            <a:endParaRPr lang="en-US" dirty="0">
              <a:effectLst/>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15</a:t>
            </a:fld>
            <a:endParaRPr lang="en-US"/>
          </a:p>
        </p:txBody>
      </p:sp>
    </p:spTree>
    <p:extLst>
      <p:ext uri="{BB962C8B-B14F-4D97-AF65-F5344CB8AC3E}">
        <p14:creationId xmlns:p14="http://schemas.microsoft.com/office/powerpoint/2010/main" val="99579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rudall30 / </a:t>
            </a:r>
            <a:r>
              <a:rPr lang="en-US" dirty="0" err="1"/>
              <a:t>Shutterstock.com</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All four Gospels mention the sign over Jesus’ head. This inscription was meant to make fun of him, as much as it was to name the crime for which he was convicted. </a:t>
            </a:r>
            <a:endParaRPr lang="en-US" dirty="0">
              <a:effectLst/>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16</a:t>
            </a:fld>
            <a:endParaRPr lang="en-US"/>
          </a:p>
        </p:txBody>
      </p:sp>
    </p:spTree>
    <p:extLst>
      <p:ext uri="{BB962C8B-B14F-4D97-AF65-F5344CB8AC3E}">
        <p14:creationId xmlns:p14="http://schemas.microsoft.com/office/powerpoint/2010/main" val="449029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dirty="0" err="1"/>
              <a:t>theglorystory.com</a:t>
            </a:r>
            <a:r>
              <a:rPr lang="en-US" dirty="0"/>
              <a: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Consider having the class locate both Psalm 22 and Isaiah 50–53 in the Bible and read portions that foreshadow Jesus’ Crucifixion and death.</a:t>
            </a:r>
            <a:endParaRPr lang="en-US" dirty="0">
              <a:effectLst/>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17</a:t>
            </a:fld>
            <a:endParaRPr lang="en-US"/>
          </a:p>
        </p:txBody>
      </p:sp>
    </p:spTree>
    <p:extLst>
      <p:ext uri="{BB962C8B-B14F-4D97-AF65-F5344CB8AC3E}">
        <p14:creationId xmlns:p14="http://schemas.microsoft.com/office/powerpoint/2010/main" val="3817825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ZU_09 / iStock.com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Remind the students that the sanctuary was an area of the Jewish Temple called the Holy of Holies, where the Ark of the Covenant, the place in which God symbolically resided, was kept. A veil separated the Holy of Holies from the other areas in the tabernacle. Only the high priest could pass behind that veil, and only once a year on the Day of Atonement. When Jesus died, he atoned for all our sins, so the veil was torn. With no veil to cover it, all of humanity had access to God’s presence. </a:t>
            </a:r>
            <a:endParaRPr lang="en-US" dirty="0">
              <a:effectLst/>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18</a:t>
            </a:fld>
            <a:endParaRPr lang="en-US"/>
          </a:p>
        </p:txBody>
      </p:sp>
    </p:spTree>
    <p:extLst>
      <p:ext uri="{BB962C8B-B14F-4D97-AF65-F5344CB8AC3E}">
        <p14:creationId xmlns:p14="http://schemas.microsoft.com/office/powerpoint/2010/main" val="376198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Nancy Bauer / </a:t>
            </a:r>
            <a:r>
              <a:rPr lang="en-US" dirty="0" err="1"/>
              <a:t>Shutterstock.com</a:t>
            </a:r>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19</a:t>
            </a:fld>
            <a:endParaRPr lang="en-US"/>
          </a:p>
        </p:txBody>
      </p:sp>
    </p:spTree>
    <p:extLst>
      <p:ext uri="{BB962C8B-B14F-4D97-AF65-F5344CB8AC3E}">
        <p14:creationId xmlns:p14="http://schemas.microsoft.com/office/powerpoint/2010/main" val="2148709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robodread</a:t>
            </a:r>
            <a:r>
              <a:rPr lang="en-US" sz="1200" dirty="0">
                <a:solidFill>
                  <a:schemeClr val="bg1">
                    <a:lumMod val="65000"/>
                  </a:schemeClr>
                </a:solidFill>
              </a:rPr>
              <a:t> / </a:t>
            </a:r>
            <a:r>
              <a:rPr lang="en-US" sz="1200" dirty="0" err="1">
                <a:solidFill>
                  <a:schemeClr val="bg1">
                    <a:lumMod val="65000"/>
                  </a:schemeClr>
                </a:solidFill>
              </a:rPr>
              <a:t>Shutterstock.com</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a:p>
        </p:txBody>
      </p:sp>
    </p:spTree>
    <p:extLst>
      <p:ext uri="{BB962C8B-B14F-4D97-AF65-F5344CB8AC3E}">
        <p14:creationId xmlns:p14="http://schemas.microsoft.com/office/powerpoint/2010/main" val="2356326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dirty="0" err="1"/>
              <a:t>jorisvo</a:t>
            </a:r>
            <a:r>
              <a:rPr lang="en-US" dirty="0"/>
              <a:t> / </a:t>
            </a:r>
            <a:r>
              <a:rPr lang="en-US" dirty="0" err="1"/>
              <a:t>Shutterstock.com</a:t>
            </a:r>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20</a:t>
            </a:fld>
            <a:endParaRPr lang="en-US"/>
          </a:p>
        </p:txBody>
      </p:sp>
    </p:spTree>
    <p:extLst>
      <p:ext uri="{BB962C8B-B14F-4D97-AF65-F5344CB8AC3E}">
        <p14:creationId xmlns:p14="http://schemas.microsoft.com/office/powerpoint/2010/main" val="4159565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Bakhur</a:t>
            </a:r>
            <a:r>
              <a:rPr lang="en-US" sz="1200" dirty="0">
                <a:solidFill>
                  <a:schemeClr val="bg1">
                    <a:lumMod val="65000"/>
                  </a:schemeClr>
                </a:solidFill>
              </a:rPr>
              <a:t> Nick / </a:t>
            </a:r>
            <a:r>
              <a:rPr lang="en-US" sz="1200" dirty="0" err="1">
                <a:solidFill>
                  <a:schemeClr val="bg1">
                    <a:lumMod val="65000"/>
                  </a:schemeClr>
                </a:solidFill>
              </a:rPr>
              <a:t>Shutterstock.com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Remind the students that the Paschal Mystery refers to the work of salvation accomplished through four events; chapter 5 explores the Passion and death of Jesus, and chapter 6 focuses on the Resurrection and Ascension.</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Jesus is considered a dangerous threat to the Jewish leaders. He quotes the prophets Isaiah and Jeremiah, noting that the Temple is to be a house of prayer for everyone (the blind, lame, orphans, widows), who, according to the Law, were not allowed to enter the Temple (see 2 Samuel 5:8).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It’s significant that all four Gospels note that a woman anoints Jesus. Women had no status in society, were considered inferior to men, and were under men’s authority. Yet it is a woman, not the chief priest, who anoints Jesus. Jesus’ acceptance of women’s equal participation in public and religious life and his promotion of their dignity is another way he is a threat to the Jewish leaders.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a:p>
        </p:txBody>
      </p:sp>
    </p:spTree>
    <p:extLst>
      <p:ext uri="{BB962C8B-B14F-4D97-AF65-F5344CB8AC3E}">
        <p14:creationId xmlns:p14="http://schemas.microsoft.com/office/powerpoint/2010/main" val="11504870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Possible motives for Judas include that he saw Jesus as a great moral teacher but not as the Divine Savior; or that Judas was a Zealot who believed in Jesus, but thought that having Jesus arrested would force him to prove his identity and start a revolution. Other possible motives for Judas’s betrayal include greed, being perceived as an outsider, being influenced by the Devil.</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a:p>
        </p:txBody>
      </p:sp>
    </p:spTree>
    <p:extLst>
      <p:ext uri="{BB962C8B-B14F-4D97-AF65-F5344CB8AC3E}">
        <p14:creationId xmlns:p14="http://schemas.microsoft.com/office/powerpoint/2010/main" val="3124454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theglorystory.com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kern="1200" dirty="0">
                <a:solidFill>
                  <a:schemeClr val="tx1"/>
                </a:solidFill>
                <a:effectLst/>
                <a:latin typeface="+mn-lt"/>
                <a:ea typeface="+mn-ea"/>
                <a:cs typeface="+mn-cs"/>
              </a:rPr>
              <a:t>The charge of blasphemy is based on Jesus’ directly or indirectly calling himself the Messiah or the Son of God. As the text explains, legally the Jewish authorities didn’t have the right to sentence someone to death. To put Jesus to death, the Jewish leaders needed to convince the Roman governor of Judea that Jesus was a threat to public order.</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a:p>
        </p:txBody>
      </p:sp>
    </p:spTree>
    <p:extLst>
      <p:ext uri="{BB962C8B-B14F-4D97-AF65-F5344CB8AC3E}">
        <p14:creationId xmlns:p14="http://schemas.microsoft.com/office/powerpoint/2010/main" val="348443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CB1BD0-533A-4E07-BF9C-432137E14983}" type="datetimeFigureOut">
              <a:rPr lang="en-US" smtClean="0"/>
              <a:pPr/>
              <a:t>12/6/2019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4F940-28E1-4EAC-8D73-5D6BC0F5BDB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lstStyle/>
          <a:p>
            <a:r>
              <a:rPr lang="en-US" dirty="0">
                <a:effectLst/>
              </a:rPr>
              <a:t>Jesus’ Death: </a:t>
            </a:r>
            <a:br>
              <a:rPr lang="en-US" dirty="0">
                <a:effectLst/>
              </a:rPr>
            </a:br>
            <a:r>
              <a:rPr lang="en-US" dirty="0">
                <a:effectLst/>
              </a:rPr>
              <a:t>Four Perspectives </a:t>
            </a:r>
            <a:endParaRPr lang="en-US" dirty="0"/>
          </a:p>
        </p:txBody>
      </p:sp>
      <p:sp>
        <p:nvSpPr>
          <p:cNvPr id="3" name="Subtitle 2"/>
          <p:cNvSpPr txBox="1">
            <a:spLocks/>
          </p:cNvSpPr>
          <p:nvPr/>
        </p:nvSpPr>
        <p:spPr>
          <a:xfrm>
            <a:off x="-30866" y="38100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The Paschal Mystery and the Gospels</a:t>
            </a:r>
          </a:p>
          <a:p>
            <a:pPr marL="0" indent="0" algn="ctr">
              <a:buNone/>
            </a:pPr>
            <a:r>
              <a:rPr lang="en-US" dirty="0"/>
              <a:t>Unit 2, Chapter 5</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TX006574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838200"/>
            <a:ext cx="8229600" cy="533400"/>
          </a:xfrm>
        </p:spPr>
        <p:txBody>
          <a:bodyPr>
            <a:normAutofit/>
          </a:bodyPr>
          <a:lstStyle/>
          <a:p>
            <a:r>
              <a:rPr lang="en-US" dirty="0"/>
              <a:t>Why the Political Leaders Killed Jesus</a:t>
            </a:r>
          </a:p>
        </p:txBody>
      </p:sp>
      <p:sp>
        <p:nvSpPr>
          <p:cNvPr id="3" name="Content Placeholder 2"/>
          <p:cNvSpPr>
            <a:spLocks noGrp="1"/>
          </p:cNvSpPr>
          <p:nvPr>
            <p:ph idx="1"/>
          </p:nvPr>
        </p:nvSpPr>
        <p:spPr>
          <a:xfrm>
            <a:off x="990600" y="1828800"/>
            <a:ext cx="3798736" cy="4373563"/>
          </a:xfrm>
        </p:spPr>
        <p:txBody>
          <a:bodyPr/>
          <a:lstStyle/>
          <a:p>
            <a:pPr lvl="0"/>
            <a:r>
              <a:rPr lang="en-US" b="1" dirty="0"/>
              <a:t>Who</a:t>
            </a:r>
            <a:r>
              <a:rPr lang="en-US" dirty="0"/>
              <a:t>: Pontius Pilate, the Roman governor </a:t>
            </a:r>
            <a:br>
              <a:rPr lang="en-US" dirty="0"/>
            </a:br>
            <a:r>
              <a:rPr lang="en-US" dirty="0"/>
              <a:t>of Judea</a:t>
            </a:r>
          </a:p>
          <a:p>
            <a:pPr lvl="0"/>
            <a:r>
              <a:rPr lang="en-US" b="1" dirty="0"/>
              <a:t>Why:</a:t>
            </a:r>
            <a:r>
              <a:rPr lang="en-US" dirty="0"/>
              <a:t> opposing taxes and disrupting peace</a:t>
            </a:r>
          </a:p>
          <a:p>
            <a:pPr lvl="0"/>
            <a:r>
              <a:rPr lang="en-US" b="1" dirty="0"/>
              <a:t>How:</a:t>
            </a:r>
            <a:r>
              <a:rPr lang="en-US" dirty="0"/>
              <a:t> charge of rebellion (declaring </a:t>
            </a:r>
            <a:br>
              <a:rPr lang="en-US" dirty="0"/>
            </a:br>
            <a:r>
              <a:rPr lang="en-US" dirty="0"/>
              <a:t>he was king)</a:t>
            </a:r>
          </a:p>
        </p:txBody>
      </p:sp>
      <p:pic>
        <p:nvPicPr>
          <p:cNvPr id="6" name="Picture 5">
            <a:extLst>
              <a:ext uri="{FF2B5EF4-FFF2-40B4-BE49-F238E27FC236}">
                <a16:creationId xmlns:a16="http://schemas.microsoft.com/office/drawing/2014/main" id="{0075B122-1CD4-334F-B75A-9E48BA272C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0" y="1828800"/>
            <a:ext cx="3798736" cy="285292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Passion</a:t>
            </a:r>
          </a:p>
        </p:txBody>
      </p:sp>
      <p:sp>
        <p:nvSpPr>
          <p:cNvPr id="3" name="Content Placeholder 2"/>
          <p:cNvSpPr>
            <a:spLocks noGrp="1"/>
          </p:cNvSpPr>
          <p:nvPr>
            <p:ph idx="1"/>
          </p:nvPr>
        </p:nvSpPr>
        <p:spPr>
          <a:xfrm>
            <a:off x="939209" y="1752600"/>
            <a:ext cx="3861391" cy="4373563"/>
          </a:xfrm>
        </p:spPr>
        <p:txBody>
          <a:bodyPr/>
          <a:lstStyle/>
          <a:p>
            <a:pPr lvl="0"/>
            <a:r>
              <a:rPr lang="en-US" dirty="0"/>
              <a:t>The path to the Crucifixion was sorrowful, humiliating, and extremely painful. </a:t>
            </a:r>
          </a:p>
          <a:p>
            <a:pPr lvl="0"/>
            <a:r>
              <a:rPr lang="en-US" dirty="0"/>
              <a:t>The path to the Crucifixion was the path to Resurrection and </a:t>
            </a:r>
            <a:br>
              <a:rPr lang="en-US" dirty="0"/>
            </a:br>
            <a:r>
              <a:rPr lang="en-US" dirty="0"/>
              <a:t>our salvation.</a:t>
            </a:r>
          </a:p>
        </p:txBody>
      </p:sp>
      <p:pic>
        <p:nvPicPr>
          <p:cNvPr id="6" name="Picture 5">
            <a:extLst>
              <a:ext uri="{FF2B5EF4-FFF2-40B4-BE49-F238E27FC236}">
                <a16:creationId xmlns:a16="http://schemas.microsoft.com/office/drawing/2014/main" id="{B4C2C868-0D06-464C-B70F-95CADB231BD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059"/>
          <a:stretch/>
        </p:blipFill>
        <p:spPr>
          <a:xfrm>
            <a:off x="4876800" y="1219200"/>
            <a:ext cx="4267200" cy="400891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1600" y="1558999"/>
            <a:ext cx="3733800" cy="5029200"/>
          </a:xfrm>
        </p:spPr>
        <p:txBody>
          <a:bodyPr>
            <a:normAutofit/>
          </a:bodyPr>
          <a:lstStyle/>
          <a:p>
            <a:pPr lvl="0"/>
            <a:r>
              <a:rPr lang="en-US" sz="2200" dirty="0"/>
              <a:t>A punishment that often preceded a crucifixion.</a:t>
            </a:r>
          </a:p>
          <a:p>
            <a:pPr marL="627063" lvl="1" indent="-287338">
              <a:buSzPct val="85000"/>
              <a:buFont typeface="Courier New" panose="02070309020205020404" pitchFamily="49" charset="0"/>
              <a:buChar char="o"/>
            </a:pPr>
            <a:r>
              <a:rPr lang="en-US" sz="2200" dirty="0"/>
              <a:t>Scourging was a terrible form of torture in which the victim was stripped and beaten with a leather whip.</a:t>
            </a:r>
          </a:p>
          <a:p>
            <a:pPr lvl="0"/>
            <a:r>
              <a:rPr lang="en-US" sz="2200" dirty="0"/>
              <a:t>Symbolically, the </a:t>
            </a:r>
            <a:br>
              <a:rPr lang="en-US" sz="2200" dirty="0"/>
            </a:br>
            <a:r>
              <a:rPr lang="en-US" sz="2200" dirty="0"/>
              <a:t>scourging connects </a:t>
            </a:r>
            <a:br>
              <a:rPr lang="en-US" sz="2200" dirty="0"/>
            </a:br>
            <a:r>
              <a:rPr lang="en-US" sz="2200" dirty="0"/>
              <a:t>to the suffering servant </a:t>
            </a:r>
            <a:br>
              <a:rPr lang="en-US" sz="2200" dirty="0"/>
            </a:br>
            <a:r>
              <a:rPr lang="en-US" sz="2200" dirty="0"/>
              <a:t>prophesied by Isaiah. </a:t>
            </a:r>
          </a:p>
        </p:txBody>
      </p:sp>
      <p:sp>
        <p:nvSpPr>
          <p:cNvPr id="6" name="Title 5">
            <a:extLst>
              <a:ext uri="{FF2B5EF4-FFF2-40B4-BE49-F238E27FC236}">
                <a16:creationId xmlns:a16="http://schemas.microsoft.com/office/drawing/2014/main" id="{710F1DB2-94A6-724E-9C0F-34D2669BD72B}"/>
              </a:ext>
            </a:extLst>
          </p:cNvPr>
          <p:cNvSpPr>
            <a:spLocks noGrp="1"/>
          </p:cNvSpPr>
          <p:nvPr>
            <p:ph type="title"/>
          </p:nvPr>
        </p:nvSpPr>
        <p:spPr>
          <a:xfrm>
            <a:off x="762000" y="914400"/>
            <a:ext cx="7924800" cy="533400"/>
          </a:xfrm>
        </p:spPr>
        <p:txBody>
          <a:bodyPr/>
          <a:lstStyle/>
          <a:p>
            <a:r>
              <a:rPr lang="en-US" dirty="0"/>
              <a:t>The Scourging</a:t>
            </a:r>
          </a:p>
        </p:txBody>
      </p:sp>
      <p:pic>
        <p:nvPicPr>
          <p:cNvPr id="11" name="Picture 10">
            <a:extLst>
              <a:ext uri="{FF2B5EF4-FFF2-40B4-BE49-F238E27FC236}">
                <a16:creationId xmlns:a16="http://schemas.microsoft.com/office/drawing/2014/main" id="{9EB091B2-AFC6-4B6D-8B46-588E5705D01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80264"/>
            <a:ext cx="5029200" cy="37719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F6711-88F4-5144-812A-F6C777FE5763}"/>
              </a:ext>
            </a:extLst>
          </p:cNvPr>
          <p:cNvSpPr>
            <a:spLocks noGrp="1"/>
          </p:cNvSpPr>
          <p:nvPr>
            <p:ph type="title"/>
          </p:nvPr>
        </p:nvSpPr>
        <p:spPr>
          <a:xfrm>
            <a:off x="685800" y="838200"/>
            <a:ext cx="8229600" cy="609600"/>
          </a:xfrm>
        </p:spPr>
        <p:txBody>
          <a:bodyPr/>
          <a:lstStyle/>
          <a:p>
            <a:r>
              <a:rPr lang="en-US" dirty="0"/>
              <a:t>Simon Carries the Cross</a:t>
            </a:r>
          </a:p>
        </p:txBody>
      </p:sp>
      <p:sp>
        <p:nvSpPr>
          <p:cNvPr id="3" name="Content Placeholder 2">
            <a:extLst>
              <a:ext uri="{FF2B5EF4-FFF2-40B4-BE49-F238E27FC236}">
                <a16:creationId xmlns:a16="http://schemas.microsoft.com/office/drawing/2014/main" id="{82FF56CA-8294-D349-A854-5ACE254D044F}"/>
              </a:ext>
            </a:extLst>
          </p:cNvPr>
          <p:cNvSpPr>
            <a:spLocks noGrp="1"/>
          </p:cNvSpPr>
          <p:nvPr>
            <p:ph idx="1"/>
          </p:nvPr>
        </p:nvSpPr>
        <p:spPr>
          <a:xfrm>
            <a:off x="4876800" y="1700784"/>
            <a:ext cx="3836581" cy="3916363"/>
          </a:xfrm>
        </p:spPr>
        <p:txBody>
          <a:bodyPr>
            <a:normAutofit/>
          </a:bodyPr>
          <a:lstStyle/>
          <a:p>
            <a:pPr lvl="0"/>
            <a:r>
              <a:rPr lang="en-US" sz="2200" dirty="0"/>
              <a:t>Jesus receives assistance in carrying the cross from Simon the </a:t>
            </a:r>
            <a:r>
              <a:rPr lang="en-US" sz="2200" dirty="0" err="1"/>
              <a:t>Cyrenian</a:t>
            </a:r>
            <a:r>
              <a:rPr lang="en-US" sz="2200" dirty="0"/>
              <a:t>. </a:t>
            </a:r>
          </a:p>
          <a:p>
            <a:pPr lvl="0"/>
            <a:r>
              <a:rPr lang="en-US" sz="2200" dirty="0"/>
              <a:t>Like Simon, we are called to follow in the footsteps of Jesus, help carry his cross, and participate in his mission.</a:t>
            </a:r>
          </a:p>
        </p:txBody>
      </p:sp>
      <p:pic>
        <p:nvPicPr>
          <p:cNvPr id="6" name="Picture 5">
            <a:extLst>
              <a:ext uri="{FF2B5EF4-FFF2-40B4-BE49-F238E27FC236}">
                <a16:creationId xmlns:a16="http://schemas.microsoft.com/office/drawing/2014/main" id="{09FA87CD-5ADD-4417-8B26-E3F184BCE926}"/>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425"/>
          <a:stretch/>
        </p:blipFill>
        <p:spPr>
          <a:xfrm>
            <a:off x="0" y="1700784"/>
            <a:ext cx="4678349" cy="3633216"/>
          </a:xfrm>
          <a:prstGeom prst="rect">
            <a:avLst/>
          </a:prstGeom>
        </p:spPr>
      </p:pic>
    </p:spTree>
    <p:extLst>
      <p:ext uri="{BB962C8B-B14F-4D97-AF65-F5344CB8AC3E}">
        <p14:creationId xmlns:p14="http://schemas.microsoft.com/office/powerpoint/2010/main" val="18965251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91ED9F4-525B-7A43-B180-F30A4410E3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53" t="7812" r="782" b="7812"/>
          <a:stretch/>
        </p:blipFill>
        <p:spPr>
          <a:xfrm>
            <a:off x="0" y="2000657"/>
            <a:ext cx="5006351" cy="3257144"/>
          </a:xfrm>
          <a:prstGeom prst="rect">
            <a:avLst/>
          </a:prstGeom>
        </p:spPr>
      </p:pic>
      <p:sp>
        <p:nvSpPr>
          <p:cNvPr id="2" name="Title 1">
            <a:extLst>
              <a:ext uri="{FF2B5EF4-FFF2-40B4-BE49-F238E27FC236}">
                <a16:creationId xmlns:a16="http://schemas.microsoft.com/office/drawing/2014/main" id="{F60E9E66-9827-F44D-BD4B-D2FC79F498F6}"/>
              </a:ext>
            </a:extLst>
          </p:cNvPr>
          <p:cNvSpPr>
            <a:spLocks noGrp="1"/>
          </p:cNvSpPr>
          <p:nvPr>
            <p:ph type="title"/>
          </p:nvPr>
        </p:nvSpPr>
        <p:spPr>
          <a:xfrm>
            <a:off x="692888" y="1036637"/>
            <a:ext cx="8229600" cy="762000"/>
          </a:xfrm>
        </p:spPr>
        <p:txBody>
          <a:bodyPr>
            <a:normAutofit fontScale="90000"/>
          </a:bodyPr>
          <a:lstStyle/>
          <a:p>
            <a:r>
              <a:rPr lang="en-US" dirty="0"/>
              <a:t>Stations of the Cross: </a:t>
            </a:r>
            <a:br>
              <a:rPr lang="en-US" dirty="0"/>
            </a:br>
            <a:r>
              <a:rPr lang="en-US" dirty="0"/>
              <a:t>Reflecting on Jesus’ Passion </a:t>
            </a:r>
          </a:p>
        </p:txBody>
      </p:sp>
      <p:sp>
        <p:nvSpPr>
          <p:cNvPr id="3" name="Content Placeholder 2">
            <a:extLst>
              <a:ext uri="{FF2B5EF4-FFF2-40B4-BE49-F238E27FC236}">
                <a16:creationId xmlns:a16="http://schemas.microsoft.com/office/drawing/2014/main" id="{90BD7350-0161-4942-95A5-AFF68AB5E49D}"/>
              </a:ext>
            </a:extLst>
          </p:cNvPr>
          <p:cNvSpPr>
            <a:spLocks noGrp="1"/>
          </p:cNvSpPr>
          <p:nvPr>
            <p:ph idx="1"/>
          </p:nvPr>
        </p:nvSpPr>
        <p:spPr>
          <a:xfrm>
            <a:off x="5181600" y="2000657"/>
            <a:ext cx="3588488" cy="3916363"/>
          </a:xfrm>
        </p:spPr>
        <p:txBody>
          <a:bodyPr>
            <a:normAutofit/>
          </a:bodyPr>
          <a:lstStyle/>
          <a:p>
            <a:pPr marL="0" indent="0">
              <a:buNone/>
            </a:pPr>
            <a:r>
              <a:rPr lang="en-US" sz="2200" dirty="0"/>
              <a:t>The Stations of the Cross:</a:t>
            </a:r>
          </a:p>
          <a:p>
            <a:pPr lvl="0"/>
            <a:r>
              <a:rPr lang="en-US" sz="2200" dirty="0"/>
              <a:t>are a Catholic devotion rooted in Scripture </a:t>
            </a:r>
          </a:p>
          <a:p>
            <a:pPr lvl="0"/>
            <a:r>
              <a:rPr lang="en-US" sz="2200" dirty="0"/>
              <a:t>commemorate Jesus’ last hours on Earth </a:t>
            </a:r>
          </a:p>
          <a:p>
            <a:pPr lvl="0"/>
            <a:r>
              <a:rPr lang="en-US" sz="2200" dirty="0"/>
              <a:t>begin with Jesus being </a:t>
            </a:r>
            <a:br>
              <a:rPr lang="en-US" sz="2200" dirty="0"/>
            </a:br>
            <a:r>
              <a:rPr lang="en-US" sz="2200" dirty="0"/>
              <a:t>condemned to death</a:t>
            </a:r>
          </a:p>
          <a:p>
            <a:pPr lvl="0"/>
            <a:r>
              <a:rPr lang="en-US" sz="2200" dirty="0"/>
              <a:t>end with the placement </a:t>
            </a:r>
            <a:br>
              <a:rPr lang="en-US" sz="2200" dirty="0"/>
            </a:br>
            <a:r>
              <a:rPr lang="en-US" sz="2200" dirty="0"/>
              <a:t>of his body in the tomb</a:t>
            </a:r>
          </a:p>
          <a:p>
            <a:endParaRPr lang="en-US" sz="2200" dirty="0"/>
          </a:p>
        </p:txBody>
      </p:sp>
    </p:spTree>
    <p:extLst>
      <p:ext uri="{BB962C8B-B14F-4D97-AF65-F5344CB8AC3E}">
        <p14:creationId xmlns:p14="http://schemas.microsoft.com/office/powerpoint/2010/main" val="3280413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5D278-7957-9247-BB07-8A5A717C3F99}"/>
              </a:ext>
            </a:extLst>
          </p:cNvPr>
          <p:cNvSpPr>
            <a:spLocks noGrp="1"/>
          </p:cNvSpPr>
          <p:nvPr>
            <p:ph type="title"/>
          </p:nvPr>
        </p:nvSpPr>
        <p:spPr>
          <a:xfrm>
            <a:off x="1257300" y="1143000"/>
            <a:ext cx="8229600" cy="530352"/>
          </a:xfrm>
        </p:spPr>
        <p:txBody>
          <a:bodyPr/>
          <a:lstStyle/>
          <a:p>
            <a:r>
              <a:rPr lang="en-US" dirty="0"/>
              <a:t>Jesus’ Crucifixion and Death </a:t>
            </a:r>
          </a:p>
        </p:txBody>
      </p:sp>
      <p:sp>
        <p:nvSpPr>
          <p:cNvPr id="3" name="Content Placeholder 2">
            <a:extLst>
              <a:ext uri="{FF2B5EF4-FFF2-40B4-BE49-F238E27FC236}">
                <a16:creationId xmlns:a16="http://schemas.microsoft.com/office/drawing/2014/main" id="{ED136F67-03FE-E240-81E7-3E55864F072C}"/>
              </a:ext>
            </a:extLst>
          </p:cNvPr>
          <p:cNvSpPr>
            <a:spLocks noGrp="1"/>
          </p:cNvSpPr>
          <p:nvPr>
            <p:ph idx="1"/>
          </p:nvPr>
        </p:nvSpPr>
        <p:spPr>
          <a:xfrm>
            <a:off x="1257300" y="1828800"/>
            <a:ext cx="6477000" cy="4876800"/>
          </a:xfrm>
        </p:spPr>
        <p:txBody>
          <a:bodyPr/>
          <a:lstStyle/>
          <a:p>
            <a:pPr lvl="0"/>
            <a:r>
              <a:rPr lang="en-US" dirty="0"/>
              <a:t>The four Gospels </a:t>
            </a:r>
            <a:br>
              <a:rPr lang="en-US" dirty="0"/>
            </a:br>
            <a:r>
              <a:rPr lang="en-US" dirty="0"/>
              <a:t>present the same </a:t>
            </a:r>
            <a:br>
              <a:rPr lang="en-US" dirty="0"/>
            </a:br>
            <a:r>
              <a:rPr lang="en-US" dirty="0"/>
              <a:t>basic narrative.</a:t>
            </a:r>
          </a:p>
          <a:p>
            <a:pPr lvl="0"/>
            <a:r>
              <a:rPr lang="en-US" dirty="0"/>
              <a:t>The differences </a:t>
            </a:r>
            <a:br>
              <a:rPr lang="en-US" dirty="0"/>
            </a:br>
            <a:r>
              <a:rPr lang="en-US" dirty="0"/>
              <a:t>among the four </a:t>
            </a:r>
            <a:br>
              <a:rPr lang="en-US" dirty="0"/>
            </a:br>
            <a:r>
              <a:rPr lang="en-US" dirty="0"/>
              <a:t>Gospels focus on </a:t>
            </a:r>
            <a:br>
              <a:rPr lang="en-US" dirty="0"/>
            </a:br>
            <a:r>
              <a:rPr lang="en-US" dirty="0"/>
              <a:t>aspects of events </a:t>
            </a:r>
            <a:br>
              <a:rPr lang="en-US" dirty="0"/>
            </a:br>
            <a:r>
              <a:rPr lang="en-US" dirty="0"/>
              <a:t>that address the </a:t>
            </a:r>
            <a:br>
              <a:rPr lang="en-US" dirty="0"/>
            </a:br>
            <a:r>
              <a:rPr lang="en-US" dirty="0"/>
              <a:t>needs of their </a:t>
            </a:r>
            <a:br>
              <a:rPr lang="en-US" dirty="0"/>
            </a:br>
            <a:r>
              <a:rPr lang="en-US" dirty="0"/>
              <a:t>original audience.</a:t>
            </a:r>
          </a:p>
        </p:txBody>
      </p:sp>
      <p:pic>
        <p:nvPicPr>
          <p:cNvPr id="5" name="Picture 4">
            <a:extLst>
              <a:ext uri="{FF2B5EF4-FFF2-40B4-BE49-F238E27FC236}">
                <a16:creationId xmlns:a16="http://schemas.microsoft.com/office/drawing/2014/main" id="{D022711D-0FF8-2F4D-970F-78A0CD955FD1}"/>
              </a:ext>
            </a:extLst>
          </p:cNvPr>
          <p:cNvPicPr>
            <a:picLocks noChangeAspect="1"/>
          </p:cNvPicPr>
          <p:nvPr/>
        </p:nvPicPr>
        <p:blipFill rotWithShape="1">
          <a:blip r:embed="rId3">
            <a:extLst>
              <a:ext uri="{28A0092B-C50C-407E-A947-70E740481C1C}">
                <a14:useLocalDpi xmlns:a14="http://schemas.microsoft.com/office/drawing/2010/main" val="0"/>
              </a:ext>
            </a:extLst>
          </a:blip>
          <a:srcRect l="10811" t="10095" r="9459" b="7245"/>
          <a:stretch/>
        </p:blipFill>
        <p:spPr>
          <a:xfrm>
            <a:off x="4495800" y="1805763"/>
            <a:ext cx="4131665" cy="4061637"/>
          </a:xfrm>
          <a:prstGeom prst="rect">
            <a:avLst/>
          </a:prstGeom>
        </p:spPr>
      </p:pic>
    </p:spTree>
    <p:extLst>
      <p:ext uri="{BB962C8B-B14F-4D97-AF65-F5344CB8AC3E}">
        <p14:creationId xmlns:p14="http://schemas.microsoft.com/office/powerpoint/2010/main" val="3306549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97842-0012-FB43-B214-355886AB0118}"/>
              </a:ext>
            </a:extLst>
          </p:cNvPr>
          <p:cNvSpPr>
            <a:spLocks noGrp="1"/>
          </p:cNvSpPr>
          <p:nvPr>
            <p:ph type="title"/>
          </p:nvPr>
        </p:nvSpPr>
        <p:spPr>
          <a:xfrm>
            <a:off x="914400" y="917448"/>
            <a:ext cx="8229600" cy="530352"/>
          </a:xfrm>
        </p:spPr>
        <p:txBody>
          <a:bodyPr>
            <a:normAutofit/>
          </a:bodyPr>
          <a:lstStyle/>
          <a:p>
            <a:r>
              <a:rPr lang="en-US" sz="1800" dirty="0"/>
              <a:t>Jesus’ Crucifixion and Death (continued)</a:t>
            </a:r>
            <a:endParaRPr lang="en-US" sz="1800" b="0" dirty="0"/>
          </a:p>
        </p:txBody>
      </p:sp>
      <p:sp>
        <p:nvSpPr>
          <p:cNvPr id="3" name="Content Placeholder 2">
            <a:extLst>
              <a:ext uri="{FF2B5EF4-FFF2-40B4-BE49-F238E27FC236}">
                <a16:creationId xmlns:a16="http://schemas.microsoft.com/office/drawing/2014/main" id="{5384D37D-3DB2-684F-BE9C-631E69FD234A}"/>
              </a:ext>
            </a:extLst>
          </p:cNvPr>
          <p:cNvSpPr>
            <a:spLocks noGrp="1"/>
          </p:cNvSpPr>
          <p:nvPr>
            <p:ph idx="1"/>
          </p:nvPr>
        </p:nvSpPr>
        <p:spPr>
          <a:xfrm>
            <a:off x="2819400" y="1574818"/>
            <a:ext cx="5791200" cy="4724400"/>
          </a:xfrm>
        </p:spPr>
        <p:txBody>
          <a:bodyPr>
            <a:normAutofit fontScale="92500"/>
          </a:bodyPr>
          <a:lstStyle/>
          <a:p>
            <a:pPr lvl="0"/>
            <a:r>
              <a:rPr lang="en-US" dirty="0"/>
              <a:t>Crucifixion was the Roman death penalty.</a:t>
            </a:r>
          </a:p>
          <a:p>
            <a:pPr lvl="1">
              <a:buFont typeface="Courier New" panose="02070309020205020404" pitchFamily="49" charset="0"/>
              <a:buChar char="o"/>
            </a:pPr>
            <a:r>
              <a:rPr lang="en-US" dirty="0"/>
              <a:t>intended to be a humiliating and painful death </a:t>
            </a:r>
          </a:p>
          <a:p>
            <a:pPr lvl="1">
              <a:buFont typeface="Courier New" panose="02070309020205020404" pitchFamily="49" charset="0"/>
              <a:buChar char="o"/>
            </a:pPr>
            <a:r>
              <a:rPr lang="en-US" dirty="0"/>
              <a:t>purposefully done in public view </a:t>
            </a:r>
          </a:p>
          <a:p>
            <a:pPr lvl="1">
              <a:buFont typeface="Courier New" panose="02070309020205020404" pitchFamily="49" charset="0"/>
              <a:buChar char="o"/>
            </a:pPr>
            <a:r>
              <a:rPr lang="en-US" dirty="0"/>
              <a:t>used to frighten the population into submission</a:t>
            </a:r>
          </a:p>
          <a:p>
            <a:pPr lvl="0"/>
            <a:r>
              <a:rPr lang="en-US" dirty="0"/>
              <a:t>Gospel details match ancient Roman practices.</a:t>
            </a:r>
          </a:p>
          <a:p>
            <a:pPr lvl="0"/>
            <a:r>
              <a:rPr lang="en-US" dirty="0"/>
              <a:t>The sign above Jesus’ head “INRI” named his crime. </a:t>
            </a:r>
          </a:p>
          <a:p>
            <a:pPr lvl="1">
              <a:buFont typeface="Courier New" panose="02070309020205020404" pitchFamily="49" charset="0"/>
              <a:buChar char="o"/>
            </a:pPr>
            <a:r>
              <a:rPr lang="en-US" dirty="0"/>
              <a:t>Latin acronym for “Jesus the Nazorean, King of the Jews” </a:t>
            </a:r>
          </a:p>
          <a:p>
            <a:endParaRPr lang="en-US" dirty="0"/>
          </a:p>
        </p:txBody>
      </p:sp>
      <p:pic>
        <p:nvPicPr>
          <p:cNvPr id="5" name="Picture 4">
            <a:extLst>
              <a:ext uri="{FF2B5EF4-FFF2-40B4-BE49-F238E27FC236}">
                <a16:creationId xmlns:a16="http://schemas.microsoft.com/office/drawing/2014/main" id="{49F124DE-4BD5-6242-A0F5-CF93E57651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30" r="1"/>
          <a:stretch/>
        </p:blipFill>
        <p:spPr>
          <a:xfrm>
            <a:off x="0" y="1574818"/>
            <a:ext cx="2590800" cy="3708363"/>
          </a:xfrm>
          <a:prstGeom prst="rect">
            <a:avLst/>
          </a:prstGeom>
        </p:spPr>
      </p:pic>
    </p:spTree>
    <p:extLst>
      <p:ext uri="{BB962C8B-B14F-4D97-AF65-F5344CB8AC3E}">
        <p14:creationId xmlns:p14="http://schemas.microsoft.com/office/powerpoint/2010/main" val="2959835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0F9D7-C090-9C45-A133-035499107635}"/>
              </a:ext>
            </a:extLst>
          </p:cNvPr>
          <p:cNvSpPr>
            <a:spLocks noGrp="1"/>
          </p:cNvSpPr>
          <p:nvPr>
            <p:ph type="title"/>
          </p:nvPr>
        </p:nvSpPr>
        <p:spPr>
          <a:xfrm>
            <a:off x="838200" y="762000"/>
            <a:ext cx="8229600" cy="530352"/>
          </a:xfrm>
        </p:spPr>
        <p:txBody>
          <a:bodyPr>
            <a:normAutofit/>
          </a:bodyPr>
          <a:lstStyle/>
          <a:p>
            <a:r>
              <a:rPr lang="en-US" sz="1800" dirty="0"/>
              <a:t>Jesus’ Crucifixion and Death (continued)</a:t>
            </a:r>
          </a:p>
        </p:txBody>
      </p:sp>
      <p:sp>
        <p:nvSpPr>
          <p:cNvPr id="3" name="Content Placeholder 2">
            <a:extLst>
              <a:ext uri="{FF2B5EF4-FFF2-40B4-BE49-F238E27FC236}">
                <a16:creationId xmlns:a16="http://schemas.microsoft.com/office/drawing/2014/main" id="{814CE8D3-4D07-5045-908A-78BDC309894E}"/>
              </a:ext>
            </a:extLst>
          </p:cNvPr>
          <p:cNvSpPr>
            <a:spLocks noGrp="1"/>
          </p:cNvSpPr>
          <p:nvPr>
            <p:ph idx="1"/>
          </p:nvPr>
        </p:nvSpPr>
        <p:spPr>
          <a:xfrm>
            <a:off x="850900" y="1447800"/>
            <a:ext cx="7531100" cy="4876800"/>
          </a:xfrm>
        </p:spPr>
        <p:txBody>
          <a:bodyPr>
            <a:normAutofit/>
          </a:bodyPr>
          <a:lstStyle/>
          <a:p>
            <a:pPr marL="0" indent="0">
              <a:buNone/>
            </a:pPr>
            <a:r>
              <a:rPr lang="en-US" sz="2200" dirty="0"/>
              <a:t>There are some powerful Old Testament passages </a:t>
            </a:r>
            <a:br>
              <a:rPr lang="en-US" sz="2200" dirty="0"/>
            </a:br>
            <a:r>
              <a:rPr lang="en-US" sz="2200" dirty="0"/>
              <a:t>that foreshadow Jesus’ death. For example:</a:t>
            </a:r>
          </a:p>
          <a:p>
            <a:pPr lvl="0"/>
            <a:r>
              <a:rPr lang="en-US" sz="2200" dirty="0"/>
              <a:t>Psalm 22 has references to: </a:t>
            </a:r>
          </a:p>
          <a:p>
            <a:pPr marL="627063" lvl="1">
              <a:buSzPct val="85000"/>
              <a:buFont typeface="Courier New" panose="02070309020205020404" pitchFamily="49" charset="0"/>
              <a:buChar char="o"/>
            </a:pPr>
            <a:r>
              <a:rPr lang="en-US" sz="2200" dirty="0"/>
              <a:t>soldiers casting lots for Jesus’ garments</a:t>
            </a:r>
          </a:p>
          <a:p>
            <a:pPr marL="627063" lvl="1">
              <a:spcAft>
                <a:spcPts val="1200"/>
              </a:spcAft>
              <a:buSzPct val="85000"/>
              <a:buFont typeface="Courier New" panose="02070309020205020404" pitchFamily="49" charset="0"/>
              <a:buChar char="o"/>
            </a:pPr>
            <a:r>
              <a:rPr lang="en-US" sz="2200" dirty="0"/>
              <a:t>spectators mocking Jesus</a:t>
            </a:r>
          </a:p>
          <a:p>
            <a:pPr lvl="0"/>
            <a:r>
              <a:rPr lang="en-US" sz="2200" dirty="0"/>
              <a:t>Isaiah, chapters 50–53 </a:t>
            </a:r>
            <a:br>
              <a:rPr lang="en-US" sz="2200" dirty="0"/>
            </a:br>
            <a:r>
              <a:rPr lang="en-US" sz="2200" dirty="0"/>
              <a:t>(suffering servant) has </a:t>
            </a:r>
            <a:br>
              <a:rPr lang="en-US" sz="2200" dirty="0"/>
            </a:br>
            <a:r>
              <a:rPr lang="en-US" sz="2200" dirty="0"/>
              <a:t>references to:</a:t>
            </a:r>
          </a:p>
          <a:p>
            <a:pPr marL="627063" lvl="1">
              <a:buSzPct val="85000"/>
              <a:buFont typeface="Courier New" panose="02070309020205020404" pitchFamily="49" charset="0"/>
              <a:buChar char="o"/>
            </a:pPr>
            <a:r>
              <a:rPr lang="en-US" sz="2200" dirty="0"/>
              <a:t>Jesus willingly accepting </a:t>
            </a:r>
            <a:br>
              <a:rPr lang="en-US" sz="2200" dirty="0"/>
            </a:br>
            <a:r>
              <a:rPr lang="en-US" sz="2200" dirty="0"/>
              <a:t>an unjust punishment </a:t>
            </a:r>
            <a:br>
              <a:rPr lang="en-US" sz="2200" dirty="0"/>
            </a:br>
            <a:r>
              <a:rPr lang="en-US" sz="2200" dirty="0"/>
              <a:t>to fulfill God’s plan for </a:t>
            </a:r>
            <a:br>
              <a:rPr lang="en-US" sz="2200" dirty="0"/>
            </a:br>
            <a:r>
              <a:rPr lang="en-US" sz="2200" dirty="0"/>
              <a:t>our salvation</a:t>
            </a:r>
          </a:p>
          <a:p>
            <a:endParaRPr lang="en-US" dirty="0"/>
          </a:p>
        </p:txBody>
      </p:sp>
      <p:pic>
        <p:nvPicPr>
          <p:cNvPr id="5" name="Picture 4">
            <a:extLst>
              <a:ext uri="{FF2B5EF4-FFF2-40B4-BE49-F238E27FC236}">
                <a16:creationId xmlns:a16="http://schemas.microsoft.com/office/drawing/2014/main" id="{74CC6D71-3FB6-0048-9D4F-D809249622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4059" y="3124200"/>
            <a:ext cx="4159941" cy="3124200"/>
          </a:xfrm>
          <a:prstGeom prst="rect">
            <a:avLst/>
          </a:prstGeom>
        </p:spPr>
      </p:pic>
    </p:spTree>
    <p:extLst>
      <p:ext uri="{BB962C8B-B14F-4D97-AF65-F5344CB8AC3E}">
        <p14:creationId xmlns:p14="http://schemas.microsoft.com/office/powerpoint/2010/main" val="3721400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3D1B5-94BF-024A-9282-4A3E524249BF}"/>
              </a:ext>
            </a:extLst>
          </p:cNvPr>
          <p:cNvSpPr>
            <a:spLocks noGrp="1"/>
          </p:cNvSpPr>
          <p:nvPr>
            <p:ph type="title"/>
          </p:nvPr>
        </p:nvSpPr>
        <p:spPr>
          <a:xfrm>
            <a:off x="762000" y="838200"/>
            <a:ext cx="8229600" cy="530352"/>
          </a:xfrm>
        </p:spPr>
        <p:txBody>
          <a:bodyPr>
            <a:normAutofit/>
          </a:bodyPr>
          <a:lstStyle/>
          <a:p>
            <a:r>
              <a:rPr lang="en-US" sz="1800" dirty="0"/>
              <a:t>Jesus’ Crucifixion and Death (continued)</a:t>
            </a:r>
          </a:p>
        </p:txBody>
      </p:sp>
      <p:sp>
        <p:nvSpPr>
          <p:cNvPr id="3" name="Content Placeholder 2">
            <a:extLst>
              <a:ext uri="{FF2B5EF4-FFF2-40B4-BE49-F238E27FC236}">
                <a16:creationId xmlns:a16="http://schemas.microsoft.com/office/drawing/2014/main" id="{F95F561D-C5B2-8448-B345-5CC067AC4DA7}"/>
              </a:ext>
            </a:extLst>
          </p:cNvPr>
          <p:cNvSpPr>
            <a:spLocks noGrp="1"/>
          </p:cNvSpPr>
          <p:nvPr>
            <p:ph idx="1"/>
          </p:nvPr>
        </p:nvSpPr>
        <p:spPr>
          <a:xfrm>
            <a:off x="762000" y="1541190"/>
            <a:ext cx="6477000" cy="533400"/>
          </a:xfrm>
        </p:spPr>
        <p:txBody>
          <a:bodyPr/>
          <a:lstStyle/>
          <a:p>
            <a:pPr marL="0" indent="0">
              <a:buNone/>
            </a:pPr>
            <a:r>
              <a:rPr lang="en-US" b="1" dirty="0"/>
              <a:t>What are the effects of Jesus’ Crucifixion?</a:t>
            </a:r>
          </a:p>
        </p:txBody>
      </p:sp>
      <p:sp>
        <p:nvSpPr>
          <p:cNvPr id="6" name="TextBox 5">
            <a:extLst>
              <a:ext uri="{FF2B5EF4-FFF2-40B4-BE49-F238E27FC236}">
                <a16:creationId xmlns:a16="http://schemas.microsoft.com/office/drawing/2014/main" id="{024ED96C-5117-E941-BCA5-F8BD7159DCF7}"/>
              </a:ext>
            </a:extLst>
          </p:cNvPr>
          <p:cNvSpPr txBox="1"/>
          <p:nvPr/>
        </p:nvSpPr>
        <p:spPr bwMode="auto">
          <a:xfrm>
            <a:off x="4419600" y="2209339"/>
            <a:ext cx="4343400" cy="3477875"/>
          </a:xfrm>
          <a:prstGeom prst="rect">
            <a:avLst/>
          </a:prstGeom>
          <a:noFill/>
          <a:ln w="9525">
            <a:noFill/>
            <a:miter lim="800000"/>
            <a:headEnd/>
            <a:tailEnd/>
          </a:ln>
        </p:spPr>
        <p:txBody>
          <a:bodyPr wrap="square" rtlCol="0">
            <a:spAutoFit/>
          </a:bodyPr>
          <a:lstStyle/>
          <a:p>
            <a:pPr marL="342900" lvl="0" indent="-342900">
              <a:buFont typeface="Arial" panose="020B0604020202020204" pitchFamily="34" charset="0"/>
              <a:buChar char="•"/>
            </a:pPr>
            <a:r>
              <a:rPr lang="en-US" sz="2200" dirty="0">
                <a:latin typeface="Arial" panose="020B0604020202020204" pitchFamily="34" charset="0"/>
                <a:cs typeface="Arial" panose="020B0604020202020204" pitchFamily="34" charset="0"/>
              </a:rPr>
              <a:t>Jesus offers forgiveness, </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not condemnation.</a:t>
            </a:r>
          </a:p>
          <a:p>
            <a:pPr marL="342900" lvl="0" indent="-342900">
              <a:buFont typeface="Arial" panose="020B0604020202020204" pitchFamily="34" charset="0"/>
              <a:buChar char="•"/>
            </a:pPr>
            <a:r>
              <a:rPr lang="en-US" sz="2200" dirty="0">
                <a:latin typeface="Arial" panose="020B0604020202020204" pitchFamily="34" charset="0"/>
                <a:cs typeface="Arial" panose="020B0604020202020204" pitchFamily="34" charset="0"/>
              </a:rPr>
              <a:t>Praying Psalm 22, which begins in honest despair </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and suffering, ends with a declaration of trust in God.</a:t>
            </a:r>
          </a:p>
          <a:p>
            <a:pPr marL="342900" lvl="0" indent="-342900">
              <a:buFont typeface="Arial" panose="020B0604020202020204" pitchFamily="34" charset="0"/>
              <a:buChar char="•"/>
            </a:pPr>
            <a:r>
              <a:rPr lang="en-US" sz="2200" dirty="0">
                <a:latin typeface="Arial" panose="020B0604020202020204" pitchFamily="34" charset="0"/>
                <a:cs typeface="Arial" panose="020B0604020202020204" pitchFamily="34" charset="0"/>
              </a:rPr>
              <a:t>The veil in the Temple is torn because in Jesus’ death and atonement, the presence of God is laid bare for all to see.</a:t>
            </a:r>
          </a:p>
        </p:txBody>
      </p:sp>
      <p:pic>
        <p:nvPicPr>
          <p:cNvPr id="7" name="Picture 6">
            <a:extLst>
              <a:ext uri="{FF2B5EF4-FFF2-40B4-BE49-F238E27FC236}">
                <a16:creationId xmlns:a16="http://schemas.microsoft.com/office/drawing/2014/main" id="{9FC3AA13-5AF7-4F2D-A756-781E5B25B45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209339"/>
            <a:ext cx="4205689" cy="3083938"/>
          </a:xfrm>
          <a:prstGeom prst="rect">
            <a:avLst/>
          </a:prstGeom>
        </p:spPr>
      </p:pic>
    </p:spTree>
    <p:extLst>
      <p:ext uri="{BB962C8B-B14F-4D97-AF65-F5344CB8AC3E}">
        <p14:creationId xmlns:p14="http://schemas.microsoft.com/office/powerpoint/2010/main" val="32132570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2015F-0F4A-874B-9F9E-637CF0AAD3BD}"/>
              </a:ext>
            </a:extLst>
          </p:cNvPr>
          <p:cNvSpPr>
            <a:spLocks noGrp="1"/>
          </p:cNvSpPr>
          <p:nvPr>
            <p:ph type="title"/>
          </p:nvPr>
        </p:nvSpPr>
        <p:spPr>
          <a:xfrm>
            <a:off x="914400" y="796166"/>
            <a:ext cx="8229600" cy="530352"/>
          </a:xfrm>
        </p:spPr>
        <p:txBody>
          <a:bodyPr>
            <a:normAutofit/>
          </a:bodyPr>
          <a:lstStyle/>
          <a:p>
            <a:r>
              <a:rPr lang="en-US" sz="1800" dirty="0"/>
              <a:t>Jesus’ Crucifixion and Death (continued) </a:t>
            </a:r>
          </a:p>
        </p:txBody>
      </p:sp>
      <p:sp>
        <p:nvSpPr>
          <p:cNvPr id="3" name="Content Placeholder 2">
            <a:extLst>
              <a:ext uri="{FF2B5EF4-FFF2-40B4-BE49-F238E27FC236}">
                <a16:creationId xmlns:a16="http://schemas.microsoft.com/office/drawing/2014/main" id="{D5CAA514-4B72-1C41-962C-6CF4AE0C3F82}"/>
              </a:ext>
            </a:extLst>
          </p:cNvPr>
          <p:cNvSpPr>
            <a:spLocks noGrp="1"/>
          </p:cNvSpPr>
          <p:nvPr>
            <p:ph idx="1"/>
          </p:nvPr>
        </p:nvSpPr>
        <p:spPr>
          <a:xfrm>
            <a:off x="4038600" y="1447800"/>
            <a:ext cx="4648200" cy="5105400"/>
          </a:xfrm>
        </p:spPr>
        <p:txBody>
          <a:bodyPr>
            <a:normAutofit fontScale="92500"/>
          </a:bodyPr>
          <a:lstStyle/>
          <a:p>
            <a:pPr marL="0" indent="0">
              <a:buNone/>
            </a:pPr>
            <a:r>
              <a:rPr lang="en-US" sz="2200" dirty="0"/>
              <a:t>The Gospel of John includes unique details.</a:t>
            </a:r>
          </a:p>
          <a:p>
            <a:pPr lvl="0"/>
            <a:r>
              <a:rPr lang="en-US" sz="2200" dirty="0"/>
              <a:t>Jesus presents Mary as the Mother of the Church. </a:t>
            </a:r>
          </a:p>
          <a:p>
            <a:pPr lvl="0"/>
            <a:r>
              <a:rPr lang="en-US" sz="2200" dirty="0"/>
              <a:t>Jesus is the Paschal Lamb, the sacrificial Lamb of God who saves God’s People.</a:t>
            </a:r>
          </a:p>
          <a:p>
            <a:pPr lvl="0"/>
            <a:r>
              <a:rPr lang="en-US" sz="2200" dirty="0"/>
              <a:t>We are saved through the blood and water (which pour from Jesus’ pierced side).</a:t>
            </a:r>
          </a:p>
          <a:p>
            <a:pPr marL="627063" lvl="1">
              <a:buSzPct val="85000"/>
              <a:buFont typeface="Courier New" panose="02070309020205020404" pitchFamily="49" charset="0"/>
              <a:buChar char="o"/>
            </a:pPr>
            <a:r>
              <a:rPr lang="en-US" sz="2200" dirty="0"/>
              <a:t>Water washes away our sins, giving us new life.</a:t>
            </a:r>
          </a:p>
          <a:p>
            <a:pPr marL="627063" lvl="1">
              <a:buSzPct val="85000"/>
              <a:buFont typeface="Courier New" panose="02070309020205020404" pitchFamily="49" charset="0"/>
              <a:buChar char="o"/>
            </a:pPr>
            <a:r>
              <a:rPr lang="en-US" sz="2200" dirty="0"/>
              <a:t>The Blood (and Body) of Christ in the Eucharist nourishes us to live out his mission.</a:t>
            </a:r>
          </a:p>
          <a:p>
            <a:endParaRPr lang="en-US" sz="2200" dirty="0"/>
          </a:p>
        </p:txBody>
      </p:sp>
      <p:pic>
        <p:nvPicPr>
          <p:cNvPr id="5" name="Picture 4">
            <a:extLst>
              <a:ext uri="{FF2B5EF4-FFF2-40B4-BE49-F238E27FC236}">
                <a16:creationId xmlns:a16="http://schemas.microsoft.com/office/drawing/2014/main" id="{7EE217AA-A7FC-874B-99BC-B565A08C07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47800"/>
            <a:ext cx="3811939" cy="3434458"/>
          </a:xfrm>
          <a:prstGeom prst="rect">
            <a:avLst/>
          </a:prstGeom>
        </p:spPr>
      </p:pic>
    </p:spTree>
    <p:extLst>
      <p:ext uri="{BB962C8B-B14F-4D97-AF65-F5344CB8AC3E}">
        <p14:creationId xmlns:p14="http://schemas.microsoft.com/office/powerpoint/2010/main" val="146420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95400" y="1066800"/>
            <a:ext cx="8229600" cy="533400"/>
          </a:xfrm>
        </p:spPr>
        <p:txBody>
          <a:bodyPr/>
          <a:lstStyle/>
          <a:p>
            <a:r>
              <a:rPr lang="en-US" dirty="0"/>
              <a:t>Why did Jesus have to die to save us?</a:t>
            </a:r>
          </a:p>
        </p:txBody>
      </p:sp>
      <p:pic>
        <p:nvPicPr>
          <p:cNvPr id="8" name="Picture 7">
            <a:extLst>
              <a:ext uri="{FF2B5EF4-FFF2-40B4-BE49-F238E27FC236}">
                <a16:creationId xmlns:a16="http://schemas.microsoft.com/office/drawing/2014/main" id="{92DB1D7A-9FCD-CF48-B5B4-C1EE2F1775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0800" y="1752600"/>
            <a:ext cx="4267200" cy="42672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ECE09-B884-2A4C-BED8-656B04EEDE57}"/>
              </a:ext>
            </a:extLst>
          </p:cNvPr>
          <p:cNvSpPr>
            <a:spLocks noGrp="1"/>
          </p:cNvSpPr>
          <p:nvPr>
            <p:ph type="title"/>
          </p:nvPr>
        </p:nvSpPr>
        <p:spPr>
          <a:xfrm>
            <a:off x="762000" y="914400"/>
            <a:ext cx="8229600" cy="530352"/>
          </a:xfrm>
        </p:spPr>
        <p:txBody>
          <a:bodyPr/>
          <a:lstStyle/>
          <a:p>
            <a:r>
              <a:rPr lang="en-US" dirty="0"/>
              <a:t>Jesus as the Lamb of God </a:t>
            </a:r>
            <a:r>
              <a:rPr lang="en-US" i="1" dirty="0"/>
              <a:t>(Agnus Dei)</a:t>
            </a:r>
            <a:r>
              <a:rPr lang="en-US" dirty="0"/>
              <a:t> </a:t>
            </a:r>
          </a:p>
        </p:txBody>
      </p:sp>
      <p:pic>
        <p:nvPicPr>
          <p:cNvPr id="5" name="Picture 4">
            <a:extLst>
              <a:ext uri="{FF2B5EF4-FFF2-40B4-BE49-F238E27FC236}">
                <a16:creationId xmlns:a16="http://schemas.microsoft.com/office/drawing/2014/main" id="{B4E86EBC-7C83-4A44-9D37-48CA21BCEC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76400"/>
            <a:ext cx="2809217" cy="3048000"/>
          </a:xfrm>
          <a:prstGeom prst="rect">
            <a:avLst/>
          </a:prstGeom>
        </p:spPr>
      </p:pic>
      <p:sp>
        <p:nvSpPr>
          <p:cNvPr id="6" name="TextBox 5">
            <a:extLst>
              <a:ext uri="{FF2B5EF4-FFF2-40B4-BE49-F238E27FC236}">
                <a16:creationId xmlns:a16="http://schemas.microsoft.com/office/drawing/2014/main" id="{FC4F3E90-1A2A-3D46-8570-711D70DDFBD0}"/>
              </a:ext>
            </a:extLst>
          </p:cNvPr>
          <p:cNvSpPr txBox="1"/>
          <p:nvPr/>
        </p:nvSpPr>
        <p:spPr bwMode="auto">
          <a:xfrm>
            <a:off x="2971800" y="1600200"/>
            <a:ext cx="5812971" cy="4801314"/>
          </a:xfrm>
          <a:prstGeom prst="rect">
            <a:avLst/>
          </a:prstGeom>
          <a:noFill/>
          <a:ln w="9525">
            <a:noFill/>
            <a:miter lim="800000"/>
            <a:headEnd/>
            <a:tailEnd/>
          </a:ln>
        </p:spPr>
        <p:txBody>
          <a:bodyPr wrap="square" rtlCol="0">
            <a:spAutoFit/>
          </a:bodyPr>
          <a:lstStyle/>
          <a:p>
            <a:pPr marL="342900" lvl="0" indent="-342900">
              <a:buFont typeface="Arial" panose="020B0604020202020204" pitchFamily="34" charset="0"/>
              <a:buChar char="•"/>
            </a:pPr>
            <a:r>
              <a:rPr lang="en-US" dirty="0">
                <a:latin typeface="Arial" panose="020B0604020202020204" pitchFamily="34" charset="0"/>
                <a:cs typeface="Arial" panose="020B0604020202020204" pitchFamily="34" charset="0"/>
              </a:rPr>
              <a:t>In Christian symbolism, the lamb represents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Jesus, “the lamb of God” (see John 1:29).</a:t>
            </a:r>
          </a:p>
          <a:p>
            <a:pPr marL="342900" lvl="0" indent="-342900">
              <a:buFont typeface="Arial" panose="020B0604020202020204" pitchFamily="34" charset="0"/>
              <a:buChar char="•"/>
            </a:pPr>
            <a:r>
              <a:rPr lang="en-US" dirty="0">
                <a:latin typeface="Arial" panose="020B0604020202020204" pitchFamily="34" charset="0"/>
                <a:cs typeface="Arial" panose="020B0604020202020204" pitchFamily="34" charset="0"/>
              </a:rPr>
              <a:t>It’s an ancient symbol of Christ and his sacrifice,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and probably dates back to the fifth century.</a:t>
            </a:r>
          </a:p>
          <a:p>
            <a:pPr marL="342900" lvl="0" indent="-342900">
              <a:buFont typeface="Arial" panose="020B0604020202020204" pitchFamily="34" charset="0"/>
              <a:buChar char="•"/>
            </a:pPr>
            <a:r>
              <a:rPr lang="en-US" dirty="0">
                <a:latin typeface="Arial" panose="020B0604020202020204" pitchFamily="34" charset="0"/>
                <a:cs typeface="Arial" panose="020B0604020202020204" pitchFamily="34" charset="0"/>
              </a:rPr>
              <a:t>The lamb is usually depicted standing. A cross, held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in its right foreleg, rests on the lamb’s shoulder. Suspended from the cross is a white banner with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 red cross on it, a symbol of victory. This image represents the Risen Christ triumphant over death.</a:t>
            </a:r>
          </a:p>
          <a:p>
            <a:pPr marL="342900" lvl="0" indent="-342900">
              <a:buFont typeface="Arial" panose="020B0604020202020204" pitchFamily="34" charset="0"/>
              <a:buChar char="•"/>
            </a:pPr>
            <a:r>
              <a:rPr lang="en-US" dirty="0">
                <a:latin typeface="Arial" panose="020B0604020202020204" pitchFamily="34" charset="0"/>
                <a:cs typeface="Arial" panose="020B0604020202020204" pitchFamily="34" charset="0"/>
              </a:rPr>
              <a:t>Sometimes the lamb is shown lying atop a book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or a throne with seven seals hanging from it. This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represents the judgment of Christ as described in the Book of Revelation, chapter 5. </a:t>
            </a:r>
          </a:p>
          <a:p>
            <a:pPr marL="342900" lvl="0" indent="-342900">
              <a:buFont typeface="Arial" panose="020B0604020202020204" pitchFamily="34" charset="0"/>
              <a:buChar char="•"/>
            </a:pPr>
            <a:r>
              <a:rPr lang="en-US" dirty="0">
                <a:latin typeface="Arial" panose="020B0604020202020204" pitchFamily="34" charset="0"/>
                <a:cs typeface="Arial" panose="020B0604020202020204" pitchFamily="34" charset="0"/>
              </a:rPr>
              <a:t>Sometimes the lamb is depicted standing with a cross and a gash in its side, symbolizing the Passion of Christ. </a:t>
            </a:r>
          </a:p>
          <a:p>
            <a:pPr marL="342900" lvl="0" indent="-342900">
              <a:buFont typeface="Arial" panose="020B0604020202020204" pitchFamily="34" charset="0"/>
              <a:buChar cha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10989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5B26D-D1E1-3345-9D9F-F2B474A0B231}"/>
              </a:ext>
            </a:extLst>
          </p:cNvPr>
          <p:cNvSpPr>
            <a:spLocks noGrp="1"/>
          </p:cNvSpPr>
          <p:nvPr>
            <p:ph type="title"/>
          </p:nvPr>
        </p:nvSpPr>
        <p:spPr>
          <a:xfrm>
            <a:off x="1143000" y="1143000"/>
            <a:ext cx="8229600" cy="530352"/>
          </a:xfrm>
        </p:spPr>
        <p:txBody>
          <a:bodyPr>
            <a:normAutofit/>
          </a:bodyPr>
          <a:lstStyle/>
          <a:p>
            <a:r>
              <a:rPr lang="en-US" sz="2200" dirty="0"/>
              <a:t>Acknowledgments</a:t>
            </a:r>
            <a:r>
              <a:rPr lang="en-US" sz="1800" dirty="0"/>
              <a:t> </a:t>
            </a:r>
          </a:p>
        </p:txBody>
      </p:sp>
      <p:sp>
        <p:nvSpPr>
          <p:cNvPr id="3" name="Content Placeholder 2">
            <a:extLst>
              <a:ext uri="{FF2B5EF4-FFF2-40B4-BE49-F238E27FC236}">
                <a16:creationId xmlns:a16="http://schemas.microsoft.com/office/drawing/2014/main" id="{10A715DE-1B45-634B-B8CC-CCA7064E3468}"/>
              </a:ext>
            </a:extLst>
          </p:cNvPr>
          <p:cNvSpPr>
            <a:spLocks noGrp="1"/>
          </p:cNvSpPr>
          <p:nvPr>
            <p:ph idx="1"/>
          </p:nvPr>
        </p:nvSpPr>
        <p:spPr>
          <a:xfrm>
            <a:off x="1143000" y="1828800"/>
            <a:ext cx="7086600" cy="4297363"/>
          </a:xfrm>
        </p:spPr>
        <p:txBody>
          <a:bodyPr>
            <a:normAutofit/>
          </a:bodyPr>
          <a:lstStyle/>
          <a:p>
            <a:pPr marL="0" indent="0">
              <a:buNone/>
            </a:pPr>
            <a:r>
              <a:rPr lang="en-US" sz="1800" dirty="0"/>
              <a:t>The scriptural quotations in this presentation are taken from the </a:t>
            </a:r>
            <a:r>
              <a:rPr lang="en-US" sz="1800" i="1" dirty="0"/>
              <a:t>New American Bible, revised edition </a:t>
            </a:r>
            <a:r>
              <a:rPr lang="en-US" sz="1800" dirty="0"/>
              <a:t>© 2010, 1991, 1986, 1970 Confraternity of Christian Doctrine, Inc., Washington</a:t>
            </a:r>
            <a:r>
              <a:rPr lang="en-US" sz="1800"/>
              <a:t>, DC</a:t>
            </a:r>
            <a:r>
              <a:rPr lang="en-US" sz="1800" dirty="0"/>
              <a:t>. All Rights Reserved. No part of this work may be reproduced or transmitted in any form or by any means, electronic or mechanical, including photocopying, recording, or by any information storage and retrieval system, without permission in writing from the copyright owner.</a:t>
            </a:r>
          </a:p>
        </p:txBody>
      </p:sp>
    </p:spTree>
    <p:extLst>
      <p:ext uri="{BB962C8B-B14F-4D97-AF65-F5344CB8AC3E}">
        <p14:creationId xmlns:p14="http://schemas.microsoft.com/office/powerpoint/2010/main" val="3413621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914400"/>
            <a:ext cx="8229600" cy="533400"/>
          </a:xfrm>
        </p:spPr>
        <p:txBody>
          <a:bodyPr/>
          <a:lstStyle/>
          <a:p>
            <a:r>
              <a:rPr lang="en-US" dirty="0"/>
              <a:t>Jesus’ Passion and Death: Four Perspectives</a:t>
            </a:r>
          </a:p>
        </p:txBody>
      </p:sp>
      <p:sp>
        <p:nvSpPr>
          <p:cNvPr id="6" name="Content Placeholder 5"/>
          <p:cNvSpPr>
            <a:spLocks noGrp="1"/>
          </p:cNvSpPr>
          <p:nvPr>
            <p:ph idx="1"/>
          </p:nvPr>
        </p:nvSpPr>
        <p:spPr>
          <a:xfrm>
            <a:off x="685800" y="1676400"/>
            <a:ext cx="6477000" cy="4373563"/>
          </a:xfrm>
        </p:spPr>
        <p:txBody>
          <a:bodyPr/>
          <a:lstStyle/>
          <a:p>
            <a:pPr marL="0" indent="0">
              <a:buNone/>
            </a:pPr>
            <a:r>
              <a:rPr lang="en-US" dirty="0"/>
              <a:t>This chapter will look at these topics:</a:t>
            </a:r>
          </a:p>
          <a:p>
            <a:pPr lvl="0"/>
            <a:r>
              <a:rPr lang="en-US" dirty="0"/>
              <a:t>Five events in Jesus’ life </a:t>
            </a:r>
            <a:br>
              <a:rPr lang="en-US" dirty="0"/>
            </a:br>
            <a:r>
              <a:rPr lang="en-US" dirty="0"/>
              <a:t>that led to his Passion</a:t>
            </a:r>
          </a:p>
          <a:p>
            <a:pPr lvl="0"/>
            <a:r>
              <a:rPr lang="en-US" dirty="0"/>
              <a:t>The reasons Jesus was </a:t>
            </a:r>
            <a:br>
              <a:rPr lang="en-US" dirty="0"/>
            </a:br>
            <a:r>
              <a:rPr lang="en-US" dirty="0"/>
              <a:t>considered a threat to </a:t>
            </a:r>
            <a:br>
              <a:rPr lang="en-US" dirty="0"/>
            </a:br>
            <a:r>
              <a:rPr lang="en-US" dirty="0"/>
              <a:t>Jewish and Roman </a:t>
            </a:r>
            <a:br>
              <a:rPr lang="en-US" dirty="0"/>
            </a:br>
            <a:r>
              <a:rPr lang="en-US" dirty="0"/>
              <a:t>authorities</a:t>
            </a:r>
          </a:p>
          <a:p>
            <a:r>
              <a:rPr lang="en-US" dirty="0"/>
              <a:t>The details and meaning </a:t>
            </a:r>
            <a:br>
              <a:rPr lang="en-US" dirty="0"/>
            </a:br>
            <a:r>
              <a:rPr lang="en-US" dirty="0"/>
              <a:t>of Christ’s Passion and death </a:t>
            </a:r>
          </a:p>
        </p:txBody>
      </p:sp>
      <p:pic>
        <p:nvPicPr>
          <p:cNvPr id="3" name="Picture 2">
            <a:extLst>
              <a:ext uri="{FF2B5EF4-FFF2-40B4-BE49-F238E27FC236}">
                <a16:creationId xmlns:a16="http://schemas.microsoft.com/office/drawing/2014/main" id="{8010530D-67A7-F241-BF34-B0C3DB247A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1752600"/>
            <a:ext cx="2735434" cy="39765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533400"/>
          </a:xfrm>
        </p:spPr>
        <p:txBody>
          <a:bodyPr>
            <a:normAutofit/>
          </a:bodyPr>
          <a:lstStyle/>
          <a:p>
            <a:r>
              <a:rPr lang="en-US" dirty="0"/>
              <a:t>Five Events Leading up to Jesus’ Passion</a:t>
            </a:r>
          </a:p>
        </p:txBody>
      </p:sp>
      <p:sp>
        <p:nvSpPr>
          <p:cNvPr id="3" name="Content Placeholder 2"/>
          <p:cNvSpPr>
            <a:spLocks noGrp="1"/>
          </p:cNvSpPr>
          <p:nvPr>
            <p:ph idx="1"/>
          </p:nvPr>
        </p:nvSpPr>
        <p:spPr>
          <a:xfrm>
            <a:off x="914400" y="1655650"/>
            <a:ext cx="6477000" cy="4373563"/>
          </a:xfrm>
        </p:spPr>
        <p:txBody>
          <a:bodyPr/>
          <a:lstStyle/>
          <a:p>
            <a:pPr marL="0" indent="0">
              <a:buNone/>
            </a:pPr>
            <a:r>
              <a:rPr lang="en-US" b="1" dirty="0"/>
              <a:t>First Event: The Cleansing of the Temple </a:t>
            </a:r>
          </a:p>
          <a:p>
            <a:pPr lvl="0"/>
            <a:r>
              <a:rPr lang="en-US" dirty="0"/>
              <a:t>Jesus condemned the leaders of his time for refusing to care for the aliens, orphans, and widows, as well as for their idolatry.</a:t>
            </a:r>
          </a:p>
          <a:p>
            <a:pPr lvl="0"/>
            <a:r>
              <a:rPr lang="en-US" dirty="0"/>
              <a:t>He publicly challenged </a:t>
            </a:r>
            <a:br>
              <a:rPr lang="en-US" dirty="0"/>
            </a:br>
            <a:r>
              <a:rPr lang="en-US" dirty="0"/>
              <a:t>the authority and </a:t>
            </a:r>
            <a:br>
              <a:rPr lang="en-US" dirty="0"/>
            </a:br>
            <a:r>
              <a:rPr lang="en-US" dirty="0"/>
              <a:t>questioned the integrity </a:t>
            </a:r>
            <a:br>
              <a:rPr lang="en-US" dirty="0"/>
            </a:br>
            <a:r>
              <a:rPr lang="en-US" dirty="0"/>
              <a:t>of the Jewish leaders.</a:t>
            </a:r>
          </a:p>
        </p:txBody>
      </p:sp>
      <p:pic>
        <p:nvPicPr>
          <p:cNvPr id="6" name="Picture 5">
            <a:extLst>
              <a:ext uri="{FF2B5EF4-FFF2-40B4-BE49-F238E27FC236}">
                <a16:creationId xmlns:a16="http://schemas.microsoft.com/office/drawing/2014/main" id="{BA94FCA1-E18F-1246-9F02-19682F44D9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0" y="3385213"/>
            <a:ext cx="3797300" cy="28518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38200"/>
            <a:ext cx="8229600" cy="533400"/>
          </a:xfrm>
        </p:spPr>
        <p:txBody>
          <a:bodyPr>
            <a:normAutofit/>
          </a:bodyPr>
          <a:lstStyle/>
          <a:p>
            <a:r>
              <a:rPr lang="en-US" sz="1800" dirty="0"/>
              <a:t>Five Events Leading up to Jesus’ Passion (continued)</a:t>
            </a:r>
          </a:p>
        </p:txBody>
      </p:sp>
      <p:sp>
        <p:nvSpPr>
          <p:cNvPr id="3" name="Content Placeholder 2"/>
          <p:cNvSpPr>
            <a:spLocks noGrp="1"/>
          </p:cNvSpPr>
          <p:nvPr>
            <p:ph idx="1"/>
          </p:nvPr>
        </p:nvSpPr>
        <p:spPr>
          <a:xfrm>
            <a:off x="1157177" y="1600200"/>
            <a:ext cx="6386623" cy="4724400"/>
          </a:xfrm>
        </p:spPr>
        <p:txBody>
          <a:bodyPr>
            <a:normAutofit/>
          </a:bodyPr>
          <a:lstStyle/>
          <a:p>
            <a:pPr marL="0" indent="0">
              <a:buNone/>
            </a:pPr>
            <a:r>
              <a:rPr lang="en-US" b="1" dirty="0"/>
              <a:t>Second Event: The Anointing at Bethany</a:t>
            </a:r>
          </a:p>
          <a:p>
            <a:pPr lvl="0"/>
            <a:r>
              <a:rPr lang="en-US" dirty="0"/>
              <a:t>Jesus is anointed by a woman, challenging the patriarchal culture.</a:t>
            </a:r>
          </a:p>
          <a:p>
            <a:pPr lvl="0"/>
            <a:r>
              <a:rPr lang="en-US" dirty="0"/>
              <a:t>He is consecrated, initiated, invested as King of Heaven. </a:t>
            </a:r>
          </a:p>
          <a:p>
            <a:pPr lvl="0"/>
            <a:r>
              <a:rPr lang="en-US" dirty="0"/>
              <a:t>He is recognized as the </a:t>
            </a:r>
            <a:br>
              <a:rPr lang="en-US" dirty="0"/>
            </a:br>
            <a:r>
              <a:rPr lang="en-US" dirty="0"/>
              <a:t>“anointed one” or Messiah.</a:t>
            </a:r>
          </a:p>
          <a:p>
            <a:pPr lvl="0"/>
            <a:r>
              <a:rPr lang="en-US" dirty="0"/>
              <a:t>He is recognized as </a:t>
            </a:r>
            <a:br>
              <a:rPr lang="en-US" dirty="0"/>
            </a:br>
            <a:r>
              <a:rPr lang="en-US" dirty="0"/>
              <a:t>the new high priest who </a:t>
            </a:r>
            <a:br>
              <a:rPr lang="en-US" dirty="0"/>
            </a:br>
            <a:r>
              <a:rPr lang="en-US" dirty="0"/>
              <a:t>offers the sacrificial </a:t>
            </a:r>
            <a:br>
              <a:rPr lang="en-US" dirty="0"/>
            </a:br>
            <a:r>
              <a:rPr lang="en-US" dirty="0"/>
              <a:t>lamb—himself.</a:t>
            </a:r>
          </a:p>
          <a:p>
            <a:endParaRPr lang="en-US" dirty="0"/>
          </a:p>
        </p:txBody>
      </p:sp>
      <p:pic>
        <p:nvPicPr>
          <p:cNvPr id="6" name="Picture 5">
            <a:extLst>
              <a:ext uri="{FF2B5EF4-FFF2-40B4-BE49-F238E27FC236}">
                <a16:creationId xmlns:a16="http://schemas.microsoft.com/office/drawing/2014/main" id="{F1595F98-F45D-404E-A500-866E3FC089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018"/>
          <a:stretch/>
        </p:blipFill>
        <p:spPr>
          <a:xfrm>
            <a:off x="5410201" y="3505200"/>
            <a:ext cx="3276600" cy="25908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66800"/>
            <a:ext cx="8229600" cy="609600"/>
          </a:xfrm>
        </p:spPr>
        <p:txBody>
          <a:bodyPr>
            <a:normAutofit/>
          </a:bodyPr>
          <a:lstStyle/>
          <a:p>
            <a:r>
              <a:rPr lang="en-US" sz="1800" dirty="0"/>
              <a:t>Five Events Leading up to Jesus’ Passion (continued)</a:t>
            </a:r>
          </a:p>
        </p:txBody>
      </p:sp>
      <p:sp>
        <p:nvSpPr>
          <p:cNvPr id="3" name="Content Placeholder 2"/>
          <p:cNvSpPr>
            <a:spLocks noGrp="1"/>
          </p:cNvSpPr>
          <p:nvPr>
            <p:ph idx="1"/>
          </p:nvPr>
        </p:nvSpPr>
        <p:spPr>
          <a:xfrm>
            <a:off x="925032" y="1905000"/>
            <a:ext cx="5323367" cy="4144963"/>
          </a:xfrm>
        </p:spPr>
        <p:txBody>
          <a:bodyPr/>
          <a:lstStyle/>
          <a:p>
            <a:pPr marL="0" indent="0">
              <a:buNone/>
            </a:pPr>
            <a:r>
              <a:rPr lang="en-US" b="1" dirty="0"/>
              <a:t>Third Event: Judas Betrays Jesus</a:t>
            </a:r>
          </a:p>
          <a:p>
            <a:pPr lvl="0"/>
            <a:r>
              <a:rPr lang="en-US" dirty="0"/>
              <a:t>Judas’s betrayal </a:t>
            </a:r>
            <a:br>
              <a:rPr lang="en-US" dirty="0"/>
            </a:br>
            <a:r>
              <a:rPr lang="en-US" dirty="0"/>
              <a:t>leads to Jesus’ arrest. </a:t>
            </a:r>
          </a:p>
          <a:p>
            <a:pPr lvl="0"/>
            <a:r>
              <a:rPr lang="en-US" dirty="0"/>
              <a:t>It’s not clear why </a:t>
            </a:r>
            <a:br>
              <a:rPr lang="en-US" dirty="0"/>
            </a:br>
            <a:r>
              <a:rPr lang="en-US" dirty="0"/>
              <a:t>Judas betrayed Jesus. </a:t>
            </a:r>
          </a:p>
        </p:txBody>
      </p:sp>
      <p:pic>
        <p:nvPicPr>
          <p:cNvPr id="6" name="Picture 5">
            <a:extLst>
              <a:ext uri="{FF2B5EF4-FFF2-40B4-BE49-F238E27FC236}">
                <a16:creationId xmlns:a16="http://schemas.microsoft.com/office/drawing/2014/main" id="{4ECB87A7-52EC-744C-AAC0-61E805B1CF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2551017"/>
            <a:ext cx="3798735" cy="285292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533400"/>
          </a:xfrm>
        </p:spPr>
        <p:txBody>
          <a:bodyPr>
            <a:normAutofit/>
          </a:bodyPr>
          <a:lstStyle/>
          <a:p>
            <a:r>
              <a:rPr lang="en-US" sz="1800" dirty="0"/>
              <a:t>Five Events Leading up to Jesus’ Passion (continued)</a:t>
            </a:r>
          </a:p>
        </p:txBody>
      </p:sp>
      <p:sp>
        <p:nvSpPr>
          <p:cNvPr id="3" name="Content Placeholder 2"/>
          <p:cNvSpPr>
            <a:spLocks noGrp="1"/>
          </p:cNvSpPr>
          <p:nvPr>
            <p:ph idx="1"/>
          </p:nvPr>
        </p:nvSpPr>
        <p:spPr>
          <a:xfrm>
            <a:off x="914400" y="1604554"/>
            <a:ext cx="7086600" cy="4373563"/>
          </a:xfrm>
        </p:spPr>
        <p:txBody>
          <a:bodyPr/>
          <a:lstStyle/>
          <a:p>
            <a:pPr marL="0" indent="0">
              <a:buNone/>
            </a:pPr>
            <a:r>
              <a:rPr lang="en-US" b="1" dirty="0"/>
              <a:t>Fourth Event: The Last Supper</a:t>
            </a:r>
          </a:p>
          <a:p>
            <a:pPr lvl="0"/>
            <a:r>
              <a:rPr lang="en-US" dirty="0"/>
              <a:t>Jesus institutes the Eucharist. </a:t>
            </a:r>
          </a:p>
          <a:p>
            <a:pPr lvl="0"/>
            <a:r>
              <a:rPr lang="en-US" dirty="0"/>
              <a:t>He connects his sacrifice on the cross with the sin offerings made </a:t>
            </a:r>
            <a:br>
              <a:rPr lang="en-US" dirty="0"/>
            </a:br>
            <a:r>
              <a:rPr lang="en-US" dirty="0"/>
              <a:t>at the Temple. </a:t>
            </a:r>
          </a:p>
          <a:p>
            <a:pPr lvl="0"/>
            <a:r>
              <a:rPr lang="en-US" dirty="0"/>
              <a:t>He is identified as </a:t>
            </a:r>
            <a:br>
              <a:rPr lang="en-US" dirty="0"/>
            </a:br>
            <a:r>
              <a:rPr lang="en-US" dirty="0"/>
              <a:t>the slaughtered, </a:t>
            </a:r>
            <a:br>
              <a:rPr lang="en-US" dirty="0"/>
            </a:br>
            <a:r>
              <a:rPr lang="en-US" dirty="0"/>
              <a:t>unblemished lamb.</a:t>
            </a:r>
          </a:p>
        </p:txBody>
      </p:sp>
      <p:pic>
        <p:nvPicPr>
          <p:cNvPr id="6" name="Picture 5">
            <a:extLst>
              <a:ext uri="{FF2B5EF4-FFF2-40B4-BE49-F238E27FC236}">
                <a16:creationId xmlns:a16="http://schemas.microsoft.com/office/drawing/2014/main" id="{F3DC6776-F53D-6A43-BB03-D35E7A1A51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00" y="3053457"/>
            <a:ext cx="3962400" cy="297584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38200"/>
            <a:ext cx="8229600" cy="533400"/>
          </a:xfrm>
        </p:spPr>
        <p:txBody>
          <a:bodyPr>
            <a:normAutofit/>
          </a:bodyPr>
          <a:lstStyle/>
          <a:p>
            <a:r>
              <a:rPr lang="en-US" sz="1800" dirty="0"/>
              <a:t>Five Events Leading up to Jesus’ Passion (continued)</a:t>
            </a:r>
          </a:p>
        </p:txBody>
      </p:sp>
      <p:sp>
        <p:nvSpPr>
          <p:cNvPr id="3" name="Content Placeholder 2"/>
          <p:cNvSpPr>
            <a:spLocks noGrp="1"/>
          </p:cNvSpPr>
          <p:nvPr>
            <p:ph idx="1"/>
          </p:nvPr>
        </p:nvSpPr>
        <p:spPr>
          <a:xfrm>
            <a:off x="1143000" y="1570037"/>
            <a:ext cx="6477000" cy="4373563"/>
          </a:xfrm>
        </p:spPr>
        <p:txBody>
          <a:bodyPr/>
          <a:lstStyle/>
          <a:p>
            <a:pPr marL="0" indent="0">
              <a:buNone/>
            </a:pPr>
            <a:r>
              <a:rPr lang="en-US" b="1" dirty="0"/>
              <a:t>Fifth Event: The Agony in the Garden</a:t>
            </a:r>
          </a:p>
          <a:p>
            <a:pPr lvl="0"/>
            <a:r>
              <a:rPr lang="en-US" dirty="0"/>
              <a:t>Jesus’ suffering shows that he is fully human.</a:t>
            </a:r>
          </a:p>
          <a:p>
            <a:pPr lvl="0"/>
            <a:r>
              <a:rPr lang="en-US" dirty="0"/>
              <a:t>Jesus’ willingness to offer </a:t>
            </a:r>
            <a:br>
              <a:rPr lang="en-US" dirty="0"/>
            </a:br>
            <a:r>
              <a:rPr lang="en-US" dirty="0"/>
              <a:t>his life makes him the </a:t>
            </a:r>
            <a:br>
              <a:rPr lang="en-US" dirty="0"/>
            </a:br>
            <a:r>
              <a:rPr lang="en-US" dirty="0"/>
              <a:t>perfect sacrifice </a:t>
            </a:r>
            <a:br>
              <a:rPr lang="en-US" dirty="0"/>
            </a:br>
            <a:r>
              <a:rPr lang="en-US" dirty="0"/>
              <a:t>and the perfect priest.</a:t>
            </a:r>
          </a:p>
          <a:p>
            <a:pPr lvl="0"/>
            <a:r>
              <a:rPr lang="en-US" dirty="0"/>
              <a:t>Jesus’ willing obedience </a:t>
            </a:r>
            <a:br>
              <a:rPr lang="en-US" dirty="0"/>
            </a:br>
            <a:r>
              <a:rPr lang="en-US" dirty="0"/>
              <a:t>to his heavenly Father </a:t>
            </a:r>
            <a:br>
              <a:rPr lang="en-US" dirty="0"/>
            </a:br>
            <a:r>
              <a:rPr lang="en-US" dirty="0"/>
              <a:t>restores our communion </a:t>
            </a:r>
            <a:br>
              <a:rPr lang="en-US" dirty="0"/>
            </a:br>
            <a:r>
              <a:rPr lang="en-US" dirty="0"/>
              <a:t>with God.</a:t>
            </a:r>
          </a:p>
        </p:txBody>
      </p:sp>
      <p:pic>
        <p:nvPicPr>
          <p:cNvPr id="6" name="Picture 5">
            <a:extLst>
              <a:ext uri="{FF2B5EF4-FFF2-40B4-BE49-F238E27FC236}">
                <a16:creationId xmlns:a16="http://schemas.microsoft.com/office/drawing/2014/main" id="{6FD345DF-2F6C-434A-8BE1-209138FBBE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5264" y="2743200"/>
            <a:ext cx="3798736" cy="285292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39368"/>
            <a:ext cx="8229600" cy="533400"/>
          </a:xfrm>
        </p:spPr>
        <p:txBody>
          <a:bodyPr/>
          <a:lstStyle/>
          <a:p>
            <a:r>
              <a:rPr lang="en-US" dirty="0"/>
              <a:t>Why the Religious Leaders Killed Jesus</a:t>
            </a:r>
            <a:endParaRPr lang="en-US" dirty="0">
              <a:effectLst/>
            </a:endParaRPr>
          </a:p>
        </p:txBody>
      </p:sp>
      <p:sp>
        <p:nvSpPr>
          <p:cNvPr id="3" name="Content Placeholder 2"/>
          <p:cNvSpPr>
            <a:spLocks noGrp="1"/>
          </p:cNvSpPr>
          <p:nvPr>
            <p:ph idx="1"/>
          </p:nvPr>
        </p:nvSpPr>
        <p:spPr>
          <a:xfrm>
            <a:off x="4343400" y="1752600"/>
            <a:ext cx="4419600" cy="4373563"/>
          </a:xfrm>
        </p:spPr>
        <p:txBody>
          <a:bodyPr/>
          <a:lstStyle/>
          <a:p>
            <a:pPr lvl="0"/>
            <a:r>
              <a:rPr lang="en-US" b="1" dirty="0"/>
              <a:t>Who: </a:t>
            </a:r>
            <a:r>
              <a:rPr lang="en-US" dirty="0"/>
              <a:t>the Sanhedrin (the chief priests, elders, and scribes)</a:t>
            </a:r>
          </a:p>
          <a:p>
            <a:pPr lvl="0"/>
            <a:r>
              <a:rPr lang="en-US" b="1" dirty="0"/>
              <a:t>Why</a:t>
            </a:r>
            <a:r>
              <a:rPr lang="en-US" dirty="0"/>
              <a:t>: Jesus’ presence and teachings threatened the authority of those associated with the Temple leadership.</a:t>
            </a:r>
          </a:p>
          <a:p>
            <a:pPr lvl="0"/>
            <a:r>
              <a:rPr lang="en-US" b="1" dirty="0"/>
              <a:t>How:</a:t>
            </a:r>
            <a:r>
              <a:rPr lang="en-US" dirty="0"/>
              <a:t> charged Jesus with blasphemy </a:t>
            </a:r>
          </a:p>
        </p:txBody>
      </p:sp>
      <p:pic>
        <p:nvPicPr>
          <p:cNvPr id="6" name="Picture 5">
            <a:extLst>
              <a:ext uri="{FF2B5EF4-FFF2-40B4-BE49-F238E27FC236}">
                <a16:creationId xmlns:a16="http://schemas.microsoft.com/office/drawing/2014/main" id="{9900BEC4-DB22-B144-9F45-8C1FC2E762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877568"/>
            <a:ext cx="4131531" cy="3102864"/>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LIC Presentation template</Template>
  <TotalTime>1072</TotalTime>
  <Words>1526</Words>
  <Application>Microsoft Office PowerPoint</Application>
  <PresentationFormat>On-screen Show (4:3)</PresentationFormat>
  <Paragraphs>160</Paragraphs>
  <Slides>21</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Courier New</vt:lpstr>
      <vt:lpstr>LIC Presentation template</vt:lpstr>
      <vt:lpstr>Jesus’ Death:  Four Perspectives </vt:lpstr>
      <vt:lpstr>Why did Jesus have to die to save us?</vt:lpstr>
      <vt:lpstr>Jesus’ Passion and Death: Four Perspectives</vt:lpstr>
      <vt:lpstr>Five Events Leading up to Jesus’ Passion</vt:lpstr>
      <vt:lpstr>Five Events Leading up to Jesus’ Passion (continued)</vt:lpstr>
      <vt:lpstr>Five Events Leading up to Jesus’ Passion (continued)</vt:lpstr>
      <vt:lpstr>Five Events Leading up to Jesus’ Passion (continued)</vt:lpstr>
      <vt:lpstr>Five Events Leading up to Jesus’ Passion (continued)</vt:lpstr>
      <vt:lpstr>Why the Religious Leaders Killed Jesus</vt:lpstr>
      <vt:lpstr>Why the Political Leaders Killed Jesus</vt:lpstr>
      <vt:lpstr>The Passion</vt:lpstr>
      <vt:lpstr>The Scourging</vt:lpstr>
      <vt:lpstr>Simon Carries the Cross</vt:lpstr>
      <vt:lpstr>Stations of the Cross:  Reflecting on Jesus’ Passion </vt:lpstr>
      <vt:lpstr>Jesus’ Crucifixion and Death </vt:lpstr>
      <vt:lpstr>Jesus’ Crucifixion and Death (continued)</vt:lpstr>
      <vt:lpstr>Jesus’ Crucifixion and Death (continued)</vt:lpstr>
      <vt:lpstr>Jesus’ Crucifixion and Death (continued)</vt:lpstr>
      <vt:lpstr>Jesus’ Crucifixion and Death (continued) </vt:lpstr>
      <vt:lpstr>Jesus as the Lamb of God (Agnus Dei) </vt:lpstr>
      <vt:lpstr>Acknowledgments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Becky Gochanour</cp:lastModifiedBy>
  <cp:revision>118</cp:revision>
  <dcterms:created xsi:type="dcterms:W3CDTF">2011-01-10T17:35:40Z</dcterms:created>
  <dcterms:modified xsi:type="dcterms:W3CDTF">2019-12-06T21:07:50Z</dcterms:modified>
</cp:coreProperties>
</file>