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5"/>
  </p:notesMasterIdLst>
  <p:handoutMasterIdLst>
    <p:handoutMasterId r:id="rId16"/>
  </p:handoutMasterIdLst>
  <p:sldIdLst>
    <p:sldId id="256" r:id="rId2"/>
    <p:sldId id="257" r:id="rId3"/>
    <p:sldId id="258" r:id="rId4"/>
    <p:sldId id="272" r:id="rId5"/>
    <p:sldId id="273" r:id="rId6"/>
    <p:sldId id="274" r:id="rId7"/>
    <p:sldId id="275" r:id="rId8"/>
    <p:sldId id="269" r:id="rId9"/>
    <p:sldId id="276" r:id="rId10"/>
    <p:sldId id="277" r:id="rId11"/>
    <p:sldId id="278" r:id="rId12"/>
    <p:sldId id="279" r:id="rId13"/>
    <p:sldId id="280" r:id="rId1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erry Ruff" initials="JR" lastIdx="2"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836" autoAdjust="0"/>
    <p:restoredTop sz="85877" autoAdjust="0"/>
  </p:normalViewPr>
  <p:slideViewPr>
    <p:cSldViewPr>
      <p:cViewPr>
        <p:scale>
          <a:sx n="90" d="100"/>
          <a:sy n="90" d="100"/>
        </p:scale>
        <p:origin x="1614" y="102"/>
      </p:cViewPr>
      <p:guideLst>
        <p:guide orient="horz" pos="2160"/>
        <p:guide pos="2880"/>
      </p:guideLst>
    </p:cSldViewPr>
  </p:slideViewPr>
  <p:notesTextViewPr>
    <p:cViewPr>
      <p:scale>
        <a:sx n="100" d="100"/>
        <a:sy n="100" d="100"/>
      </p:scale>
      <p:origin x="0" y="0"/>
    </p:cViewPr>
  </p:notesTextViewPr>
  <p:notesViewPr>
    <p:cSldViewPr>
      <p:cViewPr varScale="1">
        <p:scale>
          <a:sx n="99" d="100"/>
          <a:sy n="99" d="100"/>
        </p:scale>
        <p:origin x="4272" y="184"/>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handoutMaster" Target="handoutMasters/handout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3F9FBF35-D604-3247-8F14-DE363E84DD2B}"/>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590BEA1E-A0E4-FD41-8A9E-D239540D6039}"/>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239140DC-7307-6940-9821-3E5B4D608C07}" type="datetimeFigureOut">
              <a:rPr lang="en-US" smtClean="0"/>
              <a:t>12/9/2019</a:t>
            </a:fld>
            <a:endParaRPr lang="en-US"/>
          </a:p>
        </p:txBody>
      </p:sp>
      <p:sp>
        <p:nvSpPr>
          <p:cNvPr id="4" name="Footer Placeholder 3">
            <a:extLst>
              <a:ext uri="{FF2B5EF4-FFF2-40B4-BE49-F238E27FC236}">
                <a16:creationId xmlns:a16="http://schemas.microsoft.com/office/drawing/2014/main" id="{B84587AD-72B8-FF46-BD55-5DBD92BD2400}"/>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04CC678F-4AEF-0F48-AD90-578991B1F17F}"/>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DBABF54C-42E7-B544-A99D-9691AF2E1856}" type="slidenum">
              <a:rPr lang="en-US" smtClean="0"/>
              <a:t>‹#›</a:t>
            </a:fld>
            <a:endParaRPr lang="en-US"/>
          </a:p>
        </p:txBody>
      </p:sp>
    </p:spTree>
    <p:extLst>
      <p:ext uri="{BB962C8B-B14F-4D97-AF65-F5344CB8AC3E}">
        <p14:creationId xmlns:p14="http://schemas.microsoft.com/office/powerpoint/2010/main" val="421020778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C728F2B-10A1-42D5-914E-F298A7E39417}" type="datetimeFigureOut">
              <a:rPr lang="en-US" smtClean="0"/>
              <a:pPr/>
              <a:t>12/9/2019</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20DC229-7167-44B8-9A48-0708C090EF13}" type="slidenum">
              <a:rPr lang="en-US" smtClean="0"/>
              <a:pPr/>
              <a:t>‹#›</a:t>
            </a:fld>
            <a:endParaRPr lang="en-US"/>
          </a:p>
        </p:txBody>
      </p:sp>
    </p:spTree>
    <p:extLst>
      <p:ext uri="{BB962C8B-B14F-4D97-AF65-F5344CB8AC3E}">
        <p14:creationId xmlns:p14="http://schemas.microsoft.com/office/powerpoint/2010/main" val="52005790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www.thegospelcoalition.org/article/difference-between-guilt-shame/"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20DC229-7167-44B8-9A48-0708C090EF13}" type="slidenum">
              <a:rPr lang="en-US" smtClean="0"/>
              <a:pPr/>
              <a:t>1</a:t>
            </a:fld>
            <a:endParaRPr lang="en-US"/>
          </a:p>
        </p:txBody>
      </p:sp>
    </p:spTree>
    <p:extLst>
      <p:ext uri="{BB962C8B-B14F-4D97-AF65-F5344CB8AC3E}">
        <p14:creationId xmlns:p14="http://schemas.microsoft.com/office/powerpoint/2010/main" val="42802697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Saint Mary’s Press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lumMod val="65000"/>
                </a:schemeClr>
              </a:solidFill>
            </a:endParaRPr>
          </a:p>
          <a:p>
            <a:r>
              <a:rPr lang="en-US" sz="1200" i="1" kern="1200" dirty="0">
                <a:solidFill>
                  <a:schemeClr val="tx1"/>
                </a:solidFill>
                <a:effectLst/>
                <a:latin typeface="+mn-lt"/>
                <a:ea typeface="+mn-ea"/>
                <a:cs typeface="+mn-cs"/>
              </a:rPr>
              <a:t>Notes: </a:t>
            </a:r>
            <a:r>
              <a:rPr lang="en-US" sz="1200" kern="1200" dirty="0">
                <a:solidFill>
                  <a:schemeClr val="tx1"/>
                </a:solidFill>
                <a:effectLst/>
                <a:latin typeface="+mn-lt"/>
                <a:ea typeface="+mn-ea"/>
                <a:cs typeface="+mn-cs"/>
              </a:rPr>
              <a:t>The Last Judgment will not override or change your Particular Judgment. It is more like coming to a deeper understanding of what you did and did not do in your life.</a:t>
            </a:r>
            <a:endParaRPr lang="en-US" dirty="0">
              <a:effectLs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lumMod val="65000"/>
                </a:schemeClr>
              </a:solidFill>
            </a:endParaRPr>
          </a:p>
        </p:txBody>
      </p:sp>
      <p:sp>
        <p:nvSpPr>
          <p:cNvPr id="4" name="Slide Number Placeholder 3"/>
          <p:cNvSpPr>
            <a:spLocks noGrp="1"/>
          </p:cNvSpPr>
          <p:nvPr>
            <p:ph type="sldNum" sz="quarter" idx="10"/>
          </p:nvPr>
        </p:nvSpPr>
        <p:spPr/>
        <p:txBody>
          <a:bodyPr/>
          <a:lstStyle/>
          <a:p>
            <a:fld id="{720DC229-7167-44B8-9A48-0708C090EF13}" type="slidenum">
              <a:rPr lang="en-US" smtClean="0"/>
              <a:pPr/>
              <a:t>10</a:t>
            </a:fld>
            <a:endParaRPr lang="en-US"/>
          </a:p>
        </p:txBody>
      </p:sp>
    </p:spTree>
    <p:extLst>
      <p:ext uri="{BB962C8B-B14F-4D97-AF65-F5344CB8AC3E}">
        <p14:creationId xmlns:p14="http://schemas.microsoft.com/office/powerpoint/2010/main" val="190878000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a:t>
            </a:r>
            <a:r>
              <a:rPr lang="en-US" sz="1200" dirty="0" err="1">
                <a:solidFill>
                  <a:schemeClr val="bg1">
                    <a:lumMod val="65000"/>
                  </a:schemeClr>
                </a:solidFill>
              </a:rPr>
              <a:t>Yayayoyo</a:t>
            </a:r>
            <a:r>
              <a:rPr lang="en-US" sz="1200" dirty="0">
                <a:solidFill>
                  <a:schemeClr val="bg1">
                    <a:lumMod val="65000"/>
                  </a:schemeClr>
                </a:solidFill>
              </a:rPr>
              <a:t> / Shutterstock.com</a:t>
            </a:r>
          </a:p>
        </p:txBody>
      </p:sp>
      <p:sp>
        <p:nvSpPr>
          <p:cNvPr id="4" name="Slide Number Placeholder 3"/>
          <p:cNvSpPr>
            <a:spLocks noGrp="1"/>
          </p:cNvSpPr>
          <p:nvPr>
            <p:ph type="sldNum" sz="quarter" idx="10"/>
          </p:nvPr>
        </p:nvSpPr>
        <p:spPr/>
        <p:txBody>
          <a:bodyPr/>
          <a:lstStyle/>
          <a:p>
            <a:fld id="{720DC229-7167-44B8-9A48-0708C090EF13}" type="slidenum">
              <a:rPr lang="en-US" smtClean="0"/>
              <a:pPr/>
              <a:t>11</a:t>
            </a:fld>
            <a:endParaRPr lang="en-US"/>
          </a:p>
        </p:txBody>
      </p:sp>
    </p:spTree>
    <p:extLst>
      <p:ext uri="{BB962C8B-B14F-4D97-AF65-F5344CB8AC3E}">
        <p14:creationId xmlns:p14="http://schemas.microsoft.com/office/powerpoint/2010/main" val="236297743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a:t>
            </a:r>
            <a:r>
              <a:rPr lang="en-US" sz="1200" dirty="0" err="1">
                <a:solidFill>
                  <a:schemeClr val="bg1">
                    <a:lumMod val="65000"/>
                  </a:schemeClr>
                </a:solidFill>
              </a:rPr>
              <a:t>IgorZh</a:t>
            </a:r>
            <a:r>
              <a:rPr lang="en-US" sz="1200" dirty="0">
                <a:solidFill>
                  <a:schemeClr val="bg1">
                    <a:lumMod val="65000"/>
                  </a:schemeClr>
                </a:solidFill>
              </a:rPr>
              <a:t> / Shutterstock.com</a:t>
            </a:r>
          </a:p>
        </p:txBody>
      </p:sp>
      <p:sp>
        <p:nvSpPr>
          <p:cNvPr id="4" name="Slide Number Placeholder 3"/>
          <p:cNvSpPr>
            <a:spLocks noGrp="1"/>
          </p:cNvSpPr>
          <p:nvPr>
            <p:ph type="sldNum" sz="quarter" idx="10"/>
          </p:nvPr>
        </p:nvSpPr>
        <p:spPr/>
        <p:txBody>
          <a:bodyPr/>
          <a:lstStyle/>
          <a:p>
            <a:fld id="{720DC229-7167-44B8-9A48-0708C090EF13}" type="slidenum">
              <a:rPr lang="en-US" smtClean="0"/>
              <a:pPr/>
              <a:t>12</a:t>
            </a:fld>
            <a:endParaRPr lang="en-US"/>
          </a:p>
        </p:txBody>
      </p:sp>
    </p:spTree>
    <p:extLst>
      <p:ext uri="{BB962C8B-B14F-4D97-AF65-F5344CB8AC3E}">
        <p14:creationId xmlns:p14="http://schemas.microsoft.com/office/powerpoint/2010/main" val="420755288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a:t>
            </a:r>
            <a:r>
              <a:rPr lang="en-US" sz="1200" dirty="0" err="1">
                <a:solidFill>
                  <a:schemeClr val="bg1">
                    <a:lumMod val="65000"/>
                  </a:schemeClr>
                </a:solidFill>
              </a:rPr>
              <a:t>artshock</a:t>
            </a:r>
            <a:r>
              <a:rPr lang="en-US" sz="1200" dirty="0">
                <a:solidFill>
                  <a:schemeClr val="bg1">
                    <a:lumMod val="65000"/>
                  </a:schemeClr>
                </a:solidFill>
              </a:rPr>
              <a:t> / Shutterstock.com</a:t>
            </a:r>
          </a:p>
        </p:txBody>
      </p:sp>
      <p:sp>
        <p:nvSpPr>
          <p:cNvPr id="4" name="Slide Number Placeholder 3"/>
          <p:cNvSpPr>
            <a:spLocks noGrp="1"/>
          </p:cNvSpPr>
          <p:nvPr>
            <p:ph type="sldNum" sz="quarter" idx="10"/>
          </p:nvPr>
        </p:nvSpPr>
        <p:spPr/>
        <p:txBody>
          <a:bodyPr/>
          <a:lstStyle/>
          <a:p>
            <a:fld id="{720DC229-7167-44B8-9A48-0708C090EF13}" type="slidenum">
              <a:rPr lang="en-US" smtClean="0"/>
              <a:pPr/>
              <a:t>13</a:t>
            </a:fld>
            <a:endParaRPr lang="en-US"/>
          </a:p>
        </p:txBody>
      </p:sp>
    </p:spTree>
    <p:extLst>
      <p:ext uri="{BB962C8B-B14F-4D97-AF65-F5344CB8AC3E}">
        <p14:creationId xmlns:p14="http://schemas.microsoft.com/office/powerpoint/2010/main" val="399193101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0" dirty="0">
                <a:solidFill>
                  <a:schemeClr val="bg1">
                    <a:lumMod val="65000"/>
                  </a:schemeClr>
                </a:solidFill>
              </a:rPr>
              <a:t>© </a:t>
            </a:r>
            <a:r>
              <a:rPr lang="en-US" sz="1200" i="0" dirty="0" err="1">
                <a:solidFill>
                  <a:schemeClr val="bg1">
                    <a:lumMod val="65000"/>
                  </a:schemeClr>
                </a:solidFill>
              </a:rPr>
              <a:t>ProStockStudio</a:t>
            </a:r>
            <a:r>
              <a:rPr lang="en-US" sz="1200" i="0" dirty="0">
                <a:solidFill>
                  <a:schemeClr val="bg1">
                    <a:lumMod val="65000"/>
                  </a:schemeClr>
                </a:solidFill>
              </a:rPr>
              <a:t> / Shutterstock.com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i="1" dirty="0">
              <a:solidFill>
                <a:schemeClr val="bg1">
                  <a:lumMod val="65000"/>
                </a:schemeClr>
              </a:solidFill>
            </a:endParaRPr>
          </a:p>
          <a:p>
            <a:endParaRPr lang="en-US" dirty="0"/>
          </a:p>
        </p:txBody>
      </p:sp>
      <p:sp>
        <p:nvSpPr>
          <p:cNvPr id="4" name="Slide Number Placeholder 3"/>
          <p:cNvSpPr>
            <a:spLocks noGrp="1"/>
          </p:cNvSpPr>
          <p:nvPr>
            <p:ph type="sldNum" sz="quarter" idx="10"/>
          </p:nvPr>
        </p:nvSpPr>
        <p:spPr/>
        <p:txBody>
          <a:bodyPr/>
          <a:lstStyle/>
          <a:p>
            <a:fld id="{720DC229-7167-44B8-9A48-0708C090EF13}" type="slidenum">
              <a:rPr lang="en-US" smtClean="0"/>
              <a:pPr/>
              <a:t>2</a:t>
            </a:fld>
            <a:endParaRPr lang="en-US"/>
          </a:p>
        </p:txBody>
      </p:sp>
    </p:spTree>
    <p:extLst>
      <p:ext uri="{BB962C8B-B14F-4D97-AF65-F5344CB8AC3E}">
        <p14:creationId xmlns:p14="http://schemas.microsoft.com/office/powerpoint/2010/main" val="235632691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a:t>
            </a:r>
            <a:r>
              <a:rPr lang="en-US" sz="1200" dirty="0" err="1">
                <a:solidFill>
                  <a:schemeClr val="bg1">
                    <a:lumMod val="65000"/>
                  </a:schemeClr>
                </a:solidFill>
              </a:rPr>
              <a:t>Yayayoyo</a:t>
            </a:r>
            <a:r>
              <a:rPr lang="en-US" sz="1200" dirty="0">
                <a:solidFill>
                  <a:schemeClr val="bg1">
                    <a:lumMod val="65000"/>
                  </a:schemeClr>
                </a:solidFill>
              </a:rPr>
              <a:t> / Shutterstock.com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r>
              <a:rPr lang="en-US" sz="1200" i="1" kern="1200" dirty="0">
                <a:solidFill>
                  <a:schemeClr val="tx1"/>
                </a:solidFill>
                <a:effectLst/>
                <a:latin typeface="+mn-lt"/>
                <a:ea typeface="+mn-ea"/>
                <a:cs typeface="+mn-cs"/>
              </a:rPr>
              <a:t>Notes: </a:t>
            </a:r>
            <a:r>
              <a:rPr lang="en-US" sz="1200" kern="1200" dirty="0">
                <a:solidFill>
                  <a:schemeClr val="tx1"/>
                </a:solidFill>
                <a:effectLst/>
                <a:latin typeface="+mn-lt"/>
                <a:ea typeface="+mn-ea"/>
                <a:cs typeface="+mn-cs"/>
              </a:rPr>
              <a:t>Tell the students that it is presumed at this point that they know the answer to “How are we saved?” Make sure the class knows that the definition of the</a:t>
            </a:r>
            <a:r>
              <a:rPr lang="en-US" sz="1200" i="1"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Paschal Mystery answers </a:t>
            </a:r>
            <a:r>
              <a:rPr lang="en-US" sz="1200" i="1" kern="1200" dirty="0">
                <a:solidFill>
                  <a:schemeClr val="tx1"/>
                </a:solidFill>
                <a:effectLst/>
                <a:latin typeface="+mn-lt"/>
                <a:ea typeface="+mn-ea"/>
                <a:cs typeface="+mn-cs"/>
              </a:rPr>
              <a:t>how</a:t>
            </a:r>
            <a:r>
              <a:rPr lang="en-US" sz="1200" kern="1200" dirty="0">
                <a:solidFill>
                  <a:schemeClr val="tx1"/>
                </a:solidFill>
                <a:effectLst/>
                <a:latin typeface="+mn-lt"/>
                <a:ea typeface="+mn-ea"/>
                <a:cs typeface="+mn-cs"/>
              </a:rPr>
              <a:t> we are saved</a:t>
            </a:r>
            <a:r>
              <a:rPr lang="en-US" sz="1200" i="1" kern="1200" dirty="0">
                <a:solidFill>
                  <a:schemeClr val="tx1"/>
                </a:solidFill>
                <a:effectLst/>
                <a:latin typeface="+mn-lt"/>
                <a:ea typeface="+mn-ea"/>
                <a:cs typeface="+mn-cs"/>
              </a:rPr>
              <a:t>.</a:t>
            </a:r>
            <a:endParaRPr lang="en-US" dirty="0">
              <a:effectLst/>
            </a:endParaRPr>
          </a:p>
          <a:p>
            <a:endParaRPr lang="en-US" dirty="0"/>
          </a:p>
        </p:txBody>
      </p:sp>
      <p:sp>
        <p:nvSpPr>
          <p:cNvPr id="4" name="Slide Number Placeholder 3"/>
          <p:cNvSpPr>
            <a:spLocks noGrp="1"/>
          </p:cNvSpPr>
          <p:nvPr>
            <p:ph type="sldNum" sz="quarter" idx="10"/>
          </p:nvPr>
        </p:nvSpPr>
        <p:spPr/>
        <p:txBody>
          <a:bodyPr/>
          <a:lstStyle/>
          <a:p>
            <a:fld id="{720DC229-7167-44B8-9A48-0708C090EF13}" type="slidenum">
              <a:rPr lang="en-US" smtClean="0"/>
              <a:pPr/>
              <a:t>3</a:t>
            </a:fld>
            <a:endParaRPr lang="en-US"/>
          </a:p>
        </p:txBody>
      </p:sp>
    </p:spTree>
    <p:extLst>
      <p:ext uri="{BB962C8B-B14F-4D97-AF65-F5344CB8AC3E}">
        <p14:creationId xmlns:p14="http://schemas.microsoft.com/office/powerpoint/2010/main" val="396827061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GD Arts / Shutterstock.com</a:t>
            </a:r>
          </a:p>
        </p:txBody>
      </p:sp>
      <p:sp>
        <p:nvSpPr>
          <p:cNvPr id="4" name="Slide Number Placeholder 3"/>
          <p:cNvSpPr>
            <a:spLocks noGrp="1"/>
          </p:cNvSpPr>
          <p:nvPr>
            <p:ph type="sldNum" sz="quarter" idx="10"/>
          </p:nvPr>
        </p:nvSpPr>
        <p:spPr/>
        <p:txBody>
          <a:bodyPr/>
          <a:lstStyle/>
          <a:p>
            <a:fld id="{720DC229-7167-44B8-9A48-0708C090EF13}" type="slidenum">
              <a:rPr lang="en-US" smtClean="0"/>
              <a:pPr/>
              <a:t>4</a:t>
            </a:fld>
            <a:endParaRPr lang="en-US"/>
          </a:p>
        </p:txBody>
      </p:sp>
    </p:spTree>
    <p:extLst>
      <p:ext uri="{BB962C8B-B14F-4D97-AF65-F5344CB8AC3E}">
        <p14:creationId xmlns:p14="http://schemas.microsoft.com/office/powerpoint/2010/main" val="311394629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a:t>
            </a:r>
            <a:r>
              <a:rPr lang="en-US" sz="1200" dirty="0" err="1">
                <a:solidFill>
                  <a:schemeClr val="bg1">
                    <a:lumMod val="65000"/>
                  </a:schemeClr>
                </a:solidFill>
              </a:rPr>
              <a:t>cheapbooks</a:t>
            </a:r>
            <a:r>
              <a:rPr lang="en-US" sz="1200" dirty="0">
                <a:solidFill>
                  <a:schemeClr val="bg1">
                    <a:lumMod val="65000"/>
                  </a:schemeClr>
                </a:solidFill>
              </a:rPr>
              <a:t> / Shutterstock.com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lumMod val="65000"/>
                </a:schemeClr>
              </a:solidFill>
            </a:endParaRPr>
          </a:p>
          <a:p>
            <a:r>
              <a:rPr lang="en-US" sz="1200" i="1" kern="1200" dirty="0">
                <a:solidFill>
                  <a:schemeClr val="tx1"/>
                </a:solidFill>
                <a:effectLst/>
                <a:latin typeface="+mn-lt"/>
                <a:ea typeface="+mn-ea"/>
                <a:cs typeface="+mn-cs"/>
              </a:rPr>
              <a:t>Notes: </a:t>
            </a:r>
            <a:r>
              <a:rPr lang="en-US" sz="1200" kern="1200" dirty="0">
                <a:solidFill>
                  <a:schemeClr val="tx1"/>
                </a:solidFill>
                <a:effectLst/>
                <a:latin typeface="+mn-lt"/>
                <a:ea typeface="+mn-ea"/>
                <a:cs typeface="+mn-cs"/>
              </a:rPr>
              <a:t>Be sure the students understand the difference between guilt and shame. Guilt is feeling bad about some action we did or about some decision we made. We can feel guilt and not have to think, “I’m a bad person.” Shame is feeling bad about ourselves in general, thinking, “I’m a bad person.” For further study on guilt and shame, see The Gospel Coalition: </a:t>
            </a:r>
            <a:r>
              <a:rPr lang="en-US" sz="1200" u="sng" kern="1200" dirty="0">
                <a:solidFill>
                  <a:schemeClr val="tx1"/>
                </a:solidFill>
                <a:effectLst/>
                <a:latin typeface="+mn-lt"/>
                <a:ea typeface="+mn-ea"/>
                <a:cs typeface="+mn-cs"/>
                <a:hlinkClick r:id="rId3"/>
              </a:rPr>
              <a:t>https://www.thegospelcoalition.org/article/difference-between-guilt-shame/</a:t>
            </a:r>
            <a:r>
              <a:rPr lang="en-US" sz="1200" kern="1200" dirty="0">
                <a:solidFill>
                  <a:schemeClr val="tx1"/>
                </a:solidFill>
                <a:effectLst/>
                <a:latin typeface="+mn-lt"/>
                <a:ea typeface="+mn-ea"/>
                <a:cs typeface="+mn-cs"/>
              </a:rPr>
              <a:t> </a:t>
            </a:r>
            <a:endParaRPr lang="en-US" dirty="0">
              <a:effectLs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lumMod val="65000"/>
                </a:schemeClr>
              </a:solidFill>
            </a:endParaRPr>
          </a:p>
        </p:txBody>
      </p:sp>
      <p:sp>
        <p:nvSpPr>
          <p:cNvPr id="4" name="Slide Number Placeholder 3"/>
          <p:cNvSpPr>
            <a:spLocks noGrp="1"/>
          </p:cNvSpPr>
          <p:nvPr>
            <p:ph type="sldNum" sz="quarter" idx="10"/>
          </p:nvPr>
        </p:nvSpPr>
        <p:spPr/>
        <p:txBody>
          <a:bodyPr/>
          <a:lstStyle/>
          <a:p>
            <a:fld id="{720DC229-7167-44B8-9A48-0708C090EF13}" type="slidenum">
              <a:rPr lang="en-US" smtClean="0"/>
              <a:pPr/>
              <a:t>5</a:t>
            </a:fld>
            <a:endParaRPr lang="en-US"/>
          </a:p>
        </p:txBody>
      </p:sp>
    </p:spTree>
    <p:extLst>
      <p:ext uri="{BB962C8B-B14F-4D97-AF65-F5344CB8AC3E}">
        <p14:creationId xmlns:p14="http://schemas.microsoft.com/office/powerpoint/2010/main" val="1379485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a:t>
            </a:r>
            <a:r>
              <a:rPr lang="en-US" sz="1200" dirty="0" err="1">
                <a:solidFill>
                  <a:schemeClr val="bg1">
                    <a:lumMod val="65000"/>
                  </a:schemeClr>
                </a:solidFill>
              </a:rPr>
              <a:t>Uvgreen</a:t>
            </a:r>
            <a:r>
              <a:rPr lang="en-US" sz="1200" dirty="0">
                <a:solidFill>
                  <a:schemeClr val="bg1">
                    <a:lumMod val="65000"/>
                  </a:schemeClr>
                </a:solidFill>
              </a:rPr>
              <a:t> / Shutterstock.com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lumMod val="65000"/>
                </a:schemeClr>
              </a:solidFill>
            </a:endParaRPr>
          </a:p>
          <a:p>
            <a:r>
              <a:rPr lang="en-US" sz="1200" i="1" kern="1200" dirty="0">
                <a:solidFill>
                  <a:schemeClr val="tx1"/>
                </a:solidFill>
                <a:effectLst/>
                <a:latin typeface="+mn-lt"/>
                <a:ea typeface="+mn-ea"/>
                <a:cs typeface="+mn-cs"/>
              </a:rPr>
              <a:t>Notes: </a:t>
            </a:r>
            <a:r>
              <a:rPr lang="en-US" sz="1200" kern="1200" dirty="0">
                <a:solidFill>
                  <a:schemeClr val="tx1"/>
                </a:solidFill>
                <a:effectLst/>
                <a:latin typeface="+mn-lt"/>
                <a:ea typeface="+mn-ea"/>
                <a:cs typeface="+mn-cs"/>
              </a:rPr>
              <a:t>Keep in mind that discussing or speaking about addictions might be a sensitive subject for some students due to their own personal experiences.</a:t>
            </a:r>
            <a:endParaRPr lang="en-US" dirty="0">
              <a:effectLst/>
            </a:endParaRPr>
          </a:p>
        </p:txBody>
      </p:sp>
      <p:sp>
        <p:nvSpPr>
          <p:cNvPr id="4" name="Slide Number Placeholder 3"/>
          <p:cNvSpPr>
            <a:spLocks noGrp="1"/>
          </p:cNvSpPr>
          <p:nvPr>
            <p:ph type="sldNum" sz="quarter" idx="10"/>
          </p:nvPr>
        </p:nvSpPr>
        <p:spPr/>
        <p:txBody>
          <a:bodyPr/>
          <a:lstStyle/>
          <a:p>
            <a:fld id="{720DC229-7167-44B8-9A48-0708C090EF13}" type="slidenum">
              <a:rPr lang="en-US" smtClean="0"/>
              <a:pPr/>
              <a:t>6</a:t>
            </a:fld>
            <a:endParaRPr lang="en-US"/>
          </a:p>
        </p:txBody>
      </p:sp>
    </p:spTree>
    <p:extLst>
      <p:ext uri="{BB962C8B-B14F-4D97-AF65-F5344CB8AC3E}">
        <p14:creationId xmlns:p14="http://schemas.microsoft.com/office/powerpoint/2010/main" val="249749026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a:t>
            </a:r>
            <a:r>
              <a:rPr lang="en-US" sz="1200" dirty="0" err="1">
                <a:solidFill>
                  <a:schemeClr val="bg1">
                    <a:lumMod val="65000"/>
                  </a:schemeClr>
                </a:solidFill>
              </a:rPr>
              <a:t>iQoncept</a:t>
            </a:r>
            <a:r>
              <a:rPr lang="en-US" sz="1200" dirty="0">
                <a:solidFill>
                  <a:schemeClr val="bg1">
                    <a:lumMod val="65000"/>
                  </a:schemeClr>
                </a:solidFill>
              </a:rPr>
              <a:t> / Shutterstock.com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lumMod val="65000"/>
                </a:schemeClr>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Notes: </a:t>
            </a:r>
            <a:r>
              <a:rPr lang="en-US" sz="1200" kern="1200" dirty="0">
                <a:solidFill>
                  <a:schemeClr val="tx1"/>
                </a:solidFill>
                <a:effectLst/>
                <a:latin typeface="+mn-lt"/>
                <a:ea typeface="+mn-ea"/>
                <a:cs typeface="+mn-cs"/>
              </a:rPr>
              <a:t>Help the students understand that besides our ultimate physical death at the end of our life, we also experience “little deaths” along the way. These can be the death of a loved one, the death of a relationship, the death of a dream. etc. The Paschal Mystery can help us move through these little deaths with God’s grace, in preparation for our ultimate death. </a:t>
            </a:r>
            <a:endParaRPr lang="en-US" dirty="0">
              <a:effectLst/>
            </a:endParaRPr>
          </a:p>
          <a:p>
            <a:endParaRPr lang="en-US" dirty="0">
              <a:effectLst/>
            </a:endParaRPr>
          </a:p>
        </p:txBody>
      </p:sp>
      <p:sp>
        <p:nvSpPr>
          <p:cNvPr id="4" name="Slide Number Placeholder 3"/>
          <p:cNvSpPr>
            <a:spLocks noGrp="1"/>
          </p:cNvSpPr>
          <p:nvPr>
            <p:ph type="sldNum" sz="quarter" idx="10"/>
          </p:nvPr>
        </p:nvSpPr>
        <p:spPr/>
        <p:txBody>
          <a:bodyPr/>
          <a:lstStyle/>
          <a:p>
            <a:fld id="{720DC229-7167-44B8-9A48-0708C090EF13}" type="slidenum">
              <a:rPr lang="en-US" smtClean="0"/>
              <a:pPr/>
              <a:t>7</a:t>
            </a:fld>
            <a:endParaRPr lang="en-US"/>
          </a:p>
        </p:txBody>
      </p:sp>
    </p:spTree>
    <p:extLst>
      <p:ext uri="{BB962C8B-B14F-4D97-AF65-F5344CB8AC3E}">
        <p14:creationId xmlns:p14="http://schemas.microsoft.com/office/powerpoint/2010/main" val="326325458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10 FACE / Shutterstock.com</a:t>
            </a:r>
          </a:p>
        </p:txBody>
      </p:sp>
      <p:sp>
        <p:nvSpPr>
          <p:cNvPr id="4" name="Slide Number Placeholder 3"/>
          <p:cNvSpPr>
            <a:spLocks noGrp="1"/>
          </p:cNvSpPr>
          <p:nvPr>
            <p:ph type="sldNum" sz="quarter" idx="10"/>
          </p:nvPr>
        </p:nvSpPr>
        <p:spPr/>
        <p:txBody>
          <a:bodyPr/>
          <a:lstStyle/>
          <a:p>
            <a:fld id="{720DC229-7167-44B8-9A48-0708C090EF13}" type="slidenum">
              <a:rPr lang="en-US" smtClean="0"/>
              <a:pPr/>
              <a:t>8</a:t>
            </a:fld>
            <a:endParaRPr lang="en-US"/>
          </a:p>
        </p:txBody>
      </p:sp>
    </p:spTree>
    <p:extLst>
      <p:ext uri="{BB962C8B-B14F-4D97-AF65-F5344CB8AC3E}">
        <p14:creationId xmlns:p14="http://schemas.microsoft.com/office/powerpoint/2010/main" val="310277630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Rawpixel.com / Shutterstock.com</a:t>
            </a:r>
          </a:p>
        </p:txBody>
      </p:sp>
      <p:sp>
        <p:nvSpPr>
          <p:cNvPr id="4" name="Slide Number Placeholder 3"/>
          <p:cNvSpPr>
            <a:spLocks noGrp="1"/>
          </p:cNvSpPr>
          <p:nvPr>
            <p:ph type="sldNum" sz="quarter" idx="10"/>
          </p:nvPr>
        </p:nvSpPr>
        <p:spPr/>
        <p:txBody>
          <a:bodyPr/>
          <a:lstStyle/>
          <a:p>
            <a:fld id="{720DC229-7167-44B8-9A48-0708C090EF13}" type="slidenum">
              <a:rPr lang="en-US" smtClean="0"/>
              <a:pPr/>
              <a:t>9</a:t>
            </a:fld>
            <a:endParaRPr lang="en-US"/>
          </a:p>
        </p:txBody>
      </p:sp>
    </p:spTree>
    <p:extLst>
      <p:ext uri="{BB962C8B-B14F-4D97-AF65-F5344CB8AC3E}">
        <p14:creationId xmlns:p14="http://schemas.microsoft.com/office/powerpoint/2010/main" val="103597682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0" y="1981200"/>
            <a:ext cx="9144000" cy="1470025"/>
          </a:xfrm>
        </p:spPr>
        <p:txBody>
          <a:bodyPr>
            <a:normAutofit/>
          </a:bodyPr>
          <a:lstStyle>
            <a:lvl1pPr algn="ctr">
              <a:defRPr sz="4400" b="1">
                <a:solidFill>
                  <a:schemeClr val="tx1"/>
                </a:solidFill>
                <a:effectLst>
                  <a:outerShdw blurRad="50800" dist="50800" dir="5400000" algn="ctr" rotWithShape="0">
                    <a:schemeClr val="bg1">
                      <a:lumMod val="85000"/>
                    </a:schemeClr>
                  </a:outerShdw>
                </a:effectLst>
                <a:latin typeface="Arial" pitchFamily="34" charset="0"/>
                <a:cs typeface="Arial" pitchFamily="34" charset="0"/>
              </a:defRPr>
            </a:lvl1pPr>
          </a:lstStyle>
          <a:p>
            <a:r>
              <a:rPr lang="en-US" dirty="0"/>
              <a:t>Click to edit Master title style</a:t>
            </a:r>
          </a:p>
        </p:txBody>
      </p:sp>
      <p:sp>
        <p:nvSpPr>
          <p:cNvPr id="9" name="Text Placeholder 8"/>
          <p:cNvSpPr>
            <a:spLocks noGrp="1"/>
          </p:cNvSpPr>
          <p:nvPr>
            <p:ph type="body" sz="quarter" idx="10" hasCustomPrompt="1"/>
          </p:nvPr>
        </p:nvSpPr>
        <p:spPr>
          <a:xfrm>
            <a:off x="7543800" y="6019800"/>
            <a:ext cx="1676400" cy="304800"/>
          </a:xfrm>
        </p:spPr>
        <p:txBody>
          <a:bodyPr lIns="0" anchor="ctr" anchorCtr="0">
            <a:normAutofit/>
          </a:bodyPr>
          <a:lstStyle>
            <a:lvl1pPr algn="l">
              <a:buNone/>
              <a:defRPr sz="800">
                <a:solidFill>
                  <a:schemeClr val="bg1">
                    <a:lumMod val="50000"/>
                  </a:schemeClr>
                </a:solidFill>
              </a:defRPr>
            </a:lvl1pPr>
          </a:lstStyle>
          <a:p>
            <a:pPr lvl="0"/>
            <a:r>
              <a:rPr lang="en-US" dirty="0"/>
              <a:t>Document # TX000000</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914400" y="1143000"/>
            <a:ext cx="8229600" cy="533400"/>
          </a:xfrm>
        </p:spPr>
        <p:txBody>
          <a:bodyPr>
            <a:normAutofit/>
          </a:bodyPr>
          <a:lstStyle>
            <a:lvl1pPr algn="l">
              <a:defRPr sz="2800" b="1">
                <a:latin typeface="Arial" pitchFamily="34" charset="0"/>
                <a:cs typeface="Arial" pitchFamily="34" charset="0"/>
              </a:defRPr>
            </a:lvl1pPr>
          </a:lstStyle>
          <a:p>
            <a:r>
              <a:rPr lang="en-US"/>
              <a:t>Click to edit Master title style</a:t>
            </a:r>
            <a:endParaRPr lang="en-US" dirty="0"/>
          </a:p>
        </p:txBody>
      </p:sp>
      <p:sp>
        <p:nvSpPr>
          <p:cNvPr id="3" name="Content Placeholder 2"/>
          <p:cNvSpPr>
            <a:spLocks noGrp="1"/>
          </p:cNvSpPr>
          <p:nvPr>
            <p:ph idx="1"/>
          </p:nvPr>
        </p:nvSpPr>
        <p:spPr>
          <a:xfrm>
            <a:off x="1371600" y="1752600"/>
            <a:ext cx="6477000" cy="4373563"/>
          </a:xfrm>
        </p:spPr>
        <p:txBody>
          <a:bodyPr/>
          <a:lstStyle>
            <a:lvl1pPr>
              <a:defRPr sz="2400">
                <a:latin typeface="Arial" pitchFamily="34" charset="0"/>
                <a:cs typeface="Arial" pitchFamily="34" charset="0"/>
              </a:defRPr>
            </a:lvl1pPr>
            <a:lvl2pPr>
              <a:defRPr sz="2400">
                <a:latin typeface="Arial" pitchFamily="34" charset="0"/>
                <a:cs typeface="Arial" pitchFamily="34" charset="0"/>
              </a:defRPr>
            </a:lvl2pPr>
            <a:lvl3pPr>
              <a:defRPr sz="2400">
                <a:latin typeface="Arial" pitchFamily="34" charset="0"/>
                <a:cs typeface="Arial" pitchFamily="34" charset="0"/>
              </a:defRPr>
            </a:lvl3pPr>
            <a:lvl4pPr>
              <a:defRPr sz="1400">
                <a:latin typeface="Arial" pitchFamily="34" charset="0"/>
                <a:cs typeface="Arial" pitchFamily="34" charset="0"/>
              </a:defRPr>
            </a:lvl4pPr>
            <a:lvl5pPr>
              <a:defRPr sz="1200">
                <a:latin typeface="Arial" pitchFamily="34" charset="0"/>
                <a:cs typeface="Arial" pitchFamily="34" charset="0"/>
              </a:defRPr>
            </a:lvl5pPr>
          </a:lstStyle>
          <a:p>
            <a:pPr lvl="0"/>
            <a:r>
              <a:rPr lang="en-US"/>
              <a:t>Click to edit Master text styles</a:t>
            </a:r>
          </a:p>
          <a:p>
            <a:pPr lvl="1"/>
            <a:r>
              <a:rPr lang="en-US"/>
              <a:t>Second level</a:t>
            </a:r>
          </a:p>
          <a:p>
            <a:pPr lvl="2"/>
            <a:r>
              <a:rPr lang="en-US"/>
              <a:t>Third level</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14400" y="1143000"/>
            <a:ext cx="8229600" cy="914400"/>
          </a:xfrm>
        </p:spPr>
        <p:txBody>
          <a:bodyPr>
            <a:normAutofit/>
          </a:bodyPr>
          <a:lstStyle>
            <a:lvl1pPr algn="l">
              <a:defRPr sz="2800" b="1" baseline="0">
                <a:latin typeface="Arial" pitchFamily="34" charset="0"/>
                <a:cs typeface="Arial" pitchFamily="34" charset="0"/>
              </a:defRPr>
            </a:lvl1pPr>
          </a:lstStyle>
          <a:p>
            <a:r>
              <a:rPr lang="en-US" dirty="0"/>
              <a:t>Click to edit Master title style</a:t>
            </a:r>
            <a:br>
              <a:rPr lang="en-US" dirty="0"/>
            </a:br>
            <a:r>
              <a:rPr lang="en-US" dirty="0"/>
              <a:t>2 line title</a:t>
            </a:r>
          </a:p>
        </p:txBody>
      </p:sp>
      <p:sp>
        <p:nvSpPr>
          <p:cNvPr id="3" name="Content Placeholder 2"/>
          <p:cNvSpPr>
            <a:spLocks noGrp="1"/>
          </p:cNvSpPr>
          <p:nvPr>
            <p:ph idx="1"/>
          </p:nvPr>
        </p:nvSpPr>
        <p:spPr>
          <a:xfrm>
            <a:off x="1371600" y="2209800"/>
            <a:ext cx="6477000" cy="3916363"/>
          </a:xfrm>
        </p:spPr>
        <p:txBody>
          <a:bodyPr>
            <a:normAutofit/>
          </a:bodyPr>
          <a:lstStyle>
            <a:lvl1pPr>
              <a:defRPr sz="2400">
                <a:latin typeface="Arial" pitchFamily="34" charset="0"/>
                <a:cs typeface="Arial" pitchFamily="34" charset="0"/>
              </a:defRPr>
            </a:lvl1pPr>
            <a:lvl2pPr>
              <a:defRPr sz="2400">
                <a:latin typeface="Arial" pitchFamily="34" charset="0"/>
                <a:cs typeface="Arial" pitchFamily="34" charset="0"/>
              </a:defRPr>
            </a:lvl2pPr>
            <a:lvl3pPr>
              <a:defRPr sz="2400">
                <a:latin typeface="Arial" pitchFamily="34" charset="0"/>
                <a:cs typeface="Arial" pitchFamily="34" charset="0"/>
              </a:defRPr>
            </a:lvl3pPr>
            <a:lvl4pPr>
              <a:defRPr sz="1400">
                <a:latin typeface="Arial" pitchFamily="34" charset="0"/>
                <a:cs typeface="Arial" pitchFamily="34" charset="0"/>
              </a:defRPr>
            </a:lvl4pPr>
            <a:lvl5pPr>
              <a:defRPr sz="1200">
                <a:latin typeface="Arial" pitchFamily="34" charset="0"/>
                <a:cs typeface="Arial" pitchFamily="34" charset="0"/>
              </a:defRPr>
            </a:lvl5pPr>
          </a:lstStyle>
          <a:p>
            <a:pPr lvl="0"/>
            <a:r>
              <a:rPr lang="en-US"/>
              <a:t>Click to edit Master text styles</a:t>
            </a:r>
          </a:p>
          <a:p>
            <a:pPr lvl="1"/>
            <a:r>
              <a:rPr lang="en-US"/>
              <a:t>Second level</a:t>
            </a:r>
          </a:p>
          <a:p>
            <a:pPr lvl="2"/>
            <a:r>
              <a:rPr lang="en-US"/>
              <a:t>Third level</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2 lines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914400" y="1143000"/>
            <a:ext cx="8229600" cy="533400"/>
          </a:xfrm>
        </p:spPr>
        <p:txBody>
          <a:bodyPr>
            <a:normAutofit/>
          </a:bodyPr>
          <a:lstStyle>
            <a:lvl1pPr algn="l">
              <a:defRPr sz="2800" b="1">
                <a:latin typeface="Arial" pitchFamily="34" charset="0"/>
                <a:cs typeface="Arial" pitchFamily="34" charset="0"/>
              </a:defRPr>
            </a:lvl1pPr>
          </a:lstStyle>
          <a:p>
            <a:r>
              <a:rPr lang="en-US"/>
              <a:t>Click to edit Master title style</a:t>
            </a:r>
            <a:endParaRPr lang="en-US" dirty="0"/>
          </a:p>
        </p:txBody>
      </p:sp>
      <p:sp>
        <p:nvSpPr>
          <p:cNvPr id="3" name="Content Placeholder 2"/>
          <p:cNvSpPr>
            <a:spLocks noGrp="1"/>
          </p:cNvSpPr>
          <p:nvPr>
            <p:ph idx="1"/>
          </p:nvPr>
        </p:nvSpPr>
        <p:spPr>
          <a:xfrm>
            <a:off x="1371600" y="2209800"/>
            <a:ext cx="6400800" cy="3916363"/>
          </a:xfrm>
        </p:spPr>
        <p:txBody>
          <a:bodyPr>
            <a:normAutofit/>
          </a:bodyPr>
          <a:lstStyle>
            <a:lvl1pPr>
              <a:defRPr sz="2400">
                <a:latin typeface="Arial" pitchFamily="34" charset="0"/>
                <a:cs typeface="Arial" pitchFamily="34" charset="0"/>
              </a:defRPr>
            </a:lvl1pPr>
            <a:lvl2pPr>
              <a:defRPr sz="2400">
                <a:latin typeface="Arial" pitchFamily="34" charset="0"/>
                <a:cs typeface="Arial" pitchFamily="34" charset="0"/>
              </a:defRPr>
            </a:lvl2pPr>
            <a:lvl3pPr>
              <a:defRPr sz="2400">
                <a:latin typeface="Arial" pitchFamily="34" charset="0"/>
                <a:cs typeface="Arial" pitchFamily="34" charset="0"/>
              </a:defRPr>
            </a:lvl3pPr>
            <a:lvl4pPr>
              <a:defRPr sz="1400">
                <a:latin typeface="Arial" pitchFamily="34" charset="0"/>
                <a:cs typeface="Arial" pitchFamily="34" charset="0"/>
              </a:defRPr>
            </a:lvl4pPr>
            <a:lvl5pPr>
              <a:defRPr sz="1200">
                <a:latin typeface="Arial" pitchFamily="34" charset="0"/>
                <a:cs typeface="Arial" pitchFamily="34" charset="0"/>
              </a:defRPr>
            </a:lvl5pPr>
          </a:lstStyle>
          <a:p>
            <a:pPr lvl="0"/>
            <a:r>
              <a:rPr lang="en-US"/>
              <a:t>Click to edit Master text styles</a:t>
            </a:r>
          </a:p>
          <a:p>
            <a:pPr lvl="1"/>
            <a:r>
              <a:rPr lang="en-US"/>
              <a:t>Second level</a:t>
            </a:r>
          </a:p>
          <a:p>
            <a:pPr lvl="2"/>
            <a:r>
              <a:rPr lang="en-US"/>
              <a:t>Third level</a:t>
            </a:r>
          </a:p>
        </p:txBody>
      </p:sp>
      <p:sp>
        <p:nvSpPr>
          <p:cNvPr id="9" name="Text Placeholder 8"/>
          <p:cNvSpPr>
            <a:spLocks noGrp="1"/>
          </p:cNvSpPr>
          <p:nvPr>
            <p:ph type="body" sz="quarter" idx="12" hasCustomPrompt="1"/>
          </p:nvPr>
        </p:nvSpPr>
        <p:spPr>
          <a:xfrm>
            <a:off x="1676400" y="1600200"/>
            <a:ext cx="6477000" cy="533400"/>
          </a:xfrm>
        </p:spPr>
        <p:txBody>
          <a:bodyPr>
            <a:normAutofit/>
          </a:bodyPr>
          <a:lstStyle>
            <a:lvl1pPr>
              <a:buNone/>
              <a:defRPr sz="2800" b="1">
                <a:solidFill>
                  <a:schemeClr val="tx2">
                    <a:lumMod val="60000"/>
                    <a:lumOff val="40000"/>
                  </a:schemeClr>
                </a:solidFill>
              </a:defRPr>
            </a:lvl1pPr>
          </a:lstStyle>
          <a:p>
            <a:pPr lvl="0"/>
            <a:r>
              <a:rPr lang="en-US" dirty="0"/>
              <a:t>Click to edit 2nd line emphasis title</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no body text">
    <p:spTree>
      <p:nvGrpSpPr>
        <p:cNvPr id="1" name=""/>
        <p:cNvGrpSpPr/>
        <p:nvPr/>
      </p:nvGrpSpPr>
      <p:grpSpPr>
        <a:xfrm>
          <a:off x="0" y="0"/>
          <a:ext cx="0" cy="0"/>
          <a:chOff x="0" y="0"/>
          <a:chExt cx="0" cy="0"/>
        </a:xfrm>
      </p:grpSpPr>
      <p:sp>
        <p:nvSpPr>
          <p:cNvPr id="10" name="Text Placeholder 9"/>
          <p:cNvSpPr>
            <a:spLocks noGrp="1"/>
          </p:cNvSpPr>
          <p:nvPr>
            <p:ph type="body" sz="quarter" idx="12"/>
          </p:nvPr>
        </p:nvSpPr>
        <p:spPr>
          <a:xfrm>
            <a:off x="914400" y="1143000"/>
            <a:ext cx="7696200" cy="609600"/>
          </a:xfrm>
        </p:spPr>
        <p:txBody>
          <a:bodyPr/>
          <a:lstStyle>
            <a:lvl1pPr>
              <a:buNone/>
              <a:defRPr sz="2800" b="1"/>
            </a:lvl1pPr>
          </a:lstStyle>
          <a:p>
            <a:pPr lvl="0"/>
            <a:r>
              <a:rPr lang="en-US"/>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 column/narrow column">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828800"/>
            <a:ext cx="4038600" cy="4297363"/>
          </a:xfrm>
        </p:spPr>
        <p:txBody>
          <a:bodyPr>
            <a:normAutofit/>
          </a:bodyPr>
          <a:lstStyle>
            <a:lvl1pPr>
              <a:defRPr sz="2400"/>
            </a:lvl1pPr>
            <a:lvl2pPr>
              <a:defRPr sz="2400"/>
            </a:lvl2pPr>
            <a:lvl3pPr>
              <a:defRPr sz="24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p:txBody>
      </p:sp>
      <p:sp>
        <p:nvSpPr>
          <p:cNvPr id="4" name="Content Placeholder 3"/>
          <p:cNvSpPr>
            <a:spLocks noGrp="1"/>
          </p:cNvSpPr>
          <p:nvPr>
            <p:ph sz="half" idx="2"/>
          </p:nvPr>
        </p:nvSpPr>
        <p:spPr>
          <a:xfrm>
            <a:off x="4648200" y="1828800"/>
            <a:ext cx="4038600" cy="4297363"/>
          </a:xfrm>
        </p:spPr>
        <p:txBody>
          <a:bodyPr>
            <a:normAutofit/>
          </a:bodyPr>
          <a:lstStyle>
            <a:lvl1pPr>
              <a:defRPr sz="2400"/>
            </a:lvl1pPr>
            <a:lvl2pPr>
              <a:defRPr sz="2400"/>
            </a:lvl2pPr>
            <a:lvl3pPr>
              <a:defRPr sz="24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p:txBody>
      </p:sp>
      <p:sp>
        <p:nvSpPr>
          <p:cNvPr id="11" name="Text Placeholder 10"/>
          <p:cNvSpPr>
            <a:spLocks noGrp="1"/>
          </p:cNvSpPr>
          <p:nvPr>
            <p:ph type="body" sz="quarter" idx="12"/>
          </p:nvPr>
        </p:nvSpPr>
        <p:spPr>
          <a:xfrm>
            <a:off x="914400" y="1143000"/>
            <a:ext cx="7315200" cy="609600"/>
          </a:xfrm>
        </p:spPr>
        <p:txBody>
          <a:bodyPr>
            <a:normAutofit/>
          </a:bodyPr>
          <a:lstStyle>
            <a:lvl1pPr>
              <a:buNone/>
              <a:defRPr sz="2800" b="1"/>
            </a:lvl1pPr>
          </a:lstStyle>
          <a:p>
            <a:pPr lvl="0"/>
            <a:r>
              <a:rPr lang="en-US"/>
              <a:t>Click to edit Master text styles</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Quote Slide">
    <p:spTree>
      <p:nvGrpSpPr>
        <p:cNvPr id="1" name=""/>
        <p:cNvGrpSpPr/>
        <p:nvPr/>
      </p:nvGrpSpPr>
      <p:grpSpPr>
        <a:xfrm>
          <a:off x="0" y="0"/>
          <a:ext cx="0" cy="0"/>
          <a:chOff x="0" y="0"/>
          <a:chExt cx="0" cy="0"/>
        </a:xfrm>
      </p:grpSpPr>
      <p:sp>
        <p:nvSpPr>
          <p:cNvPr id="6" name="Title 1"/>
          <p:cNvSpPr>
            <a:spLocks noGrp="1"/>
          </p:cNvSpPr>
          <p:nvPr>
            <p:ph type="title"/>
          </p:nvPr>
        </p:nvSpPr>
        <p:spPr>
          <a:xfrm>
            <a:off x="914400" y="1143000"/>
            <a:ext cx="8229600" cy="533400"/>
          </a:xfrm>
        </p:spPr>
        <p:txBody>
          <a:bodyPr>
            <a:normAutofit/>
          </a:bodyPr>
          <a:lstStyle>
            <a:lvl1pPr algn="l">
              <a:defRPr sz="2800" b="1">
                <a:latin typeface="Arial" pitchFamily="34" charset="0"/>
                <a:cs typeface="Arial" pitchFamily="34" charset="0"/>
              </a:defRPr>
            </a:lvl1pPr>
          </a:lstStyle>
          <a:p>
            <a:r>
              <a:rPr lang="en-US"/>
              <a:t>Click to edit Master title style</a:t>
            </a:r>
            <a:endParaRPr lang="en-US" dirty="0"/>
          </a:p>
        </p:txBody>
      </p:sp>
      <p:sp>
        <p:nvSpPr>
          <p:cNvPr id="11" name="Text Placeholder 10"/>
          <p:cNvSpPr>
            <a:spLocks noGrp="1"/>
          </p:cNvSpPr>
          <p:nvPr>
            <p:ph type="body" sz="quarter" idx="12"/>
          </p:nvPr>
        </p:nvSpPr>
        <p:spPr>
          <a:xfrm>
            <a:off x="914400" y="2514600"/>
            <a:ext cx="7315200" cy="1524000"/>
          </a:xfrm>
        </p:spPr>
        <p:txBody>
          <a:bodyPr/>
          <a:lstStyle>
            <a:lvl1pPr algn="ctr">
              <a:buNone/>
              <a:defRPr sz="2800">
                <a:solidFill>
                  <a:schemeClr val="accent5">
                    <a:lumMod val="75000"/>
                  </a:schemeClr>
                </a:solidFill>
              </a:defRPr>
            </a:lvl1pPr>
            <a:lvl2pPr algn="ctr">
              <a:defRPr sz="2400" i="1"/>
            </a:lvl2pPr>
          </a:lstStyle>
          <a:p>
            <a:pPr lvl="0"/>
            <a:r>
              <a:rPr lang="en-US"/>
              <a:t>Click to edit Master text styles</a:t>
            </a:r>
          </a:p>
          <a:p>
            <a:pPr lvl="1"/>
            <a:r>
              <a:rPr lang="en-US"/>
              <a:t>Second level</a:t>
            </a:r>
          </a:p>
        </p:txBody>
      </p:sp>
      <p:sp>
        <p:nvSpPr>
          <p:cNvPr id="13" name="Text Placeholder 12"/>
          <p:cNvSpPr>
            <a:spLocks noGrp="1"/>
          </p:cNvSpPr>
          <p:nvPr>
            <p:ph type="body" sz="quarter" idx="13"/>
          </p:nvPr>
        </p:nvSpPr>
        <p:spPr>
          <a:xfrm>
            <a:off x="2590800" y="4267200"/>
            <a:ext cx="5029200" cy="1447800"/>
          </a:xfrm>
        </p:spPr>
        <p:txBody>
          <a:bodyPr>
            <a:normAutofit/>
          </a:bodyPr>
          <a:lstStyle>
            <a:lvl1pPr marL="457200" indent="-457200">
              <a:buAutoNum type="arabicPeriod"/>
              <a:defRPr sz="2400"/>
            </a:lvl1pPr>
            <a:lvl2pPr>
              <a:defRPr sz="2400"/>
            </a:lvl2pPr>
          </a:lstStyle>
          <a:p>
            <a:pPr lvl="0"/>
            <a:r>
              <a:rPr lang="en-US"/>
              <a:t>Click to edit Master text styles</a:t>
            </a:r>
          </a:p>
          <a:p>
            <a:pPr lvl="1"/>
            <a:r>
              <a:rPr lang="en-US"/>
              <a:t>Second level</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jp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0">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914400" y="838200"/>
            <a:ext cx="7772400" cy="579438"/>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6CB1BD0-533A-4E07-BF9C-432137E14983}" type="datetimeFigureOut">
              <a:rPr lang="en-US" smtClean="0"/>
              <a:pPr/>
              <a:t>12/9/2019</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954F940-28E1-4EAC-8D73-5D6BC0F5BDB5}"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73" r:id="rId3"/>
    <p:sldLayoutId id="2147483672" r:id="rId4"/>
    <p:sldLayoutId id="2147483651" r:id="rId5"/>
    <p:sldLayoutId id="2147483674" r:id="rId6"/>
    <p:sldLayoutId id="2147483652" r:id="rId7"/>
    <p:sldLayoutId id="2147483655" r:id="rId8"/>
  </p:sldLayoutIdLst>
  <p:txStyles>
    <p:titleStyle>
      <a:lvl1pPr algn="l" defTabSz="914400" rtl="0" eaLnBrk="1" latinLnBrk="0" hangingPunct="1">
        <a:spcBef>
          <a:spcPct val="0"/>
        </a:spcBef>
        <a:buNone/>
        <a:defRPr sz="2800" b="1" kern="1200">
          <a:solidFill>
            <a:schemeClr val="tx1"/>
          </a:solidFill>
          <a:latin typeface="Arial" pitchFamily="34" charset="0"/>
          <a:ea typeface="+mj-ea"/>
          <a:cs typeface="Arial" pitchFamily="34" charset="0"/>
        </a:defRPr>
      </a:lvl1pPr>
    </p:titleStyle>
    <p:bodyStyle>
      <a:lvl1pPr marL="342900" indent="-342900" algn="l" defTabSz="914400" rtl="0" eaLnBrk="1" latinLnBrk="0" hangingPunct="1">
        <a:spcBef>
          <a:spcPct val="20000"/>
        </a:spcBef>
        <a:buFont typeface="Arial" pitchFamily="34" charset="0"/>
        <a:buChar char="•"/>
        <a:defRPr sz="2000" kern="1200">
          <a:solidFill>
            <a:schemeClr val="tx1"/>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1800" kern="1200">
          <a:solidFill>
            <a:schemeClr val="tx1"/>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1600" kern="1200">
          <a:solidFill>
            <a:schemeClr val="tx1"/>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14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12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0" y="1981200"/>
            <a:ext cx="9144000" cy="1470025"/>
          </a:xfrm>
        </p:spPr>
        <p:txBody>
          <a:bodyPr/>
          <a:lstStyle/>
          <a:p>
            <a:r>
              <a:rPr lang="en-US" dirty="0">
                <a:effectLst/>
              </a:rPr>
              <a:t>Our Salvation </a:t>
            </a:r>
            <a:endParaRPr lang="en-US" dirty="0"/>
          </a:p>
        </p:txBody>
      </p:sp>
      <p:sp>
        <p:nvSpPr>
          <p:cNvPr id="3" name="Subtitle 2"/>
          <p:cNvSpPr txBox="1">
            <a:spLocks/>
          </p:cNvSpPr>
          <p:nvPr/>
        </p:nvSpPr>
        <p:spPr>
          <a:xfrm>
            <a:off x="-30866" y="3810000"/>
            <a:ext cx="9144000" cy="990600"/>
          </a:xfrm>
          <a:prstGeom prst="rect">
            <a:avLst/>
          </a:prstGeom>
        </p:spPr>
        <p:txBody>
          <a:bodyPr/>
          <a:lstStyle>
            <a:lvl1pPr marL="342900" indent="-342900" algn="l" defTabSz="914400" rtl="0" eaLnBrk="1" latinLnBrk="0" hangingPunct="1">
              <a:spcBef>
                <a:spcPct val="20000"/>
              </a:spcBef>
              <a:buFont typeface="Arial" pitchFamily="34" charset="0"/>
              <a:buChar char="•"/>
              <a:defRPr sz="2000" kern="1200">
                <a:solidFill>
                  <a:schemeClr val="tx1"/>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1800" kern="1200">
                <a:solidFill>
                  <a:schemeClr val="tx1"/>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1600" kern="1200">
                <a:solidFill>
                  <a:schemeClr val="tx1"/>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14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12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i="1" dirty="0"/>
              <a:t>The Paschal Mystery and the Gospels</a:t>
            </a:r>
          </a:p>
          <a:p>
            <a:pPr marL="0" indent="0" algn="ctr">
              <a:buNone/>
            </a:pPr>
            <a:r>
              <a:rPr lang="en-US" dirty="0"/>
              <a:t>Unit 3, Chapter 8</a:t>
            </a:r>
          </a:p>
        </p:txBody>
      </p:sp>
      <p:sp>
        <p:nvSpPr>
          <p:cNvPr id="5" name="Text Placeholder 3"/>
          <p:cNvSpPr>
            <a:spLocks noGrp="1"/>
          </p:cNvSpPr>
          <p:nvPr/>
        </p:nvSpPr>
        <p:spPr>
          <a:xfrm>
            <a:off x="0" y="5562600"/>
            <a:ext cx="9144000" cy="123111"/>
          </a:xfrm>
          <a:prstGeom prst="rect">
            <a:avLst/>
          </a:prstGeom>
        </p:spPr>
        <p:txBody>
          <a:bodyPr vert="horz" wrap="square" lIns="0" tIns="0" rIns="0" bIns="0" rtlCol="0" anchor="ctr" anchorCtr="0">
            <a:spAutoFit/>
          </a:bodyPr>
          <a:lstStyle>
            <a:lvl1pPr marL="342900" indent="-342900" algn="l" defTabSz="914400" rtl="0" eaLnBrk="1" latinLnBrk="0" hangingPunct="1">
              <a:spcBef>
                <a:spcPct val="20000"/>
              </a:spcBef>
              <a:buFont typeface="Arial" pitchFamily="34" charset="0"/>
              <a:buNone/>
              <a:defRPr sz="800" kern="1200">
                <a:solidFill>
                  <a:schemeClr val="bg1">
                    <a:lumMod val="50000"/>
                  </a:schemeClr>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1800" kern="1200">
                <a:solidFill>
                  <a:schemeClr val="tx1"/>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1600" kern="1200">
                <a:solidFill>
                  <a:schemeClr val="tx1"/>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14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12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n-US" dirty="0"/>
              <a:t>Document #: TX006589</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1524000" y="723900"/>
            <a:ext cx="6400800" cy="647700"/>
          </a:xfrm>
        </p:spPr>
        <p:txBody>
          <a:bodyPr>
            <a:normAutofit/>
          </a:bodyPr>
          <a:lstStyle/>
          <a:p>
            <a:pPr algn="ctr"/>
            <a:r>
              <a:rPr lang="en-US" dirty="0"/>
              <a:t>Salvation and Judgment</a:t>
            </a:r>
            <a:endParaRPr lang="en-US" dirty="0">
              <a:effectLst/>
            </a:endParaRPr>
          </a:p>
        </p:txBody>
      </p:sp>
      <p:pic>
        <p:nvPicPr>
          <p:cNvPr id="7" name="Picture 6" descr="A screenshot of a cell phone&#10;&#10;Description automatically generated">
            <a:extLst>
              <a:ext uri="{FF2B5EF4-FFF2-40B4-BE49-F238E27FC236}">
                <a16:creationId xmlns:a16="http://schemas.microsoft.com/office/drawing/2014/main" id="{37B4AD43-CCF6-4DFB-81C3-A6AC00FEFB34}"/>
              </a:ext>
            </a:extLst>
          </p:cNvPr>
          <p:cNvPicPr>
            <a:picLocks noChangeAspect="1"/>
          </p:cNvPicPr>
          <p:nvPr/>
        </p:nvPicPr>
        <p:blipFill rotWithShape="1">
          <a:blip r:embed="rId3">
            <a:extLst>
              <a:ext uri="{28A0092B-C50C-407E-A947-70E740481C1C}">
                <a14:useLocalDpi xmlns:a14="http://schemas.microsoft.com/office/drawing/2010/main" val="0"/>
              </a:ext>
            </a:extLst>
          </a:blip>
          <a:srcRect l="8658" t="13333" r="8658" b="45493"/>
          <a:stretch/>
        </p:blipFill>
        <p:spPr>
          <a:xfrm>
            <a:off x="1524000" y="1543280"/>
            <a:ext cx="6400800" cy="4781320"/>
          </a:xfrm>
          <a:prstGeom prst="rect">
            <a:avLst/>
          </a:prstGeom>
        </p:spPr>
      </p:pic>
    </p:spTree>
    <p:extLst>
      <p:ext uri="{BB962C8B-B14F-4D97-AF65-F5344CB8AC3E}">
        <p14:creationId xmlns:p14="http://schemas.microsoft.com/office/powerpoint/2010/main" val="293838297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drawing&#10;&#10;Description automatically generated">
            <a:extLst>
              <a:ext uri="{FF2B5EF4-FFF2-40B4-BE49-F238E27FC236}">
                <a16:creationId xmlns:a16="http://schemas.microsoft.com/office/drawing/2014/main" id="{4210CFBA-6759-40DC-9990-1823191F043A}"/>
              </a:ext>
            </a:extLst>
          </p:cNvPr>
          <p:cNvPicPr>
            <a:picLocks noChangeAspect="1"/>
          </p:cNvPicPr>
          <p:nvPr/>
        </p:nvPicPr>
        <p:blipFill rotWithShape="1">
          <a:blip r:embed="rId3">
            <a:extLst>
              <a:ext uri="{28A0092B-C50C-407E-A947-70E740481C1C}">
                <a14:useLocalDpi xmlns:a14="http://schemas.microsoft.com/office/drawing/2010/main" val="0"/>
              </a:ext>
            </a:extLst>
          </a:blip>
          <a:srcRect l="16187" t="7194" r="25424" b="3597"/>
          <a:stretch/>
        </p:blipFill>
        <p:spPr>
          <a:xfrm>
            <a:off x="5819009" y="609600"/>
            <a:ext cx="3324991" cy="3810000"/>
          </a:xfrm>
          <a:prstGeom prst="rect">
            <a:avLst/>
          </a:prstGeom>
        </p:spPr>
      </p:pic>
      <p:sp>
        <p:nvSpPr>
          <p:cNvPr id="5" name="Title 4"/>
          <p:cNvSpPr>
            <a:spLocks noGrp="1"/>
          </p:cNvSpPr>
          <p:nvPr>
            <p:ph type="title"/>
          </p:nvPr>
        </p:nvSpPr>
        <p:spPr>
          <a:xfrm>
            <a:off x="1183758" y="762000"/>
            <a:ext cx="6096000" cy="1066800"/>
          </a:xfrm>
        </p:spPr>
        <p:txBody>
          <a:bodyPr>
            <a:normAutofit/>
          </a:bodyPr>
          <a:lstStyle/>
          <a:p>
            <a:r>
              <a:rPr lang="en-US" dirty="0"/>
              <a:t>FAQs about Particular Judgment</a:t>
            </a:r>
          </a:p>
        </p:txBody>
      </p:sp>
      <p:sp>
        <p:nvSpPr>
          <p:cNvPr id="6" name="Content Placeholder 5"/>
          <p:cNvSpPr>
            <a:spLocks noGrp="1"/>
          </p:cNvSpPr>
          <p:nvPr>
            <p:ph idx="1"/>
          </p:nvPr>
        </p:nvSpPr>
        <p:spPr>
          <a:xfrm>
            <a:off x="1219200" y="1676400"/>
            <a:ext cx="8041758" cy="4373563"/>
          </a:xfrm>
        </p:spPr>
        <p:txBody>
          <a:bodyPr>
            <a:normAutofit fontScale="92500" lnSpcReduction="10000"/>
          </a:bodyPr>
          <a:lstStyle/>
          <a:p>
            <a:pPr marL="0" indent="0">
              <a:buNone/>
            </a:pPr>
            <a:r>
              <a:rPr lang="en-US" i="1" dirty="0"/>
              <a:t>If God is all-loving and forgiving, </a:t>
            </a:r>
            <a:br>
              <a:rPr lang="en-US" i="1" dirty="0"/>
            </a:br>
            <a:r>
              <a:rPr lang="en-US" i="1" dirty="0"/>
              <a:t>how can there be anyone in Hell? </a:t>
            </a:r>
            <a:endParaRPr lang="en-US" dirty="0"/>
          </a:p>
          <a:p>
            <a:pPr lvl="0"/>
            <a:r>
              <a:rPr lang="en-US" dirty="0"/>
              <a:t>God is infinitely good and merciful </a:t>
            </a:r>
            <a:br>
              <a:rPr lang="en-US" dirty="0"/>
            </a:br>
            <a:r>
              <a:rPr lang="en-US" dirty="0"/>
              <a:t>and wants</a:t>
            </a:r>
            <a:r>
              <a:rPr lang="en-US" i="1" dirty="0"/>
              <a:t> </a:t>
            </a:r>
            <a:r>
              <a:rPr lang="en-US" dirty="0"/>
              <a:t>us all in Heaven.</a:t>
            </a:r>
          </a:p>
          <a:p>
            <a:pPr lvl="0"/>
            <a:r>
              <a:rPr lang="en-US" dirty="0"/>
              <a:t>Humankind is called to </a:t>
            </a:r>
            <a:br>
              <a:rPr lang="en-US" dirty="0"/>
            </a:br>
            <a:r>
              <a:rPr lang="en-US" dirty="0"/>
              <a:t>respond to God freely:</a:t>
            </a:r>
          </a:p>
          <a:p>
            <a:pPr marL="627063" lvl="1">
              <a:buSzPct val="85000"/>
              <a:buFont typeface="Courier New" panose="02070309020205020404" pitchFamily="49" charset="0"/>
              <a:buChar char="o"/>
            </a:pPr>
            <a:r>
              <a:rPr lang="en-US" dirty="0"/>
              <a:t>to accept or reject God’s love </a:t>
            </a:r>
            <a:br>
              <a:rPr lang="en-US" dirty="0"/>
            </a:br>
            <a:r>
              <a:rPr lang="en-US" dirty="0"/>
              <a:t>and forgiveness</a:t>
            </a:r>
          </a:p>
          <a:p>
            <a:pPr marL="627063" lvl="1">
              <a:buSzPct val="85000"/>
              <a:buFont typeface="Courier New" panose="02070309020205020404" pitchFamily="49" charset="0"/>
              <a:buChar char="o"/>
            </a:pPr>
            <a:r>
              <a:rPr lang="en-US" dirty="0"/>
              <a:t>to separate oneself forever from </a:t>
            </a:r>
            <a:br>
              <a:rPr lang="en-US" dirty="0"/>
            </a:br>
            <a:r>
              <a:rPr lang="en-US" dirty="0"/>
              <a:t>joyful communion with God</a:t>
            </a:r>
          </a:p>
          <a:p>
            <a:pPr lvl="0"/>
            <a:r>
              <a:rPr lang="en-US" dirty="0"/>
              <a:t>Hell is not a punishment imposed directly by God, </a:t>
            </a:r>
            <a:br>
              <a:rPr lang="en-US" dirty="0"/>
            </a:br>
            <a:r>
              <a:rPr lang="en-US" dirty="0"/>
              <a:t>but the result of a person’s choices to reject God’s </a:t>
            </a:r>
            <a:br>
              <a:rPr lang="en-US" dirty="0"/>
            </a:br>
            <a:r>
              <a:rPr lang="en-US" dirty="0"/>
              <a:t>love and separate oneself from God during their life. </a:t>
            </a:r>
          </a:p>
        </p:txBody>
      </p:sp>
    </p:spTree>
    <p:extLst>
      <p:ext uri="{BB962C8B-B14F-4D97-AF65-F5344CB8AC3E}">
        <p14:creationId xmlns:p14="http://schemas.microsoft.com/office/powerpoint/2010/main" val="170974733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685800" y="685800"/>
            <a:ext cx="6096000" cy="1066800"/>
          </a:xfrm>
        </p:spPr>
        <p:txBody>
          <a:bodyPr>
            <a:normAutofit/>
          </a:bodyPr>
          <a:lstStyle/>
          <a:p>
            <a:r>
              <a:rPr lang="en-US" dirty="0"/>
              <a:t>Heaven and Hell: </a:t>
            </a:r>
            <a:r>
              <a:rPr lang="en-US" cap="small" dirty="0"/>
              <a:t>“</a:t>
            </a:r>
            <a:r>
              <a:rPr lang="en-US" dirty="0"/>
              <a:t>States of Being,” not Physical “Places”</a:t>
            </a:r>
          </a:p>
        </p:txBody>
      </p:sp>
      <p:sp>
        <p:nvSpPr>
          <p:cNvPr id="6" name="Content Placeholder 5"/>
          <p:cNvSpPr>
            <a:spLocks noGrp="1"/>
          </p:cNvSpPr>
          <p:nvPr>
            <p:ph idx="1"/>
          </p:nvPr>
        </p:nvSpPr>
        <p:spPr>
          <a:xfrm>
            <a:off x="3657600" y="1828800"/>
            <a:ext cx="5257800" cy="4876800"/>
          </a:xfrm>
        </p:spPr>
        <p:txBody>
          <a:bodyPr>
            <a:normAutofit/>
          </a:bodyPr>
          <a:lstStyle/>
          <a:p>
            <a:pPr lvl="0"/>
            <a:r>
              <a:rPr lang="en-US" sz="1900" dirty="0"/>
              <a:t>Heaven is the state of being fully in communion with God.</a:t>
            </a:r>
          </a:p>
          <a:p>
            <a:pPr marL="627063" lvl="1">
              <a:buSzPct val="85000"/>
              <a:buFont typeface="Courier New" panose="02070309020205020404" pitchFamily="49" charset="0"/>
              <a:buChar char="o"/>
            </a:pPr>
            <a:r>
              <a:rPr lang="en-US" sz="1900" dirty="0"/>
              <a:t>eternal life and union with God</a:t>
            </a:r>
          </a:p>
          <a:p>
            <a:pPr marL="627063" lvl="1">
              <a:buSzPct val="85000"/>
              <a:buFont typeface="Courier New" panose="02070309020205020404" pitchFamily="49" charset="0"/>
              <a:buChar char="o"/>
            </a:pPr>
            <a:r>
              <a:rPr lang="en-US" sz="1900" dirty="0"/>
              <a:t>human person experiences the complete happiness and the satisfaction of the deepest human longings</a:t>
            </a:r>
          </a:p>
          <a:p>
            <a:pPr lvl="0"/>
            <a:r>
              <a:rPr lang="en-US" sz="1900" dirty="0"/>
              <a:t>Hell is the state of being completely isolated from God.</a:t>
            </a:r>
          </a:p>
          <a:p>
            <a:pPr marL="627063" lvl="1">
              <a:buSzPct val="85000"/>
              <a:buFont typeface="Courier New" panose="02070309020205020404" pitchFamily="49" charset="0"/>
              <a:buChar char="o"/>
            </a:pPr>
            <a:r>
              <a:rPr lang="en-US" sz="1900" dirty="0"/>
              <a:t>permanent separation through freely </a:t>
            </a:r>
            <a:br>
              <a:rPr lang="en-US" sz="1900" dirty="0"/>
            </a:br>
            <a:r>
              <a:rPr lang="en-US" sz="1900" dirty="0"/>
              <a:t>and consciously choosing to reject God</a:t>
            </a:r>
          </a:p>
          <a:p>
            <a:pPr marL="627063" lvl="1">
              <a:buSzPct val="85000"/>
              <a:buFont typeface="Courier New" panose="02070309020205020404" pitchFamily="49" charset="0"/>
              <a:buChar char="o"/>
            </a:pPr>
            <a:r>
              <a:rPr lang="en-US" sz="1900" dirty="0"/>
              <a:t>The real torture of Hell is not a physical pain, but the spiritual anguish of being separated from God (student book, </a:t>
            </a:r>
            <a:br>
              <a:rPr lang="en-US" sz="1900" dirty="0"/>
            </a:br>
            <a:r>
              <a:rPr lang="en-US" sz="1900" dirty="0"/>
              <a:t>page 252).</a:t>
            </a:r>
          </a:p>
        </p:txBody>
      </p:sp>
      <p:pic>
        <p:nvPicPr>
          <p:cNvPr id="3" name="Picture 2">
            <a:extLst>
              <a:ext uri="{FF2B5EF4-FFF2-40B4-BE49-F238E27FC236}">
                <a16:creationId xmlns:a16="http://schemas.microsoft.com/office/drawing/2014/main" id="{9806BFA2-21FA-46E7-8502-7C426D25FC7B}"/>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544" y="1860698"/>
            <a:ext cx="3425456" cy="3425456"/>
          </a:xfrm>
          <a:prstGeom prst="rect">
            <a:avLst/>
          </a:prstGeom>
        </p:spPr>
      </p:pic>
    </p:spTree>
    <p:extLst>
      <p:ext uri="{BB962C8B-B14F-4D97-AF65-F5344CB8AC3E}">
        <p14:creationId xmlns:p14="http://schemas.microsoft.com/office/powerpoint/2010/main" val="185531049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685800" y="685800"/>
            <a:ext cx="6096000" cy="1066800"/>
          </a:xfrm>
        </p:spPr>
        <p:txBody>
          <a:bodyPr>
            <a:normAutofit/>
          </a:bodyPr>
          <a:lstStyle/>
          <a:p>
            <a:r>
              <a:rPr lang="en-US" dirty="0"/>
              <a:t>Purgatory</a:t>
            </a:r>
          </a:p>
        </p:txBody>
      </p:sp>
      <p:sp>
        <p:nvSpPr>
          <p:cNvPr id="6" name="Content Placeholder 5"/>
          <p:cNvSpPr>
            <a:spLocks noGrp="1"/>
          </p:cNvSpPr>
          <p:nvPr>
            <p:ph idx="1"/>
          </p:nvPr>
        </p:nvSpPr>
        <p:spPr>
          <a:xfrm>
            <a:off x="701749" y="1752600"/>
            <a:ext cx="5013251" cy="4876800"/>
          </a:xfrm>
        </p:spPr>
        <p:txBody>
          <a:bodyPr>
            <a:normAutofit/>
          </a:bodyPr>
          <a:lstStyle/>
          <a:p>
            <a:pPr lvl="0"/>
            <a:r>
              <a:rPr lang="en-US" cap="all" dirty="0"/>
              <a:t>Not</a:t>
            </a:r>
            <a:r>
              <a:rPr lang="en-US" dirty="0"/>
              <a:t> a punishment; </a:t>
            </a:r>
            <a:r>
              <a:rPr lang="en-US" cap="all" dirty="0"/>
              <a:t>Not</a:t>
            </a:r>
            <a:r>
              <a:rPr lang="en-US" dirty="0"/>
              <a:t> a place</a:t>
            </a:r>
          </a:p>
          <a:p>
            <a:pPr lvl="0"/>
            <a:r>
              <a:rPr lang="en-US" dirty="0"/>
              <a:t>A</a:t>
            </a:r>
            <a:r>
              <a:rPr lang="en-US"/>
              <a:t> </a:t>
            </a:r>
            <a:r>
              <a:rPr lang="en-US" dirty="0"/>
              <a:t>time of purification for those who desire God but are in need of purification or cleansing before entering Heaven</a:t>
            </a:r>
          </a:p>
          <a:p>
            <a:pPr lvl="0"/>
            <a:r>
              <a:rPr lang="en-US" dirty="0"/>
              <a:t>Souls in Purgatory are assured </a:t>
            </a:r>
            <a:br>
              <a:rPr lang="en-US" dirty="0"/>
            </a:br>
            <a:r>
              <a:rPr lang="en-US" dirty="0"/>
              <a:t>of entering Heaven once their purification is complete</a:t>
            </a:r>
          </a:p>
        </p:txBody>
      </p:sp>
      <p:pic>
        <p:nvPicPr>
          <p:cNvPr id="4" name="Picture 3">
            <a:extLst>
              <a:ext uri="{FF2B5EF4-FFF2-40B4-BE49-F238E27FC236}">
                <a16:creationId xmlns:a16="http://schemas.microsoft.com/office/drawing/2014/main" id="{4938C4A4-026F-4D7D-BCE0-3857E9625698}"/>
              </a:ext>
              <a:ext uri="{C183D7F6-B498-43B3-948B-1728B52AA6E4}">
                <adec:decorative xmlns:adec="http://schemas.microsoft.com/office/drawing/2017/decorative" val="1"/>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22220" r="23612" b="11111"/>
          <a:stretch/>
        </p:blipFill>
        <p:spPr>
          <a:xfrm>
            <a:off x="6019800" y="1015182"/>
            <a:ext cx="3124200" cy="5126892"/>
          </a:xfrm>
          <a:prstGeom prst="rect">
            <a:avLst/>
          </a:prstGeom>
        </p:spPr>
      </p:pic>
    </p:spTree>
    <p:extLst>
      <p:ext uri="{BB962C8B-B14F-4D97-AF65-F5344CB8AC3E}">
        <p14:creationId xmlns:p14="http://schemas.microsoft.com/office/powerpoint/2010/main" val="135288888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1371600" y="990600"/>
            <a:ext cx="6096000" cy="533400"/>
          </a:xfrm>
        </p:spPr>
        <p:txBody>
          <a:bodyPr/>
          <a:lstStyle/>
          <a:p>
            <a:pPr algn="ctr"/>
            <a:r>
              <a:rPr lang="en-US" dirty="0"/>
              <a:t>What happens after we die?</a:t>
            </a:r>
          </a:p>
        </p:txBody>
      </p:sp>
      <p:pic>
        <p:nvPicPr>
          <p:cNvPr id="4" name="Picture 3" descr="A picture containing light, street, traffic, water&#10;&#10;Description automatically generated">
            <a:extLst>
              <a:ext uri="{FF2B5EF4-FFF2-40B4-BE49-F238E27FC236}">
                <a16:creationId xmlns:a16="http://schemas.microsoft.com/office/drawing/2014/main" id="{6A3C8061-14A6-4347-9B25-69AFBB9C950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761564"/>
            <a:ext cx="9144000" cy="3334871"/>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drawing&#10;&#10;Description automatically generated">
            <a:extLst>
              <a:ext uri="{FF2B5EF4-FFF2-40B4-BE49-F238E27FC236}">
                <a16:creationId xmlns:a16="http://schemas.microsoft.com/office/drawing/2014/main" id="{4210CFBA-6759-40DC-9990-1823191F043A}"/>
              </a:ext>
            </a:extLst>
          </p:cNvPr>
          <p:cNvPicPr>
            <a:picLocks noChangeAspect="1"/>
          </p:cNvPicPr>
          <p:nvPr/>
        </p:nvPicPr>
        <p:blipFill rotWithShape="1">
          <a:blip r:embed="rId3">
            <a:extLst>
              <a:ext uri="{28A0092B-C50C-407E-A947-70E740481C1C}">
                <a14:useLocalDpi xmlns:a14="http://schemas.microsoft.com/office/drawing/2010/main" val="0"/>
              </a:ext>
            </a:extLst>
          </a:blip>
          <a:srcRect l="16187" t="7194" r="25424" b="3597"/>
          <a:stretch/>
        </p:blipFill>
        <p:spPr>
          <a:xfrm>
            <a:off x="4267200" y="845251"/>
            <a:ext cx="4876800" cy="5588169"/>
          </a:xfrm>
          <a:prstGeom prst="rect">
            <a:avLst/>
          </a:prstGeom>
        </p:spPr>
      </p:pic>
      <p:sp>
        <p:nvSpPr>
          <p:cNvPr id="5" name="Title 4"/>
          <p:cNvSpPr>
            <a:spLocks noGrp="1"/>
          </p:cNvSpPr>
          <p:nvPr>
            <p:ph type="title"/>
          </p:nvPr>
        </p:nvSpPr>
        <p:spPr>
          <a:xfrm>
            <a:off x="838200" y="875377"/>
            <a:ext cx="4150242" cy="1066800"/>
          </a:xfrm>
        </p:spPr>
        <p:txBody>
          <a:bodyPr>
            <a:normAutofit/>
          </a:bodyPr>
          <a:lstStyle/>
          <a:p>
            <a:r>
              <a:rPr lang="en-US" dirty="0"/>
              <a:t>FAQs about Salvation</a:t>
            </a:r>
          </a:p>
        </p:txBody>
      </p:sp>
      <p:sp>
        <p:nvSpPr>
          <p:cNvPr id="6" name="Content Placeholder 5"/>
          <p:cNvSpPr>
            <a:spLocks noGrp="1"/>
          </p:cNvSpPr>
          <p:nvPr>
            <p:ph idx="1"/>
          </p:nvPr>
        </p:nvSpPr>
        <p:spPr>
          <a:xfrm>
            <a:off x="873642" y="1789777"/>
            <a:ext cx="5755758" cy="4373563"/>
          </a:xfrm>
        </p:spPr>
        <p:txBody>
          <a:bodyPr/>
          <a:lstStyle/>
          <a:p>
            <a:pPr marL="0" indent="0">
              <a:buNone/>
            </a:pPr>
            <a:r>
              <a:rPr lang="en-US" dirty="0"/>
              <a:t>This chapter will look at these questions:</a:t>
            </a:r>
          </a:p>
          <a:p>
            <a:pPr lvl="0"/>
            <a:r>
              <a:rPr lang="en-US" dirty="0"/>
              <a:t>What are we saved </a:t>
            </a:r>
            <a:r>
              <a:rPr lang="en-US" i="1" dirty="0"/>
              <a:t>from</a:t>
            </a:r>
            <a:r>
              <a:rPr lang="en-US" dirty="0"/>
              <a:t>?</a:t>
            </a:r>
          </a:p>
          <a:p>
            <a:pPr lvl="0"/>
            <a:r>
              <a:rPr lang="en-US" dirty="0"/>
              <a:t>What are we saved </a:t>
            </a:r>
            <a:r>
              <a:rPr lang="en-US" i="1" dirty="0"/>
              <a:t>for</a:t>
            </a:r>
            <a:r>
              <a:rPr lang="en-US" dirty="0"/>
              <a:t>?</a:t>
            </a:r>
          </a:p>
          <a:p>
            <a:pPr lvl="0"/>
            <a:r>
              <a:rPr lang="en-US" dirty="0"/>
              <a:t>What do we know about </a:t>
            </a:r>
            <a:br>
              <a:rPr lang="en-US" dirty="0"/>
            </a:br>
            <a:r>
              <a:rPr lang="en-US" dirty="0"/>
              <a:t>Judgment Day?</a:t>
            </a:r>
          </a:p>
          <a:p>
            <a:pPr lvl="0"/>
            <a:r>
              <a:rPr lang="en-US" dirty="0"/>
              <a:t>Where do we go after </a:t>
            </a:r>
            <a:br>
              <a:rPr lang="en-US" dirty="0"/>
            </a:br>
            <a:r>
              <a:rPr lang="en-US" dirty="0"/>
              <a:t>we die?</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C547FCD-C600-4D04-A63C-13FB5BA39F76}"/>
              </a:ext>
              <a:ext uri="{C183D7F6-B498-43B3-948B-1728B52AA6E4}">
                <adec:decorative xmlns:adec="http://schemas.microsoft.com/office/drawing/2017/decorative" val="1"/>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4273" t="2499" r="40874" b="5162"/>
          <a:stretch/>
        </p:blipFill>
        <p:spPr>
          <a:xfrm>
            <a:off x="0" y="990599"/>
            <a:ext cx="3962399" cy="4312505"/>
          </a:xfrm>
          <a:prstGeom prst="rect">
            <a:avLst/>
          </a:prstGeom>
        </p:spPr>
      </p:pic>
      <p:sp>
        <p:nvSpPr>
          <p:cNvPr id="5" name="Title 4"/>
          <p:cNvSpPr>
            <a:spLocks noGrp="1"/>
          </p:cNvSpPr>
          <p:nvPr>
            <p:ph type="title"/>
          </p:nvPr>
        </p:nvSpPr>
        <p:spPr>
          <a:xfrm>
            <a:off x="4231758" y="685800"/>
            <a:ext cx="4150242" cy="1066800"/>
          </a:xfrm>
        </p:spPr>
        <p:txBody>
          <a:bodyPr>
            <a:normAutofit/>
          </a:bodyPr>
          <a:lstStyle/>
          <a:p>
            <a:r>
              <a:rPr lang="en-US" dirty="0"/>
              <a:t>Saved </a:t>
            </a:r>
            <a:r>
              <a:rPr lang="en-US" i="1" dirty="0"/>
              <a:t>from</a:t>
            </a:r>
            <a:r>
              <a:rPr lang="en-US" dirty="0"/>
              <a:t> </a:t>
            </a:r>
          </a:p>
        </p:txBody>
      </p:sp>
      <p:sp>
        <p:nvSpPr>
          <p:cNvPr id="6" name="Content Placeholder 5"/>
          <p:cNvSpPr>
            <a:spLocks noGrp="1"/>
          </p:cNvSpPr>
          <p:nvPr>
            <p:ph idx="1"/>
          </p:nvPr>
        </p:nvSpPr>
        <p:spPr>
          <a:xfrm>
            <a:off x="4267200" y="1600200"/>
            <a:ext cx="4495800" cy="4373563"/>
          </a:xfrm>
        </p:spPr>
        <p:txBody>
          <a:bodyPr/>
          <a:lstStyle/>
          <a:p>
            <a:pPr marL="0" indent="0">
              <a:buNone/>
            </a:pPr>
            <a:r>
              <a:rPr lang="en-US" dirty="0"/>
              <a:t>Recall the following points from unit 1:</a:t>
            </a:r>
          </a:p>
          <a:p>
            <a:pPr marL="0" indent="0">
              <a:buNone/>
            </a:pPr>
            <a:r>
              <a:rPr lang="en-US" dirty="0"/>
              <a:t>God saves us from</a:t>
            </a:r>
          </a:p>
          <a:p>
            <a:pPr lvl="0"/>
            <a:r>
              <a:rPr lang="en-US" dirty="0"/>
              <a:t>Original Sin and personal sin</a:t>
            </a:r>
          </a:p>
          <a:p>
            <a:pPr lvl="0"/>
            <a:r>
              <a:rPr lang="en-US" dirty="0"/>
              <a:t>consequences of sin</a:t>
            </a:r>
          </a:p>
          <a:p>
            <a:pPr marL="627063" lvl="1" indent="-287338">
              <a:buSzPct val="85000"/>
              <a:buFont typeface="Courier New" panose="02070309020205020404" pitchFamily="49" charset="0"/>
              <a:buChar char="o"/>
            </a:pPr>
            <a:r>
              <a:rPr lang="en-US" dirty="0"/>
              <a:t>makes repairing damaged relationship with God possible</a:t>
            </a:r>
          </a:p>
          <a:p>
            <a:pPr marL="627063" lvl="1" indent="-287338">
              <a:buSzPct val="85000"/>
              <a:buFont typeface="Courier New" panose="02070309020205020404" pitchFamily="49" charset="0"/>
              <a:buChar char="o"/>
            </a:pPr>
            <a:r>
              <a:rPr lang="en-US" dirty="0"/>
              <a:t>makes reconciliation with God possible</a:t>
            </a:r>
          </a:p>
        </p:txBody>
      </p:sp>
    </p:spTree>
    <p:extLst>
      <p:ext uri="{BB962C8B-B14F-4D97-AF65-F5344CB8AC3E}">
        <p14:creationId xmlns:p14="http://schemas.microsoft.com/office/powerpoint/2010/main" val="274080288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762000" y="685800"/>
            <a:ext cx="7620000" cy="1066800"/>
          </a:xfrm>
        </p:spPr>
        <p:txBody>
          <a:bodyPr>
            <a:normAutofit/>
          </a:bodyPr>
          <a:lstStyle/>
          <a:p>
            <a:r>
              <a:rPr lang="en-US" dirty="0"/>
              <a:t>Saved </a:t>
            </a:r>
            <a:r>
              <a:rPr lang="en-US" i="1" dirty="0"/>
              <a:t>from</a:t>
            </a:r>
            <a:r>
              <a:rPr lang="en-US" dirty="0"/>
              <a:t> Guilt and Shame</a:t>
            </a:r>
            <a:endParaRPr lang="en-US" dirty="0">
              <a:effectLst/>
            </a:endParaRPr>
          </a:p>
        </p:txBody>
      </p:sp>
      <p:sp>
        <p:nvSpPr>
          <p:cNvPr id="6" name="Content Placeholder 5"/>
          <p:cNvSpPr>
            <a:spLocks noGrp="1"/>
          </p:cNvSpPr>
          <p:nvPr>
            <p:ph idx="1"/>
          </p:nvPr>
        </p:nvSpPr>
        <p:spPr>
          <a:xfrm>
            <a:off x="3962400" y="1629645"/>
            <a:ext cx="4876800" cy="4847355"/>
          </a:xfrm>
        </p:spPr>
        <p:txBody>
          <a:bodyPr>
            <a:normAutofit/>
          </a:bodyPr>
          <a:lstStyle/>
          <a:p>
            <a:pPr marL="0" indent="0">
              <a:buNone/>
            </a:pPr>
            <a:r>
              <a:rPr lang="en-US" dirty="0"/>
              <a:t>Guilt and shame can be consequences of sin.</a:t>
            </a:r>
          </a:p>
          <a:p>
            <a:pPr lvl="0"/>
            <a:r>
              <a:rPr lang="en-US" dirty="0"/>
              <a:t>Guilt is tied to behavior:</a:t>
            </a:r>
          </a:p>
          <a:p>
            <a:pPr marL="627063" lvl="1">
              <a:buSzPct val="85000"/>
              <a:buFont typeface="Courier New" panose="02070309020205020404" pitchFamily="49" charset="0"/>
              <a:buChar char="o"/>
            </a:pPr>
            <a:r>
              <a:rPr lang="en-US" dirty="0"/>
              <a:t>feeling bad about what we did</a:t>
            </a:r>
          </a:p>
          <a:p>
            <a:pPr marL="627063" lvl="1">
              <a:buSzPct val="85000"/>
              <a:buFont typeface="Courier New" panose="02070309020205020404" pitchFamily="49" charset="0"/>
              <a:buChar char="o"/>
            </a:pPr>
            <a:r>
              <a:rPr lang="en-US" dirty="0"/>
              <a:t>feeling responsible; having remorse</a:t>
            </a:r>
          </a:p>
          <a:p>
            <a:pPr lvl="0"/>
            <a:r>
              <a:rPr lang="en-US" dirty="0"/>
              <a:t>Shame is tied to personal identity and self-worth:</a:t>
            </a:r>
          </a:p>
          <a:p>
            <a:pPr marL="627063" lvl="1">
              <a:buSzPct val="85000"/>
              <a:buFont typeface="Courier New" panose="02070309020205020404" pitchFamily="49" charset="0"/>
              <a:buChar char="o"/>
            </a:pPr>
            <a:r>
              <a:rPr lang="en-US" dirty="0"/>
              <a:t>feeling bad about who we are</a:t>
            </a:r>
          </a:p>
          <a:p>
            <a:pPr marL="627063" lvl="1">
              <a:buSzPct val="85000"/>
              <a:buFont typeface="Courier New" panose="02070309020205020404" pitchFamily="49" charset="0"/>
              <a:buChar char="o"/>
            </a:pPr>
            <a:r>
              <a:rPr lang="en-US" dirty="0"/>
              <a:t>feeling like a failure in the eyes of God and others</a:t>
            </a:r>
          </a:p>
        </p:txBody>
      </p:sp>
      <p:pic>
        <p:nvPicPr>
          <p:cNvPr id="4" name="Picture 3" descr="A person in a blue shirt&#10;&#10;Description automatically generated">
            <a:extLst>
              <a:ext uri="{FF2B5EF4-FFF2-40B4-BE49-F238E27FC236}">
                <a16:creationId xmlns:a16="http://schemas.microsoft.com/office/drawing/2014/main" id="{B00DCC40-1373-4248-A1E4-BBBA98155917}"/>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30465" r="10466"/>
          <a:stretch/>
        </p:blipFill>
        <p:spPr>
          <a:xfrm>
            <a:off x="0" y="1629645"/>
            <a:ext cx="3729887" cy="3551955"/>
          </a:xfrm>
          <a:prstGeom prst="rect">
            <a:avLst/>
          </a:prstGeom>
        </p:spPr>
      </p:pic>
    </p:spTree>
    <p:extLst>
      <p:ext uri="{BB962C8B-B14F-4D97-AF65-F5344CB8AC3E}">
        <p14:creationId xmlns:p14="http://schemas.microsoft.com/office/powerpoint/2010/main" val="50063027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762000" y="685800"/>
            <a:ext cx="7620000" cy="1066800"/>
          </a:xfrm>
        </p:spPr>
        <p:txBody>
          <a:bodyPr>
            <a:normAutofit/>
          </a:bodyPr>
          <a:lstStyle/>
          <a:p>
            <a:r>
              <a:rPr lang="en-US" dirty="0"/>
              <a:t>Saved </a:t>
            </a:r>
            <a:r>
              <a:rPr lang="en-US" i="1" dirty="0"/>
              <a:t>from</a:t>
            </a:r>
            <a:r>
              <a:rPr lang="en-US" dirty="0"/>
              <a:t> Loneliness and Despair</a:t>
            </a:r>
            <a:endParaRPr lang="en-US" dirty="0">
              <a:effectLst/>
            </a:endParaRPr>
          </a:p>
        </p:txBody>
      </p:sp>
      <p:sp>
        <p:nvSpPr>
          <p:cNvPr id="6" name="Content Placeholder 5"/>
          <p:cNvSpPr>
            <a:spLocks noGrp="1"/>
          </p:cNvSpPr>
          <p:nvPr>
            <p:ph idx="1"/>
          </p:nvPr>
        </p:nvSpPr>
        <p:spPr>
          <a:xfrm>
            <a:off x="3733800" y="1611243"/>
            <a:ext cx="5105400" cy="4847355"/>
          </a:xfrm>
        </p:spPr>
        <p:txBody>
          <a:bodyPr>
            <a:normAutofit/>
          </a:bodyPr>
          <a:lstStyle/>
          <a:p>
            <a:pPr marL="0" indent="0">
              <a:buNone/>
            </a:pPr>
            <a:r>
              <a:rPr lang="en-US" sz="2000" dirty="0"/>
              <a:t>Loneliness and despair are also consequences of sin.</a:t>
            </a:r>
          </a:p>
          <a:p>
            <a:pPr lvl="0"/>
            <a:r>
              <a:rPr lang="en-US" sz="2000" dirty="0"/>
              <a:t>loneliness—comes from being ashamed of sin and doubting our own goodness</a:t>
            </a:r>
          </a:p>
          <a:p>
            <a:pPr lvl="0"/>
            <a:r>
              <a:rPr lang="en-US" sz="2000" dirty="0"/>
              <a:t>despair—believing we are unlovable and unworthy </a:t>
            </a:r>
          </a:p>
          <a:p>
            <a:pPr lvl="0">
              <a:spcAft>
                <a:spcPts val="1200"/>
              </a:spcAft>
            </a:pPr>
            <a:r>
              <a:rPr lang="en-US" sz="2000" dirty="0"/>
              <a:t>isolation from God and others</a:t>
            </a:r>
          </a:p>
          <a:p>
            <a:pPr marL="0" indent="0">
              <a:buNone/>
            </a:pPr>
            <a:r>
              <a:rPr lang="en-US" sz="2000" dirty="0"/>
              <a:t>Addictions and attachments can result from guilt, shame, loneliness, and despair.</a:t>
            </a:r>
          </a:p>
          <a:p>
            <a:pPr lvl="0"/>
            <a:r>
              <a:rPr lang="en-US" sz="2000" dirty="0"/>
              <a:t>attempt to numb the painful feelings </a:t>
            </a:r>
          </a:p>
          <a:p>
            <a:pPr lvl="0"/>
            <a:r>
              <a:rPr lang="en-US" sz="2000" dirty="0"/>
              <a:t>seek immediate gratification </a:t>
            </a:r>
          </a:p>
          <a:p>
            <a:pPr marL="627063" lvl="1">
              <a:buSzPct val="85000"/>
              <a:buFont typeface="Courier New" panose="02070309020205020404" pitchFamily="49" charset="0"/>
              <a:buChar char="o"/>
            </a:pPr>
            <a:r>
              <a:rPr lang="en-US" sz="2000" dirty="0"/>
              <a:t>unhealthy attachments, obsessions, addictions</a:t>
            </a:r>
          </a:p>
        </p:txBody>
      </p:sp>
      <p:pic>
        <p:nvPicPr>
          <p:cNvPr id="3" name="Picture 2" descr="A picture containing wooden, bench, sitting, wood&#10;&#10;Description automatically generated">
            <a:extLst>
              <a:ext uri="{FF2B5EF4-FFF2-40B4-BE49-F238E27FC236}">
                <a16:creationId xmlns:a16="http://schemas.microsoft.com/office/drawing/2014/main" id="{2D2A249E-E092-4316-A3C2-089B38381D94}"/>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43213" t="5000" r="8332" b="17500"/>
          <a:stretch/>
        </p:blipFill>
        <p:spPr>
          <a:xfrm>
            <a:off x="0" y="1629645"/>
            <a:ext cx="3501656" cy="3733800"/>
          </a:xfrm>
          <a:prstGeom prst="rect">
            <a:avLst/>
          </a:prstGeom>
        </p:spPr>
      </p:pic>
    </p:spTree>
    <p:extLst>
      <p:ext uri="{BB962C8B-B14F-4D97-AF65-F5344CB8AC3E}">
        <p14:creationId xmlns:p14="http://schemas.microsoft.com/office/powerpoint/2010/main" val="286098203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762000" y="953385"/>
            <a:ext cx="7620000" cy="1066800"/>
          </a:xfrm>
        </p:spPr>
        <p:txBody>
          <a:bodyPr>
            <a:normAutofit/>
          </a:bodyPr>
          <a:lstStyle/>
          <a:p>
            <a:r>
              <a:rPr lang="en-US" dirty="0"/>
              <a:t>Saved </a:t>
            </a:r>
            <a:r>
              <a:rPr lang="en-US" i="1" dirty="0"/>
              <a:t>from</a:t>
            </a:r>
            <a:r>
              <a:rPr lang="en-US" dirty="0"/>
              <a:t> Death</a:t>
            </a:r>
            <a:endParaRPr lang="en-US" dirty="0">
              <a:effectLst/>
            </a:endParaRPr>
          </a:p>
        </p:txBody>
      </p:sp>
      <p:pic>
        <p:nvPicPr>
          <p:cNvPr id="4" name="Picture 3" descr="A picture containing indoor, sitting, table, green&#10;&#10;Description automatically generated">
            <a:extLst>
              <a:ext uri="{FF2B5EF4-FFF2-40B4-BE49-F238E27FC236}">
                <a16:creationId xmlns:a16="http://schemas.microsoft.com/office/drawing/2014/main" id="{6F907D8E-451D-4586-B219-C88D03A1B61E}"/>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7467" t="13332" b="21111"/>
          <a:stretch/>
        </p:blipFill>
        <p:spPr>
          <a:xfrm>
            <a:off x="4385082" y="1371600"/>
            <a:ext cx="4758917" cy="2745929"/>
          </a:xfrm>
          <a:prstGeom prst="rect">
            <a:avLst/>
          </a:prstGeom>
        </p:spPr>
      </p:pic>
      <p:sp>
        <p:nvSpPr>
          <p:cNvPr id="6" name="Content Placeholder 5"/>
          <p:cNvSpPr>
            <a:spLocks noGrp="1"/>
          </p:cNvSpPr>
          <p:nvPr>
            <p:ph idx="1"/>
          </p:nvPr>
        </p:nvSpPr>
        <p:spPr>
          <a:xfrm>
            <a:off x="762000" y="1867785"/>
            <a:ext cx="6781800" cy="4847355"/>
          </a:xfrm>
        </p:spPr>
        <p:txBody>
          <a:bodyPr>
            <a:normAutofit/>
          </a:bodyPr>
          <a:lstStyle/>
          <a:p>
            <a:pPr marL="0" indent="0">
              <a:buNone/>
            </a:pPr>
            <a:r>
              <a:rPr lang="en-US" dirty="0"/>
              <a:t>We suffer from physical </a:t>
            </a:r>
            <a:br>
              <a:rPr lang="en-US" dirty="0"/>
            </a:br>
            <a:r>
              <a:rPr lang="en-US" dirty="0"/>
              <a:t>death but also the death </a:t>
            </a:r>
            <a:br>
              <a:rPr lang="en-US" dirty="0"/>
            </a:br>
            <a:r>
              <a:rPr lang="en-US" dirty="0"/>
              <a:t>of relationships:</a:t>
            </a:r>
          </a:p>
          <a:p>
            <a:pPr lvl="0"/>
            <a:r>
              <a:rPr lang="en-US" dirty="0"/>
              <a:t>physical death at the </a:t>
            </a:r>
            <a:br>
              <a:rPr lang="en-US" dirty="0"/>
            </a:br>
            <a:r>
              <a:rPr lang="en-US" dirty="0"/>
              <a:t>end of our earthly life</a:t>
            </a:r>
          </a:p>
          <a:p>
            <a:pPr lvl="0"/>
            <a:r>
              <a:rPr lang="en-US" dirty="0"/>
              <a:t>death of loved ones</a:t>
            </a:r>
          </a:p>
          <a:p>
            <a:pPr lvl="0"/>
            <a:r>
              <a:rPr lang="en-US" dirty="0"/>
              <a:t>death of relationships, dreams, health, etc.</a:t>
            </a:r>
          </a:p>
        </p:txBody>
      </p:sp>
    </p:spTree>
    <p:extLst>
      <p:ext uri="{BB962C8B-B14F-4D97-AF65-F5344CB8AC3E}">
        <p14:creationId xmlns:p14="http://schemas.microsoft.com/office/powerpoint/2010/main" val="388408187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animal, flower&#10;&#10;Description automatically generated">
            <a:extLst>
              <a:ext uri="{FF2B5EF4-FFF2-40B4-BE49-F238E27FC236}">
                <a16:creationId xmlns:a16="http://schemas.microsoft.com/office/drawing/2014/main" id="{D1BFFD22-FB05-4AC4-99F5-81A27808163F}"/>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5996" t="13366" r="37473" b="7574"/>
          <a:stretch/>
        </p:blipFill>
        <p:spPr>
          <a:xfrm rot="5400000">
            <a:off x="-120336" y="1663657"/>
            <a:ext cx="3771358" cy="3530687"/>
          </a:xfrm>
          <a:prstGeom prst="rect">
            <a:avLst/>
          </a:prstGeom>
        </p:spPr>
      </p:pic>
      <p:sp>
        <p:nvSpPr>
          <p:cNvPr id="5" name="Title 4"/>
          <p:cNvSpPr>
            <a:spLocks noGrp="1"/>
          </p:cNvSpPr>
          <p:nvPr>
            <p:ph type="title"/>
          </p:nvPr>
        </p:nvSpPr>
        <p:spPr>
          <a:xfrm>
            <a:off x="685800" y="838744"/>
            <a:ext cx="8229600" cy="533400"/>
          </a:xfrm>
        </p:spPr>
        <p:txBody>
          <a:bodyPr/>
          <a:lstStyle/>
          <a:p>
            <a:r>
              <a:rPr lang="en-US" dirty="0"/>
              <a:t>Paschal Mystery</a:t>
            </a:r>
          </a:p>
        </p:txBody>
      </p:sp>
      <p:sp>
        <p:nvSpPr>
          <p:cNvPr id="6" name="Content Placeholder 5"/>
          <p:cNvSpPr>
            <a:spLocks noGrp="1"/>
          </p:cNvSpPr>
          <p:nvPr>
            <p:ph idx="1"/>
          </p:nvPr>
        </p:nvSpPr>
        <p:spPr>
          <a:xfrm>
            <a:off x="3733800" y="1448344"/>
            <a:ext cx="4953000" cy="4647656"/>
          </a:xfrm>
        </p:spPr>
        <p:txBody>
          <a:bodyPr>
            <a:normAutofit/>
          </a:bodyPr>
          <a:lstStyle/>
          <a:p>
            <a:pPr marL="0" indent="0">
              <a:buNone/>
            </a:pPr>
            <a:r>
              <a:rPr lang="en-US" dirty="0"/>
              <a:t>In the Paschal Mystery we find the transforming power of God, who conquers all death, pain, and suffering  .  .  .  and raises us up in new life.</a:t>
            </a:r>
          </a:p>
          <a:p>
            <a:pPr lvl="0"/>
            <a:r>
              <a:rPr lang="en-US" dirty="0"/>
              <a:t>We are saved from death: </a:t>
            </a:r>
          </a:p>
          <a:p>
            <a:pPr marL="627063" lvl="1">
              <a:buSzPct val="85000"/>
              <a:buFont typeface="Courier New" panose="02070309020205020404" pitchFamily="49" charset="0"/>
              <a:buChar char="o"/>
            </a:pPr>
            <a:r>
              <a:rPr lang="en-US" dirty="0"/>
              <a:t>emptied of sin, shame, loneliness, and addictions</a:t>
            </a:r>
          </a:p>
          <a:p>
            <a:pPr lvl="0"/>
            <a:r>
              <a:rPr lang="en-US" dirty="0"/>
              <a:t>And raised to new life:</a:t>
            </a:r>
          </a:p>
          <a:p>
            <a:pPr marL="627063" lvl="1">
              <a:buSzPct val="85000"/>
              <a:buFont typeface="Courier New" panose="02070309020205020404" pitchFamily="49" charset="0"/>
              <a:buChar char="o"/>
            </a:pPr>
            <a:r>
              <a:rPr lang="en-US" dirty="0"/>
              <a:t>filled with the presence of God</a:t>
            </a:r>
          </a:p>
        </p:txBody>
      </p:sp>
    </p:spTree>
    <p:extLst>
      <p:ext uri="{BB962C8B-B14F-4D97-AF65-F5344CB8AC3E}">
        <p14:creationId xmlns:p14="http://schemas.microsoft.com/office/powerpoint/2010/main" val="198916460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3733800" y="838200"/>
            <a:ext cx="7620000" cy="647700"/>
          </a:xfrm>
        </p:spPr>
        <p:txBody>
          <a:bodyPr>
            <a:normAutofit/>
          </a:bodyPr>
          <a:lstStyle/>
          <a:p>
            <a:r>
              <a:rPr lang="en-US" dirty="0"/>
              <a:t>Saved </a:t>
            </a:r>
            <a:r>
              <a:rPr lang="en-US" i="1" dirty="0"/>
              <a:t>for</a:t>
            </a:r>
            <a:endParaRPr lang="en-US" dirty="0">
              <a:effectLst/>
            </a:endParaRPr>
          </a:p>
        </p:txBody>
      </p:sp>
      <p:sp>
        <p:nvSpPr>
          <p:cNvPr id="6" name="Content Placeholder 5"/>
          <p:cNvSpPr>
            <a:spLocks noGrp="1"/>
          </p:cNvSpPr>
          <p:nvPr>
            <p:ph idx="1"/>
          </p:nvPr>
        </p:nvSpPr>
        <p:spPr>
          <a:xfrm>
            <a:off x="3733800" y="1485900"/>
            <a:ext cx="5105400" cy="4847355"/>
          </a:xfrm>
        </p:spPr>
        <p:txBody>
          <a:bodyPr>
            <a:normAutofit/>
          </a:bodyPr>
          <a:lstStyle/>
          <a:p>
            <a:pPr marL="0" indent="0">
              <a:buNone/>
            </a:pPr>
            <a:r>
              <a:rPr lang="en-US" dirty="0"/>
              <a:t>When we are open to God’s </a:t>
            </a:r>
            <a:br>
              <a:rPr lang="en-US" dirty="0"/>
            </a:br>
            <a:r>
              <a:rPr lang="en-US" dirty="0"/>
              <a:t>saving power and saved from the consequences of sin and death, </a:t>
            </a:r>
            <a:br>
              <a:rPr lang="en-US" dirty="0"/>
            </a:br>
            <a:r>
              <a:rPr lang="en-US" dirty="0"/>
              <a:t>we are saved </a:t>
            </a:r>
            <a:r>
              <a:rPr lang="en-US" i="1" dirty="0"/>
              <a:t>for</a:t>
            </a:r>
            <a:r>
              <a:rPr lang="en-US" dirty="0"/>
              <a:t> all the wonderful things God wants for us:</a:t>
            </a:r>
          </a:p>
          <a:p>
            <a:pPr lvl="0"/>
            <a:r>
              <a:rPr lang="en-US" dirty="0"/>
              <a:t>true happiness in this life</a:t>
            </a:r>
          </a:p>
          <a:p>
            <a:pPr lvl="0"/>
            <a:r>
              <a:rPr lang="en-US" dirty="0"/>
              <a:t>union with God in the next life </a:t>
            </a:r>
          </a:p>
          <a:p>
            <a:pPr lvl="0"/>
            <a:r>
              <a:rPr lang="en-US" dirty="0"/>
              <a:t>forgiveness and healing</a:t>
            </a:r>
          </a:p>
          <a:p>
            <a:pPr lvl="0"/>
            <a:r>
              <a:rPr lang="en-US" dirty="0"/>
              <a:t>freedom</a:t>
            </a:r>
          </a:p>
          <a:p>
            <a:pPr lvl="0"/>
            <a:r>
              <a:rPr lang="en-US" dirty="0"/>
              <a:t>joy</a:t>
            </a:r>
          </a:p>
          <a:p>
            <a:pPr lvl="0"/>
            <a:r>
              <a:rPr lang="en-US" dirty="0"/>
              <a:t>eternal life</a:t>
            </a:r>
          </a:p>
        </p:txBody>
      </p:sp>
      <p:pic>
        <p:nvPicPr>
          <p:cNvPr id="3" name="Picture 2">
            <a:extLst>
              <a:ext uri="{FF2B5EF4-FFF2-40B4-BE49-F238E27FC236}">
                <a16:creationId xmlns:a16="http://schemas.microsoft.com/office/drawing/2014/main" id="{F1937ECE-0B98-496F-A0C4-C806793A0A65}"/>
              </a:ext>
              <a:ext uri="{C183D7F6-B498-43B3-948B-1728B52AA6E4}">
                <adec:decorative xmlns:adec="http://schemas.microsoft.com/office/drawing/2017/decorative" val="1"/>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26290" r="16681"/>
          <a:stretch/>
        </p:blipFill>
        <p:spPr>
          <a:xfrm>
            <a:off x="0" y="952500"/>
            <a:ext cx="3454718" cy="4038600"/>
          </a:xfrm>
          <a:prstGeom prst="rect">
            <a:avLst/>
          </a:prstGeom>
        </p:spPr>
      </p:pic>
    </p:spTree>
    <p:extLst>
      <p:ext uri="{BB962C8B-B14F-4D97-AF65-F5344CB8AC3E}">
        <p14:creationId xmlns:p14="http://schemas.microsoft.com/office/powerpoint/2010/main" val="2349723898"/>
      </p:ext>
    </p:extLst>
  </p:cSld>
  <p:clrMapOvr>
    <a:masterClrMapping/>
  </p:clrMapOvr>
</p:sld>
</file>

<file path=ppt/theme/theme1.xml><?xml version="1.0" encoding="utf-8"?>
<a:theme xmlns:a="http://schemas.openxmlformats.org/drawingml/2006/main" name="LIC Presentation 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bwMode="auto">
        <a:noFill/>
        <a:ln w="9525">
          <a:noFill/>
          <a:miter lim="800000"/>
          <a:headEnd/>
          <a:tailEnd/>
        </a:ln>
      </a:spPr>
      <a:bodyPr>
        <a:spAutoFit/>
      </a:bodyPr>
      <a:lstStyle>
        <a:defPPr>
          <a:defRPr sz="800" dirty="0">
            <a:solidFill>
              <a:schemeClr val="bg1">
                <a:lumMod val="65000"/>
              </a:schemeClr>
            </a:solidFill>
          </a:defRPr>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LIC Presentation template</Template>
  <TotalTime>935</TotalTime>
  <Words>750</Words>
  <Application>Microsoft Office PowerPoint</Application>
  <PresentationFormat>On-screen Show (4:3)</PresentationFormat>
  <Paragraphs>108</Paragraphs>
  <Slides>13</Slides>
  <Notes>13</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13</vt:i4>
      </vt:variant>
    </vt:vector>
  </HeadingPairs>
  <TitlesOfParts>
    <vt:vector size="17" baseType="lpstr">
      <vt:lpstr>Arial</vt:lpstr>
      <vt:lpstr>Calibri</vt:lpstr>
      <vt:lpstr>Courier New</vt:lpstr>
      <vt:lpstr>LIC Presentation template</vt:lpstr>
      <vt:lpstr>Our Salvation </vt:lpstr>
      <vt:lpstr>What happens after we die?</vt:lpstr>
      <vt:lpstr>FAQs about Salvation</vt:lpstr>
      <vt:lpstr>Saved from </vt:lpstr>
      <vt:lpstr>Saved from Guilt and Shame</vt:lpstr>
      <vt:lpstr>Saved from Loneliness and Despair</vt:lpstr>
      <vt:lpstr>Saved from Death</vt:lpstr>
      <vt:lpstr>Paschal Mystery</vt:lpstr>
      <vt:lpstr>Saved for</vt:lpstr>
      <vt:lpstr>Salvation and Judgment</vt:lpstr>
      <vt:lpstr>FAQs about Particular Judgment</vt:lpstr>
      <vt:lpstr>Heaven and Hell: “States of Being,” not Physical “Places”</vt:lpstr>
      <vt:lpstr>Purgatory</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bmartinka</dc:creator>
  <cp:lastModifiedBy>Becky Gochanour</cp:lastModifiedBy>
  <cp:revision>135</cp:revision>
  <dcterms:created xsi:type="dcterms:W3CDTF">2011-01-10T17:35:40Z</dcterms:created>
  <dcterms:modified xsi:type="dcterms:W3CDTF">2019-12-09T17:13:58Z</dcterms:modified>
</cp:coreProperties>
</file>