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58" r:id="rId4"/>
    <p:sldId id="268" r:id="rId5"/>
    <p:sldId id="269" r:id="rId6"/>
    <p:sldId id="272" r:id="rId7"/>
    <p:sldId id="273" r:id="rId8"/>
    <p:sldId id="274" r:id="rId9"/>
    <p:sldId id="275" r:id="rId10"/>
    <p:sldId id="276" r:id="rId11"/>
    <p:sldId id="277" r:id="rId12"/>
    <p:sldId id="27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rry Ruff" initials="JR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78" autoAdjust="0"/>
    <p:restoredTop sz="83804" autoAdjust="0"/>
  </p:normalViewPr>
  <p:slideViewPr>
    <p:cSldViewPr>
      <p:cViewPr>
        <p:scale>
          <a:sx n="90" d="100"/>
          <a:sy n="90" d="100"/>
        </p:scale>
        <p:origin x="1440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99" d="100"/>
          <a:sy n="99" d="100"/>
        </p:scale>
        <p:origin x="4272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F9FBF35-D604-3247-8F14-DE363E84DD2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0BEA1E-A0E4-FD41-8A9E-D239540D603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9140DC-7307-6940-9821-3E5B4D608C07}" type="datetimeFigureOut">
              <a:rPr lang="en-US" smtClean="0"/>
              <a:t>12/6/2019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4587AD-72B8-FF46-BD55-5DBD92BD240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CC678F-4AEF-0F48-AD90-578991B1F17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ABF54C-42E7-B544-A99D-9691AF2E18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2077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728F2B-10A1-42D5-914E-F298A7E39417}" type="datetimeFigureOut">
              <a:rPr lang="en-US" smtClean="0"/>
              <a:pPr/>
              <a:t>12/6/2019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0DC229-7167-44B8-9A48-0708C090EF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0579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sccb.org/prayer-and-worship/prayers-and-devotions/stations-of-the-cross/scriptural-stations-of-the-cross.cfm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onlineministries.creighton.edu/CollaborativeMinistry/stations-prn.html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0DC229-7167-44B8-9A48-0708C090EF13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269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©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jagoda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/ Shutterstock.com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0DC229-7167-44B8-9A48-0708C090EF13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6316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©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Jorisvo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/ iStock.com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0DC229-7167-44B8-9A48-0708C090EF13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1287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© Wanda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Pelin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Canila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/ Shutterstock.com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0DC229-7167-44B8-9A48-0708C090EF13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34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i="1" dirty="0">
                <a:solidFill>
                  <a:schemeClr val="bg1">
                    <a:lumMod val="65000"/>
                  </a:schemeClr>
                </a:solidFill>
              </a:rPr>
              <a:t>© </a:t>
            </a:r>
            <a:r>
              <a:rPr lang="en-US" sz="1200" i="0" dirty="0" err="1">
                <a:solidFill>
                  <a:schemeClr val="bg1">
                    <a:lumMod val="65000"/>
                  </a:schemeClr>
                </a:solidFill>
              </a:rPr>
              <a:t>jagoda</a:t>
            </a:r>
            <a:r>
              <a:rPr lang="en-US" sz="1200" i="0" dirty="0">
                <a:solidFill>
                  <a:schemeClr val="bg1">
                    <a:lumMod val="65000"/>
                  </a:schemeClr>
                </a:solidFill>
              </a:rPr>
              <a:t> / Shutterstock.com</a:t>
            </a:r>
          </a:p>
          <a:p>
            <a:endParaRPr lang="en-US" sz="1200" i="0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sz="1200" i="1" dirty="0">
                <a:solidFill>
                  <a:schemeClr val="bg1">
                    <a:lumMod val="65000"/>
                  </a:schemeClr>
                </a:solidFill>
              </a:rPr>
              <a:t>Notes: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Refer to article 22 in the student book for more information regarding the Stations of the Cross.</a:t>
            </a:r>
            <a:endParaRPr lang="en-US" dirty="0">
              <a:effectLst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i="1" dirty="0">
              <a:solidFill>
                <a:schemeClr val="bg1">
                  <a:lumMod val="65000"/>
                </a:schemeClr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i="1" dirty="0">
              <a:solidFill>
                <a:schemeClr val="bg1">
                  <a:lumMod val="65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0DC229-7167-44B8-9A48-0708C090EF1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3269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©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VladisChern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/ Shutterstock.com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©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GoneWithTheWind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/ Shutterstock.com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0DC229-7167-44B8-9A48-0708C090EF13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2706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© 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VanderWolf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Images / Shutterstock.com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Notes: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you have time, you can show your students a map of the actual stops along the Via Dolorosa just by doing a quick search on the internet. </a:t>
            </a:r>
            <a:endParaRPr lang="en-US" dirty="0">
              <a:effectLst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0DC229-7167-44B8-9A48-0708C090EF13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1285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©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ChameleonsEye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/ Shutterstock.com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Notes: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Scriptural Stations can be accessed on the USCCB website at </a:t>
            </a:r>
            <a:r>
              <a:rPr lang="en-US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http://www.usccb.org/prayer-and-worship/prayers-and-devotions/stations-of-the-cross/scriptural-stations-of-the-cross.cfm</a:t>
            </a:r>
            <a:endParaRPr lang="en-US" dirty="0">
              <a:effectLst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0DC229-7167-44B8-9A48-0708C090EF1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7763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© Ryan Rodrick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Beiler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/ Shutterstock.com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0DC229-7167-44B8-9A48-0708C090EF13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6299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©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Zvonimir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Atletic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/ Shutterstock.com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Notes: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Here is a printer-friendly version of the Stations of the Cross, including notes for why we do the stations and how to do the stations: </a:t>
            </a:r>
            <a:r>
              <a:rPr lang="en-US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http://onlineministries.creighton.edu/CollaborativeMinistry/stations-prn.html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US" dirty="0">
              <a:effectLst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0DC229-7167-44B8-9A48-0708C090EF1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1777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©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Thoom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/ Shutterstock.com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Notes: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 may want the students to write down these four repeated parts as it will help them in preparing their own Stations of the Cross. Because this is a devotional and not a liturgical rite, there is a lot of flexibility in this arrangement. Sometimes the description is limited to simply announcing the station. The words to the structured call-and-response prayer can vary, as can the length of the reflection and prayerful conclusion.</a:t>
            </a:r>
            <a:endParaRPr lang="en-US" dirty="0">
              <a:effectLst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0DC229-7167-44B8-9A48-0708C090EF13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5738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©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Thoom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 / Shutterstock.com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0DC229-7167-44B8-9A48-0708C090EF13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24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981200"/>
            <a:ext cx="9144000" cy="1470025"/>
          </a:xfrm>
        </p:spPr>
        <p:txBody>
          <a:bodyPr>
            <a:normAutofit/>
          </a:bodyPr>
          <a:lstStyle>
            <a:lvl1pPr algn="ctr">
              <a:defRPr sz="4400" b="1">
                <a:solidFill>
                  <a:schemeClr val="tx1"/>
                </a:solidFill>
                <a:effectLst>
                  <a:outerShdw blurRad="50800" dist="50800" dir="5400000" algn="ctr" rotWithShape="0">
                    <a:schemeClr val="bg1">
                      <a:lumMod val="85000"/>
                    </a:scheme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7543800" y="6019800"/>
            <a:ext cx="1676400" cy="304800"/>
          </a:xfrm>
        </p:spPr>
        <p:txBody>
          <a:bodyPr lIns="0" anchor="ctr" anchorCtr="0">
            <a:normAutofit/>
          </a:bodyPr>
          <a:lstStyle>
            <a:lvl1pPr algn="l">
              <a:buNone/>
              <a:defRPr sz="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Document # TX000000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143000"/>
            <a:ext cx="8229600" cy="533400"/>
          </a:xfrm>
        </p:spPr>
        <p:txBody>
          <a:bodyPr>
            <a:normAutofit/>
          </a:bodyPr>
          <a:lstStyle>
            <a:lvl1pPr algn="l">
              <a:defRPr sz="28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752600"/>
            <a:ext cx="6477000" cy="4373563"/>
          </a:xfr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>
              <a:defRPr sz="2400">
                <a:latin typeface="Arial" pitchFamily="34" charset="0"/>
                <a:cs typeface="Arial" pitchFamily="34" charset="0"/>
              </a:defRPr>
            </a:lvl2pPr>
            <a:lvl3pPr>
              <a:defRPr sz="2400">
                <a:latin typeface="Arial" pitchFamily="34" charset="0"/>
                <a:cs typeface="Arial" pitchFamily="34" charset="0"/>
              </a:defRPr>
            </a:lvl3pPr>
            <a:lvl4pPr>
              <a:defRPr sz="1400">
                <a:latin typeface="Arial" pitchFamily="34" charset="0"/>
                <a:cs typeface="Arial" pitchFamily="34" charset="0"/>
              </a:defRPr>
            </a:lvl4pPr>
            <a:lvl5pPr>
              <a:defRPr sz="12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1143000"/>
            <a:ext cx="8229600" cy="914400"/>
          </a:xfrm>
        </p:spPr>
        <p:txBody>
          <a:bodyPr>
            <a:normAutofit/>
          </a:bodyPr>
          <a:lstStyle>
            <a:lvl1pPr algn="l">
              <a:defRPr sz="2800" b="1" baseline="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r>
              <a:rPr lang="en-US" dirty="0"/>
              <a:t>2 line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209800"/>
            <a:ext cx="6477000" cy="3916363"/>
          </a:xfrm>
        </p:spPr>
        <p:txBody>
          <a:bodyPr>
            <a:normAutofit/>
          </a:bodyPr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>
              <a:defRPr sz="2400">
                <a:latin typeface="Arial" pitchFamily="34" charset="0"/>
                <a:cs typeface="Arial" pitchFamily="34" charset="0"/>
              </a:defRPr>
            </a:lvl2pPr>
            <a:lvl3pPr>
              <a:defRPr sz="2400">
                <a:latin typeface="Arial" pitchFamily="34" charset="0"/>
                <a:cs typeface="Arial" pitchFamily="34" charset="0"/>
              </a:defRPr>
            </a:lvl3pPr>
            <a:lvl4pPr>
              <a:defRPr sz="1400">
                <a:latin typeface="Arial" pitchFamily="34" charset="0"/>
                <a:cs typeface="Arial" pitchFamily="34" charset="0"/>
              </a:defRPr>
            </a:lvl4pPr>
            <a:lvl5pPr>
              <a:defRPr sz="12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 lines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143000"/>
            <a:ext cx="8229600" cy="533400"/>
          </a:xfrm>
        </p:spPr>
        <p:txBody>
          <a:bodyPr>
            <a:normAutofit/>
          </a:bodyPr>
          <a:lstStyle>
            <a:lvl1pPr algn="l">
              <a:defRPr sz="28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209800"/>
            <a:ext cx="6400800" cy="3916363"/>
          </a:xfrm>
        </p:spPr>
        <p:txBody>
          <a:bodyPr>
            <a:normAutofit/>
          </a:bodyPr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>
              <a:defRPr sz="2400">
                <a:latin typeface="Arial" pitchFamily="34" charset="0"/>
                <a:cs typeface="Arial" pitchFamily="34" charset="0"/>
              </a:defRPr>
            </a:lvl2pPr>
            <a:lvl3pPr>
              <a:defRPr sz="2400">
                <a:latin typeface="Arial" pitchFamily="34" charset="0"/>
                <a:cs typeface="Arial" pitchFamily="34" charset="0"/>
              </a:defRPr>
            </a:lvl3pPr>
            <a:lvl4pPr>
              <a:defRPr sz="1400">
                <a:latin typeface="Arial" pitchFamily="34" charset="0"/>
                <a:cs typeface="Arial" pitchFamily="34" charset="0"/>
              </a:defRPr>
            </a:lvl4pPr>
            <a:lvl5pPr>
              <a:defRPr sz="12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1676400" y="1600200"/>
            <a:ext cx="6477000" cy="533400"/>
          </a:xfrm>
        </p:spPr>
        <p:txBody>
          <a:bodyPr>
            <a:normAutofit/>
          </a:bodyPr>
          <a:lstStyle>
            <a:lvl1pPr>
              <a:buNone/>
              <a:defRPr sz="2800"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2nd line emphasis title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914400" y="1143000"/>
            <a:ext cx="7696200" cy="609600"/>
          </a:xfrm>
        </p:spPr>
        <p:txBody>
          <a:bodyPr/>
          <a:lstStyle>
            <a:lvl1pPr>
              <a:buNone/>
              <a:defRPr sz="28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/narrow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2973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4038600" cy="42973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914400" y="1143000"/>
            <a:ext cx="7315200" cy="609600"/>
          </a:xfrm>
        </p:spPr>
        <p:txBody>
          <a:bodyPr>
            <a:normAutofit/>
          </a:bodyPr>
          <a:lstStyle>
            <a:lvl1pPr>
              <a:buNone/>
              <a:defRPr sz="28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914400" y="1143000"/>
            <a:ext cx="8229600" cy="533400"/>
          </a:xfrm>
        </p:spPr>
        <p:txBody>
          <a:bodyPr>
            <a:normAutofit/>
          </a:bodyPr>
          <a:lstStyle>
            <a:lvl1pPr algn="l">
              <a:defRPr sz="28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914400" y="2514600"/>
            <a:ext cx="7315200" cy="1524000"/>
          </a:xfrm>
        </p:spPr>
        <p:txBody>
          <a:bodyPr/>
          <a:lstStyle>
            <a:lvl1pPr algn="ctr">
              <a:buNone/>
              <a:defRPr sz="2800">
                <a:solidFill>
                  <a:schemeClr val="accent5">
                    <a:lumMod val="75000"/>
                  </a:schemeClr>
                </a:solidFill>
              </a:defRPr>
            </a:lvl1pPr>
            <a:lvl2pPr algn="ctr">
              <a:defRPr sz="2400" i="1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590800" y="4267200"/>
            <a:ext cx="5029200" cy="1447800"/>
          </a:xfrm>
        </p:spPr>
        <p:txBody>
          <a:bodyPr>
            <a:normAutofit/>
          </a:bodyPr>
          <a:lstStyle>
            <a:lvl1pPr marL="457200" indent="-457200">
              <a:buAutoNum type="arabicPeriod"/>
              <a:defRPr sz="2400"/>
            </a:lvl1pPr>
            <a:lvl2pPr>
              <a:defRPr sz="24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838200"/>
            <a:ext cx="7772400" cy="579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CB1BD0-533A-4E07-BF9C-432137E14983}" type="datetimeFigureOut">
              <a:rPr lang="en-US" smtClean="0"/>
              <a:pPr/>
              <a:t>12/6/2019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54F940-28E1-4EAC-8D73-5D6BC0F5BDB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72" r:id="rId4"/>
    <p:sldLayoutId id="2147483651" r:id="rId5"/>
    <p:sldLayoutId id="2147483674" r:id="rId6"/>
    <p:sldLayoutId id="2147483652" r:id="rId7"/>
    <p:sldLayoutId id="2147483655" r:id="rId8"/>
  </p:sldLayoutIdLst>
  <p:txStyles>
    <p:titleStyle>
      <a:lvl1pPr algn="l" defTabSz="914400" rtl="0" eaLnBrk="1" latinLnBrk="0" hangingPunct="1">
        <a:spcBef>
          <a:spcPct val="0"/>
        </a:spcBef>
        <a:buNone/>
        <a:defRPr sz="28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828800"/>
            <a:ext cx="9144000" cy="1470025"/>
          </a:xfrm>
        </p:spPr>
        <p:txBody>
          <a:bodyPr/>
          <a:lstStyle/>
          <a:p>
            <a:r>
              <a:rPr lang="en-US" dirty="0">
                <a:effectLst/>
              </a:rPr>
              <a:t>Explaining the </a:t>
            </a:r>
            <a:br>
              <a:rPr lang="en-US" dirty="0">
                <a:effectLst/>
              </a:rPr>
            </a:br>
            <a:r>
              <a:rPr lang="en-US" dirty="0">
                <a:effectLst/>
              </a:rPr>
              <a:t>Stations of the Cross</a:t>
            </a:r>
            <a:endParaRPr lang="en-US" dirty="0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-30866" y="3810000"/>
            <a:ext cx="9144000" cy="9906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i="1" dirty="0"/>
              <a:t>The Paschal Mystery and the Gospels</a:t>
            </a:r>
          </a:p>
          <a:p>
            <a:pPr marL="0" indent="0" algn="ctr">
              <a:buNone/>
            </a:pPr>
            <a:r>
              <a:rPr lang="en-US" dirty="0"/>
              <a:t>Unit 2, Learning Experience 8</a:t>
            </a:r>
          </a:p>
        </p:txBody>
      </p:sp>
      <p:sp>
        <p:nvSpPr>
          <p:cNvPr id="5" name="Text Placeholder 3"/>
          <p:cNvSpPr>
            <a:spLocks noGrp="1"/>
          </p:cNvSpPr>
          <p:nvPr/>
        </p:nvSpPr>
        <p:spPr>
          <a:xfrm>
            <a:off x="0" y="5562600"/>
            <a:ext cx="9144000" cy="123111"/>
          </a:xfrm>
          <a:prstGeom prst="rect">
            <a:avLst/>
          </a:prstGeom>
        </p:spPr>
        <p:txBody>
          <a:bodyPr vert="horz" wrap="square" lIns="0" tIns="0" rIns="0" bIns="0" rtlCol="0" anchor="ctr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kern="120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Document #: TX006576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14400" y="914400"/>
            <a:ext cx="4876800" cy="609600"/>
          </a:xfrm>
        </p:spPr>
        <p:txBody>
          <a:bodyPr>
            <a:normAutofit/>
          </a:bodyPr>
          <a:lstStyle/>
          <a:p>
            <a:r>
              <a:rPr lang="en-US" dirty="0"/>
              <a:t>Part 2</a:t>
            </a:r>
            <a:endParaRPr lang="en-US" dirty="0">
              <a:effectLst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914400" y="1499323"/>
            <a:ext cx="5029200" cy="4648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200" dirty="0"/>
              <a:t>Structured call-and-response prayer</a:t>
            </a:r>
          </a:p>
        </p:txBody>
      </p:sp>
      <p:pic>
        <p:nvPicPr>
          <p:cNvPr id="9" name="Picture 8" descr="A picture containing text, photo, living&#10;&#10;Description automatically generated">
            <a:extLst>
              <a:ext uri="{FF2B5EF4-FFF2-40B4-BE49-F238E27FC236}">
                <a16:creationId xmlns:a16="http://schemas.microsoft.com/office/drawing/2014/main" id="{31B0A92A-BA9A-4F5A-84DF-F61C130876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8134" y="2108923"/>
            <a:ext cx="5395866" cy="3604438"/>
          </a:xfrm>
          <a:prstGeom prst="rect">
            <a:avLst/>
          </a:prstGeom>
        </p:spPr>
      </p:pic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CB0C433D-CD1F-4E2D-B575-F42E47BA374A}"/>
              </a:ext>
            </a:extLst>
          </p:cNvPr>
          <p:cNvSpPr txBox="1">
            <a:spLocks/>
          </p:cNvSpPr>
          <p:nvPr/>
        </p:nvSpPr>
        <p:spPr>
          <a:xfrm>
            <a:off x="947057" y="2084246"/>
            <a:ext cx="2862943" cy="464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2200" dirty="0"/>
              <a:t>Traditionally:</a:t>
            </a:r>
          </a:p>
          <a:p>
            <a:pPr marL="347663" indent="0">
              <a:buFont typeface="Arial" pitchFamily="34" charset="0"/>
              <a:buNone/>
            </a:pPr>
            <a:r>
              <a:rPr lang="en-US" sz="2200" b="1" dirty="0"/>
              <a:t>Leader: </a:t>
            </a:r>
            <a:r>
              <a:rPr lang="en-US" sz="2200" dirty="0"/>
              <a:t>“We adore you, O Christ, and we bless you.”</a:t>
            </a:r>
          </a:p>
          <a:p>
            <a:pPr marL="347663" indent="0">
              <a:buFont typeface="Arial" pitchFamily="34" charset="0"/>
              <a:buNone/>
            </a:pPr>
            <a:r>
              <a:rPr lang="en-US" sz="2200" b="1" dirty="0"/>
              <a:t>Response: </a:t>
            </a:r>
            <a:r>
              <a:rPr lang="en-US" sz="2200" dirty="0"/>
              <a:t>“Because by your holy cross you have redeemed the world.”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67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14400" y="914400"/>
            <a:ext cx="4876800" cy="609600"/>
          </a:xfrm>
        </p:spPr>
        <p:txBody>
          <a:bodyPr>
            <a:normAutofit/>
          </a:bodyPr>
          <a:lstStyle/>
          <a:p>
            <a:r>
              <a:rPr lang="en-US" dirty="0"/>
              <a:t>Part 3</a:t>
            </a:r>
            <a:endParaRPr lang="en-US" dirty="0">
              <a:effectLst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914400" y="1499323"/>
            <a:ext cx="5029200" cy="609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Guided Reflection </a:t>
            </a:r>
            <a:endParaRPr lang="en-US" sz="2000" dirty="0">
              <a:effectLst/>
            </a:endParaRP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CB0C433D-CD1F-4E2D-B575-F42E47BA374A}"/>
              </a:ext>
            </a:extLst>
          </p:cNvPr>
          <p:cNvSpPr txBox="1">
            <a:spLocks/>
          </p:cNvSpPr>
          <p:nvPr/>
        </p:nvSpPr>
        <p:spPr>
          <a:xfrm>
            <a:off x="947057" y="2084246"/>
            <a:ext cx="3243943" cy="34783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z="2200" dirty="0"/>
              <a:t>Invites participants to enter into the scene more deeply and personally </a:t>
            </a:r>
          </a:p>
          <a:p>
            <a:pPr lvl="0"/>
            <a:r>
              <a:rPr lang="en-US" sz="2200" dirty="0"/>
              <a:t>Usually in first person to encourage personal connection</a:t>
            </a:r>
          </a:p>
          <a:p>
            <a:pPr lvl="0"/>
            <a:r>
              <a:rPr lang="en-US" sz="2200" dirty="0"/>
              <a:t>Sometimes includes reflection questions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</p:txBody>
      </p:sp>
      <p:pic>
        <p:nvPicPr>
          <p:cNvPr id="3" name="Picture 2" descr="A building next to a window&#10;&#10;Description automatically generated">
            <a:extLst>
              <a:ext uri="{FF2B5EF4-FFF2-40B4-BE49-F238E27FC236}">
                <a16:creationId xmlns:a16="http://schemas.microsoft.com/office/drawing/2014/main" id="{94FE0F05-BB99-4974-A118-A2ECBD78A8F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02" t="11751" r="2748"/>
          <a:stretch/>
        </p:blipFill>
        <p:spPr>
          <a:xfrm>
            <a:off x="4321629" y="2209800"/>
            <a:ext cx="4822371" cy="3062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275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14400" y="914400"/>
            <a:ext cx="4876800" cy="609600"/>
          </a:xfrm>
        </p:spPr>
        <p:txBody>
          <a:bodyPr>
            <a:normAutofit/>
          </a:bodyPr>
          <a:lstStyle/>
          <a:p>
            <a:r>
              <a:rPr lang="en-US" dirty="0"/>
              <a:t>Part 4</a:t>
            </a:r>
            <a:endParaRPr lang="en-US" dirty="0">
              <a:effectLst/>
            </a:endParaRPr>
          </a:p>
        </p:txBody>
      </p:sp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BA8E1D96-1C33-4E44-812C-2D0D221790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1" t="30391" r="8889" b="8889"/>
          <a:stretch/>
        </p:blipFill>
        <p:spPr>
          <a:xfrm>
            <a:off x="3429000" y="1534886"/>
            <a:ext cx="5486400" cy="4164154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914400" y="1499323"/>
            <a:ext cx="5029200" cy="609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Prayerful Conclusion</a:t>
            </a:r>
            <a:endParaRPr lang="en-US" dirty="0">
              <a:effectLst/>
            </a:endParaRP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CB0C433D-CD1F-4E2D-B575-F42E47BA374A}"/>
              </a:ext>
            </a:extLst>
          </p:cNvPr>
          <p:cNvSpPr txBox="1">
            <a:spLocks/>
          </p:cNvSpPr>
          <p:nvPr/>
        </p:nvSpPr>
        <p:spPr>
          <a:xfrm>
            <a:off x="947057" y="2084246"/>
            <a:ext cx="3167743" cy="34783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z="2200" dirty="0"/>
              <a:t>Prayerfully invites a personal response </a:t>
            </a:r>
            <a:br>
              <a:rPr lang="en-US" sz="2200" dirty="0"/>
            </a:br>
            <a:r>
              <a:rPr lang="en-US" sz="2200" dirty="0"/>
              <a:t>to the station</a:t>
            </a:r>
          </a:p>
          <a:p>
            <a:pPr lvl="0"/>
            <a:r>
              <a:rPr lang="en-US" sz="2200" dirty="0"/>
              <a:t>Addresses God </a:t>
            </a:r>
            <a:br>
              <a:rPr lang="en-US" sz="2200" dirty="0"/>
            </a:br>
            <a:r>
              <a:rPr lang="en-US" sz="2200" dirty="0"/>
              <a:t>and asks for </a:t>
            </a:r>
            <a:br>
              <a:rPr lang="en-US" sz="2200" dirty="0"/>
            </a:br>
            <a:r>
              <a:rPr lang="en-US" sz="2200" dirty="0"/>
              <a:t>specific help </a:t>
            </a:r>
          </a:p>
          <a:p>
            <a:pPr lvl="0"/>
            <a:r>
              <a:rPr lang="en-US" sz="2200"/>
              <a:t>Concludes </a:t>
            </a:r>
            <a:r>
              <a:rPr lang="en-US" sz="2200" dirty="0"/>
              <a:t>with a simple “Amen”</a:t>
            </a:r>
          </a:p>
        </p:txBody>
      </p:sp>
    </p:spTree>
    <p:extLst>
      <p:ext uri="{BB962C8B-B14F-4D97-AF65-F5344CB8AC3E}">
        <p14:creationId xmlns:p14="http://schemas.microsoft.com/office/powerpoint/2010/main" val="15677328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62000" y="838200"/>
            <a:ext cx="8229600" cy="533400"/>
          </a:xfrm>
        </p:spPr>
        <p:txBody>
          <a:bodyPr/>
          <a:lstStyle/>
          <a:p>
            <a:r>
              <a:rPr lang="en-US" dirty="0"/>
              <a:t>Stations of the Cross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410200" y="1430079"/>
            <a:ext cx="3429000" cy="5029200"/>
          </a:xfrm>
        </p:spPr>
        <p:txBody>
          <a:bodyPr>
            <a:normAutofit fontScale="92500"/>
          </a:bodyPr>
          <a:lstStyle/>
          <a:p>
            <a:pPr lvl="0"/>
            <a:r>
              <a:rPr lang="en-US" dirty="0"/>
              <a:t>The Stations of the Cross is a Catholic devotion rooted in Scripture that commemorates Jesus’ last hours on Earth.</a:t>
            </a:r>
          </a:p>
          <a:p>
            <a:pPr lvl="0"/>
            <a:r>
              <a:rPr lang="en-US" dirty="0"/>
              <a:t>The traditional stations consist of fourteen events, beginning with Jesus’ being condemned to death, and ending with the placement of his body in the tomb.</a:t>
            </a:r>
          </a:p>
        </p:txBody>
      </p:sp>
      <p:pic>
        <p:nvPicPr>
          <p:cNvPr id="4" name="Picture 3" descr="A large room&#10;&#10;Description automatically generated">
            <a:extLst>
              <a:ext uri="{FF2B5EF4-FFF2-40B4-BE49-F238E27FC236}">
                <a16:creationId xmlns:a16="http://schemas.microsoft.com/office/drawing/2014/main" id="{9FB9E1A3-A1E2-4F70-A197-C65CDC8BD4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5" t="8583" r="22753" b="18464"/>
          <a:stretch/>
        </p:blipFill>
        <p:spPr>
          <a:xfrm>
            <a:off x="0" y="1485900"/>
            <a:ext cx="5105400" cy="38862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38200" y="838200"/>
            <a:ext cx="4876800" cy="609600"/>
          </a:xfrm>
        </p:spPr>
        <p:txBody>
          <a:bodyPr>
            <a:normAutofit/>
          </a:bodyPr>
          <a:lstStyle/>
          <a:p>
            <a:r>
              <a:rPr lang="en-US" dirty="0"/>
              <a:t>Background of the Stations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73642" y="1470838"/>
            <a:ext cx="7508358" cy="2408274"/>
          </a:xfrm>
        </p:spPr>
        <p:txBody>
          <a:bodyPr>
            <a:normAutofit fontScale="92500"/>
          </a:bodyPr>
          <a:lstStyle/>
          <a:p>
            <a:pPr lvl="0"/>
            <a:r>
              <a:rPr lang="en-US" dirty="0"/>
              <a:t>The traditional stations are rooted in Scripture, but stations 3, 4, 6, 7, and 9 are not explicitly biblical.</a:t>
            </a:r>
          </a:p>
          <a:p>
            <a:pPr lvl="0"/>
            <a:r>
              <a:rPr lang="en-US" dirty="0"/>
              <a:t>If you look at the “Stations Background” handout [TX006368], you can see that the scriptural stations actually begin with Jesus in the Garden of Gethsemane, but still conclude with Jesus being placed in the tomb. </a:t>
            </a:r>
          </a:p>
        </p:txBody>
      </p: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BF8DF831-F72C-47BC-9DF2-D5538CB196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3481" y="3966287"/>
            <a:ext cx="2344131" cy="2408274"/>
          </a:xfrm>
          <a:prstGeom prst="rect">
            <a:avLst/>
          </a:prstGeom>
        </p:spPr>
      </p:pic>
      <p:pic>
        <p:nvPicPr>
          <p:cNvPr id="8" name="Picture 7" descr="A picture containing sitting, old, shoes, laying&#10;&#10;Description automatically generated">
            <a:extLst>
              <a:ext uri="{FF2B5EF4-FFF2-40B4-BE49-F238E27FC236}">
                <a16:creationId xmlns:a16="http://schemas.microsoft.com/office/drawing/2014/main" id="{80841BDC-D753-4C35-859E-5902D42BEF6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6" t="19636" r="5837" b="4783"/>
          <a:stretch/>
        </p:blipFill>
        <p:spPr>
          <a:xfrm>
            <a:off x="4463902" y="3950338"/>
            <a:ext cx="3886200" cy="240827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>
            <a:extLst>
              <a:ext uri="{FF2B5EF4-FFF2-40B4-BE49-F238E27FC236}">
                <a16:creationId xmlns:a16="http://schemas.microsoft.com/office/drawing/2014/main" id="{E48DA2A0-B095-4B05-8E46-A6B27D27F1F1}"/>
              </a:ext>
            </a:extLst>
          </p:cNvPr>
          <p:cNvSpPr txBox="1">
            <a:spLocks/>
          </p:cNvSpPr>
          <p:nvPr/>
        </p:nvSpPr>
        <p:spPr>
          <a:xfrm>
            <a:off x="838200" y="838200"/>
            <a:ext cx="48768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/>
              <a:t>The Via Dolorosa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5614FCA7-1DB4-4D11-A341-D892EFD58D66}"/>
              </a:ext>
            </a:extLst>
          </p:cNvPr>
          <p:cNvSpPr txBox="1">
            <a:spLocks/>
          </p:cNvSpPr>
          <p:nvPr/>
        </p:nvSpPr>
        <p:spPr>
          <a:xfrm>
            <a:off x="5105400" y="1470838"/>
            <a:ext cx="3733800" cy="470136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dirty="0"/>
              <a:t>Via Dolorosa is a term referring to the Stations of the Cross, sometimes called “The Way of the Cross”</a:t>
            </a:r>
          </a:p>
          <a:p>
            <a:pPr lvl="0"/>
            <a:r>
              <a:rPr lang="en-US" dirty="0"/>
              <a:t>Via Dolorosa means “The Sorrowful Way.”</a:t>
            </a:r>
          </a:p>
          <a:p>
            <a:pPr lvl="0"/>
            <a:r>
              <a:rPr lang="en-US" dirty="0"/>
              <a:t>It is the processional route in the Old City of Jerusalem believed to be the path on which Jesus walked, carrying the cross to his Crucifixion.</a:t>
            </a:r>
          </a:p>
        </p:txBody>
      </p:sp>
      <p:pic>
        <p:nvPicPr>
          <p:cNvPr id="11" name="Picture 10" descr="A close up of a brick building&#10;&#10;Description automatically generated">
            <a:extLst>
              <a:ext uri="{FF2B5EF4-FFF2-40B4-BE49-F238E27FC236}">
                <a16:creationId xmlns:a16="http://schemas.microsoft.com/office/drawing/2014/main" id="{58E4DA34-CF13-4C81-B49B-A18D8CBD31C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1" t="18743" r="10380" b="12963"/>
          <a:stretch/>
        </p:blipFill>
        <p:spPr>
          <a:xfrm>
            <a:off x="0" y="1524000"/>
            <a:ext cx="4876800" cy="2765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7371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43000" y="1066800"/>
            <a:ext cx="8229600" cy="533400"/>
          </a:xfrm>
        </p:spPr>
        <p:txBody>
          <a:bodyPr/>
          <a:lstStyle/>
          <a:p>
            <a:r>
              <a:rPr lang="en-US" dirty="0"/>
              <a:t>Scriptural Way of the Cross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143000" y="1676400"/>
            <a:ext cx="3810000" cy="4373563"/>
          </a:xfrm>
        </p:spPr>
        <p:txBody>
          <a:bodyPr/>
          <a:lstStyle/>
          <a:p>
            <a:pPr lvl="0"/>
            <a:r>
              <a:rPr lang="en-US" dirty="0"/>
              <a:t>On Good Friday, in 1991, Saint John Paul II celebrated a variation </a:t>
            </a:r>
            <a:br>
              <a:rPr lang="en-US" dirty="0"/>
            </a:br>
            <a:r>
              <a:rPr lang="en-US" dirty="0"/>
              <a:t>of the Stations of the Cross.</a:t>
            </a:r>
          </a:p>
          <a:p>
            <a:pPr lvl="0"/>
            <a:r>
              <a:rPr lang="en-US" dirty="0"/>
              <a:t>These stations incorporate specific biblical passages and have come to be known as the “Scriptural Way of the Cross.”</a:t>
            </a:r>
          </a:p>
        </p:txBody>
      </p:sp>
      <p:pic>
        <p:nvPicPr>
          <p:cNvPr id="3" name="Picture 2" descr="A picture containing outdoor, person, man, holding&#10;&#10;Description automatically generated">
            <a:extLst>
              <a:ext uri="{FF2B5EF4-FFF2-40B4-BE49-F238E27FC236}">
                <a16:creationId xmlns:a16="http://schemas.microsoft.com/office/drawing/2014/main" id="{187E1AA2-AF42-407E-80BA-B3886AC948F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40" t="16667" r="5700"/>
          <a:stretch/>
        </p:blipFill>
        <p:spPr>
          <a:xfrm>
            <a:off x="5334000" y="1752600"/>
            <a:ext cx="3382222" cy="4373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1646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38200" y="838200"/>
            <a:ext cx="4876800" cy="609600"/>
          </a:xfrm>
        </p:spPr>
        <p:txBody>
          <a:bodyPr>
            <a:normAutofit/>
          </a:bodyPr>
          <a:lstStyle/>
          <a:p>
            <a:r>
              <a:rPr lang="en-US" dirty="0"/>
              <a:t>A Prayerful Meditation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73642" y="1470838"/>
            <a:ext cx="7508358" cy="2408274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Stations of the Cross is intended to be a </a:t>
            </a:r>
            <a:r>
              <a:rPr lang="en-US" b="1" i="1" dirty="0"/>
              <a:t>prayerful</a:t>
            </a:r>
            <a:r>
              <a:rPr lang="en-US" b="1" dirty="0"/>
              <a:t> </a:t>
            </a:r>
            <a:r>
              <a:rPr lang="en-US" b="1" i="1" dirty="0"/>
              <a:t>meditation</a:t>
            </a:r>
            <a:r>
              <a:rPr lang="en-US" dirty="0"/>
              <a:t> on the Passion and death of Jesus.</a:t>
            </a:r>
          </a:p>
          <a:p>
            <a:pPr lvl="0"/>
            <a:r>
              <a:rPr lang="en-US" dirty="0"/>
              <a:t>Based on a historical event, but  .  .  . </a:t>
            </a:r>
          </a:p>
          <a:p>
            <a:pPr lvl="0"/>
            <a:r>
              <a:rPr lang="en-US" b="1" i="1" dirty="0"/>
              <a:t>Not</a:t>
            </a:r>
            <a:r>
              <a:rPr lang="en-US" dirty="0"/>
              <a:t> an intellectual, historical study</a:t>
            </a:r>
          </a:p>
        </p:txBody>
      </p:sp>
      <p:pic>
        <p:nvPicPr>
          <p:cNvPr id="9" name="Picture 8" descr="A group of people around each other&#10;&#10;Description automatically generated">
            <a:extLst>
              <a:ext uri="{FF2B5EF4-FFF2-40B4-BE49-F238E27FC236}">
                <a16:creationId xmlns:a16="http://schemas.microsoft.com/office/drawing/2014/main" id="{71BDE5AE-0FF9-431D-8B86-BCAA295D01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3333602"/>
            <a:ext cx="4495800" cy="2990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7067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90600" y="762000"/>
            <a:ext cx="6858000" cy="609600"/>
          </a:xfrm>
        </p:spPr>
        <p:txBody>
          <a:bodyPr>
            <a:normAutofit/>
          </a:bodyPr>
          <a:lstStyle/>
          <a:p>
            <a:r>
              <a:rPr lang="en-US" sz="1800" dirty="0"/>
              <a:t>A Prayerful Meditation (continued)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026042" y="1470838"/>
            <a:ext cx="4079358" cy="4800600"/>
          </a:xfrm>
        </p:spPr>
        <p:txBody>
          <a:bodyPr>
            <a:normAutofit/>
          </a:bodyPr>
          <a:lstStyle/>
          <a:p>
            <a:pPr lvl="0"/>
            <a:r>
              <a:rPr lang="en-US" i="1" dirty="0"/>
              <a:t>Prayerful</a:t>
            </a:r>
            <a:r>
              <a:rPr lang="en-US" dirty="0"/>
              <a:t> = invitation to personally enter the experience</a:t>
            </a:r>
          </a:p>
          <a:p>
            <a:pPr lvl="0"/>
            <a:r>
              <a:rPr lang="en-US" i="1" dirty="0"/>
              <a:t>Meditation = imaginative</a:t>
            </a:r>
            <a:r>
              <a:rPr lang="en-US" dirty="0"/>
              <a:t> exercise, allowing us to visualize </a:t>
            </a:r>
          </a:p>
          <a:p>
            <a:pPr lvl="0"/>
            <a:r>
              <a:rPr lang="en-US" dirty="0"/>
              <a:t>Reminds us that when we suffer, we are not alone</a:t>
            </a:r>
          </a:p>
          <a:p>
            <a:pPr lvl="0"/>
            <a:r>
              <a:rPr lang="en-US" dirty="0"/>
              <a:t>It challenges us to examine the ways we respond to the suffering </a:t>
            </a:r>
            <a:br>
              <a:rPr lang="en-US" dirty="0"/>
            </a:br>
            <a:r>
              <a:rPr lang="en-US" dirty="0"/>
              <a:t>of others.</a:t>
            </a:r>
          </a:p>
        </p:txBody>
      </p:sp>
      <p:pic>
        <p:nvPicPr>
          <p:cNvPr id="3" name="Picture 2" descr="A picture containing man, sitting, old, clock&#10;&#10;Description automatically generated">
            <a:extLst>
              <a:ext uri="{FF2B5EF4-FFF2-40B4-BE49-F238E27FC236}">
                <a16:creationId xmlns:a16="http://schemas.microsoft.com/office/drawing/2014/main" id="{FC27677A-EBB0-43FC-85FC-08FECAB2697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9" r="1141" b="1332"/>
          <a:stretch/>
        </p:blipFill>
        <p:spPr>
          <a:xfrm>
            <a:off x="5334000" y="1524000"/>
            <a:ext cx="3313252" cy="462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3987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38200" y="967562"/>
            <a:ext cx="4876800" cy="609600"/>
          </a:xfrm>
        </p:spPr>
        <p:txBody>
          <a:bodyPr>
            <a:normAutofit/>
          </a:bodyPr>
          <a:lstStyle/>
          <a:p>
            <a:r>
              <a:rPr lang="en-US" dirty="0"/>
              <a:t>Four Repeated Parts</a:t>
            </a:r>
            <a:endParaRPr lang="en-US" dirty="0">
              <a:effectLst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73642" y="1600200"/>
            <a:ext cx="7508358" cy="240827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There is a basic repetitive structure to praying the Stations of the Cross.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US" dirty="0"/>
              <a:t>begins with announcing and describing the station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US" dirty="0"/>
              <a:t>structured call-and-response prayer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US" dirty="0"/>
              <a:t>guided reflection 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US" dirty="0"/>
              <a:t>prayerful conclusion</a:t>
            </a:r>
          </a:p>
        </p:txBody>
      </p:sp>
      <p:pic>
        <p:nvPicPr>
          <p:cNvPr id="3" name="Picture 2" descr="A sunset over a city&#10;&#10;Description automatically generated">
            <a:extLst>
              <a:ext uri="{FF2B5EF4-FFF2-40B4-BE49-F238E27FC236}">
                <a16:creationId xmlns:a16="http://schemas.microsoft.com/office/drawing/2014/main" id="{00F77479-B245-4F14-B443-A1B896E347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64" b="5194"/>
          <a:stretch/>
        </p:blipFill>
        <p:spPr>
          <a:xfrm>
            <a:off x="1436142" y="4267200"/>
            <a:ext cx="7707858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1512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38200" y="967562"/>
            <a:ext cx="4876800" cy="609600"/>
          </a:xfrm>
        </p:spPr>
        <p:txBody>
          <a:bodyPr>
            <a:normAutofit/>
          </a:bodyPr>
          <a:lstStyle/>
          <a:p>
            <a:r>
              <a:rPr lang="en-US" dirty="0"/>
              <a:t>Part 1</a:t>
            </a:r>
            <a:endParaRPr lang="en-US" dirty="0">
              <a:effectLst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105400" y="1600200"/>
            <a:ext cx="3657600" cy="4648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200" dirty="0"/>
              <a:t>Begins with announcing and describing the station</a:t>
            </a:r>
          </a:p>
          <a:p>
            <a:pPr lvl="0"/>
            <a:r>
              <a:rPr lang="en-US" sz="2200" dirty="0"/>
              <a:t>“The </a:t>
            </a:r>
            <a:r>
              <a:rPr lang="en-US" sz="2200" u="sng" dirty="0"/>
              <a:t>(</a:t>
            </a:r>
            <a:r>
              <a:rPr lang="en-US" sz="2200" i="1" u="sng" dirty="0"/>
              <a:t>#</a:t>
            </a:r>
            <a:r>
              <a:rPr lang="en-US" sz="2200" u="sng" dirty="0"/>
              <a:t>)</a:t>
            </a:r>
            <a:r>
              <a:rPr lang="en-US" sz="2200" dirty="0"/>
              <a:t> Station: </a:t>
            </a:r>
            <a:r>
              <a:rPr lang="en-US" sz="2200" u="sng" dirty="0"/>
              <a:t>(</a:t>
            </a:r>
            <a:r>
              <a:rPr lang="en-US" sz="2200" i="1" u="sng" dirty="0"/>
              <a:t>name of the station</a:t>
            </a:r>
            <a:r>
              <a:rPr lang="en-US" sz="2200" u="sng" dirty="0"/>
              <a:t>)</a:t>
            </a:r>
            <a:r>
              <a:rPr lang="en-US" sz="2200" i="1" u="sng" dirty="0"/>
              <a:t> </a:t>
            </a:r>
            <a:r>
              <a:rPr lang="en-US" sz="2200" u="sng" dirty="0"/>
              <a:t>     </a:t>
            </a:r>
          </a:p>
          <a:p>
            <a:pPr lvl="0"/>
            <a:r>
              <a:rPr lang="en-US" sz="2200" dirty="0"/>
              <a:t>There is usually a visual image to help participants enter into the scene.</a:t>
            </a:r>
          </a:p>
          <a:p>
            <a:pPr lvl="0"/>
            <a:r>
              <a:rPr lang="en-US" sz="2200" dirty="0"/>
              <a:t>The station is verbally described, with creativity and imagination.</a:t>
            </a:r>
          </a:p>
          <a:p>
            <a:pPr marL="457200" lvl="0" indent="-457200">
              <a:buFont typeface="+mj-lt"/>
              <a:buAutoNum type="arabicPeriod"/>
            </a:pPr>
            <a:endParaRPr lang="en-US" dirty="0"/>
          </a:p>
        </p:txBody>
      </p:sp>
      <p:pic>
        <p:nvPicPr>
          <p:cNvPr id="4" name="Picture 3" descr="A picture containing different, covered, large, clock&#10;&#10;Description automatically generated">
            <a:extLst>
              <a:ext uri="{FF2B5EF4-FFF2-40B4-BE49-F238E27FC236}">
                <a16:creationId xmlns:a16="http://schemas.microsoft.com/office/drawing/2014/main" id="{BCF24F41-296F-4364-B267-D8B558C076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714500"/>
            <a:ext cx="4922572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825580"/>
      </p:ext>
    </p:extLst>
  </p:cSld>
  <p:clrMapOvr>
    <a:masterClrMapping/>
  </p:clrMapOvr>
</p:sld>
</file>

<file path=ppt/theme/theme1.xml><?xml version="1.0" encoding="utf-8"?>
<a:theme xmlns:a="http://schemas.openxmlformats.org/drawingml/2006/main" name="LIC Presentation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noFill/>
        <a:ln w="9525">
          <a:noFill/>
          <a:miter lim="800000"/>
          <a:headEnd/>
          <a:tailEnd/>
        </a:ln>
      </a:spPr>
      <a:bodyPr>
        <a:spAutoFit/>
      </a:bodyPr>
      <a:lstStyle>
        <a:defPPr>
          <a:defRPr sz="800" dirty="0">
            <a:solidFill>
              <a:schemeClr val="bg1">
                <a:lumMod val="65000"/>
              </a:schemeClr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LIC Presentation template</Template>
  <TotalTime>931</TotalTime>
  <Words>749</Words>
  <Application>Microsoft Office PowerPoint</Application>
  <PresentationFormat>On-screen Show (4:3)</PresentationFormat>
  <Paragraphs>86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LIC Presentation template</vt:lpstr>
      <vt:lpstr>Explaining the  Stations of the Cross</vt:lpstr>
      <vt:lpstr>Stations of the Cross</vt:lpstr>
      <vt:lpstr>Background of the Stations</vt:lpstr>
      <vt:lpstr>PowerPoint Presentation</vt:lpstr>
      <vt:lpstr>Scriptural Way of the Cross</vt:lpstr>
      <vt:lpstr>A Prayerful Meditation</vt:lpstr>
      <vt:lpstr>A Prayerful Meditation (continued)</vt:lpstr>
      <vt:lpstr>Four Repeated Parts</vt:lpstr>
      <vt:lpstr>Part 1</vt:lpstr>
      <vt:lpstr>Part 2</vt:lpstr>
      <vt:lpstr>Part 3</vt:lpstr>
      <vt:lpstr>Part 4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bmartinka</dc:creator>
  <cp:lastModifiedBy>Becky Gochanour</cp:lastModifiedBy>
  <cp:revision>128</cp:revision>
  <dcterms:created xsi:type="dcterms:W3CDTF">2011-01-10T17:35:40Z</dcterms:created>
  <dcterms:modified xsi:type="dcterms:W3CDTF">2019-12-06T19:22:44Z</dcterms:modified>
</cp:coreProperties>
</file>