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4" r:id="rId3"/>
    <p:sldId id="258" r:id="rId4"/>
    <p:sldId id="259" r:id="rId5"/>
    <p:sldId id="266" r:id="rId6"/>
    <p:sldId id="257" r:id="rId7"/>
    <p:sldId id="262" r:id="rId8"/>
    <p:sldId id="261" r:id="rId9"/>
    <p:sldId id="269"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88345" autoAdjust="0"/>
  </p:normalViewPr>
  <p:slideViewPr>
    <p:cSldViewPr>
      <p:cViewPr varScale="1">
        <p:scale>
          <a:sx n="64" d="100"/>
          <a:sy n="64" d="100"/>
        </p:scale>
        <p:origin x="9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aloud the statement in article 73 of the student book about experiencing a degree of union with God in our earthly life. Share your own answer to the question that</a:t>
            </a:r>
            <a:r>
              <a:rPr lang="en-US" sz="1200" kern="1200" baseline="0" dirty="0" smtClean="0">
                <a:solidFill>
                  <a:schemeClr val="tx1"/>
                </a:solidFill>
                <a:effectLst/>
                <a:latin typeface="+mn-lt"/>
                <a:ea typeface="+mn-ea"/>
                <a:cs typeface="+mn-cs"/>
              </a:rPr>
              <a:t> concludes this article</a:t>
            </a:r>
            <a:r>
              <a:rPr lang="en-US" sz="1200" kern="1200" dirty="0" smtClean="0">
                <a:solidFill>
                  <a:schemeClr val="tx1"/>
                </a:solidFill>
                <a:effectLst/>
                <a:latin typeface="+mn-lt"/>
                <a:ea typeface="+mn-ea"/>
                <a:cs typeface="+mn-cs"/>
              </a:rPr>
              <a:t>, “What are some examples of earthly union with God from your life?” Ask volunteers to answer the question, too.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73, “Our Destiny: Union with God,”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Remind students of the priest’s introduction of the Sign of Peace at Mass. Discuss the comfort this phrase offers.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73, “Our Destiny: Union with God,”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the students to read the quotations about the Beatific Vision in article 73 in the student book. Ask which one resonates with them.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73, “Our Destiny: Union with God,”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that Church includes people who are living on earth, being purified in Purgatory, and living in Heaven. Ask what we call this complete community (the Communion of Saints). Explain that a saint is anyone who is trying to live a holy life, with the help of grace.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74, “The Church: Visible and Spiritual,”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students to read the Live It! sidebar in article 75 in the student book. Discuss the cultivation of awareness that our true destiny is union with God.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75, “The Christian Understanding of Death,”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question that concludes article 75 in the student book, “What do you think is meant by the phrase ‘life is changed, not ended’?”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75, “The Christian Understanding of Death,”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Remind the students of a scriptural metaphor for Heaven: a wedding feast. Brainstorm a list of words that could describe both a wedding feast and life in Heaven.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76, “Heaven, Hell, and Purgatory,”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aloud 1 John 4:7–8. Ask, “If Hell is separation from God, and God is love, then what is Hell like?”  Brainstorm a list of words that could describe Hell.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76, “Heaven, Hell, and Purgatory,”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9</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Consider sharing an experience of praying for the dead, either on All Souls Day or throughout the year. Ask for volunteers to share an experience.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76, “Heaven, Hell, and Purgatory,”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10</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rPr>
              <a:t>Our Response to Jesus</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 </a:t>
            </a:r>
            <a:r>
              <a:rPr lang="en-US" i="1" dirty="0" smtClean="0"/>
              <a:t>Jesus Christ: God’s Love Made Visible, </a:t>
            </a:r>
            <a:br>
              <a:rPr lang="en-US" i="1" dirty="0" smtClean="0"/>
            </a:br>
            <a:r>
              <a:rPr lang="en-US" i="1" dirty="0" smtClean="0"/>
              <a:t>Second Edition</a:t>
            </a:r>
            <a:br>
              <a:rPr lang="en-US" i="1" dirty="0" smtClean="0"/>
            </a:br>
            <a:r>
              <a:rPr lang="en-US" dirty="0"/>
              <a:t>Unit 5, Chapter 16</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TX004822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903467"/>
            <a:ext cx="5333958" cy="762000"/>
          </a:xfrm>
        </p:spPr>
        <p:txBody>
          <a:bodyPr>
            <a:normAutofit/>
          </a:bodyPr>
          <a:lstStyle/>
          <a:p>
            <a:r>
              <a:rPr lang="en-US" dirty="0"/>
              <a:t>Purgatory</a:t>
            </a:r>
          </a:p>
        </p:txBody>
      </p:sp>
      <p:sp>
        <p:nvSpPr>
          <p:cNvPr id="7" name="Text Placeholder 3"/>
          <p:cNvSpPr>
            <a:spLocks noGrp="1"/>
          </p:cNvSpPr>
          <p:nvPr>
            <p:ph type="body" sz="quarter" idx="4294967295"/>
          </p:nvPr>
        </p:nvSpPr>
        <p:spPr>
          <a:xfrm>
            <a:off x="649172" y="1676400"/>
            <a:ext cx="4684828" cy="3962400"/>
          </a:xfrm>
          <a:prstGeom prst="rect">
            <a:avLst/>
          </a:prstGeom>
        </p:spPr>
        <p:txBody>
          <a:bodyPr>
            <a:normAutofit/>
          </a:bodyPr>
          <a:lstStyle/>
          <a:p>
            <a:r>
              <a:rPr lang="en-US" dirty="0"/>
              <a:t>Purgatory is for souls ultimately destined for Heaven but who are not yet pure enough.</a:t>
            </a:r>
          </a:p>
          <a:p>
            <a:r>
              <a:rPr lang="en-US" dirty="0"/>
              <a:t>Purgatory is a state of final purification or cleansing. </a:t>
            </a:r>
          </a:p>
          <a:p>
            <a:r>
              <a:rPr lang="en-US" dirty="0"/>
              <a:t>When we pray for the dead, we are interceding for those in Purgatory.</a:t>
            </a:r>
          </a:p>
        </p:txBody>
      </p:sp>
      <p:sp>
        <p:nvSpPr>
          <p:cNvPr id="6" name="TextBox 5"/>
          <p:cNvSpPr txBox="1"/>
          <p:nvPr/>
        </p:nvSpPr>
        <p:spPr bwMode="auto">
          <a:xfrm>
            <a:off x="5714958" y="5555602"/>
            <a:ext cx="2133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carbs26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726" y="1371600"/>
            <a:ext cx="3072652" cy="4096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1529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905212"/>
            <a:ext cx="7543800" cy="1066800"/>
          </a:xfrm>
        </p:spPr>
        <p:txBody>
          <a:bodyPr>
            <a:normAutofit/>
          </a:bodyPr>
          <a:lstStyle/>
          <a:p>
            <a:r>
              <a:rPr lang="en-US" dirty="0"/>
              <a:t>Our Destiny: Union with God</a:t>
            </a:r>
          </a:p>
        </p:txBody>
      </p:sp>
      <p:sp>
        <p:nvSpPr>
          <p:cNvPr id="7" name="Text Placeholder 3"/>
          <p:cNvSpPr>
            <a:spLocks noGrp="1"/>
          </p:cNvSpPr>
          <p:nvPr>
            <p:ph type="body" sz="quarter" idx="4294967295"/>
          </p:nvPr>
        </p:nvSpPr>
        <p:spPr>
          <a:xfrm>
            <a:off x="685800" y="1972012"/>
            <a:ext cx="4572000" cy="3657600"/>
          </a:xfrm>
          <a:prstGeom prst="rect">
            <a:avLst/>
          </a:prstGeom>
        </p:spPr>
        <p:txBody>
          <a:bodyPr>
            <a:normAutofit/>
          </a:bodyPr>
          <a:lstStyle/>
          <a:p>
            <a:r>
              <a:rPr lang="en-US" dirty="0"/>
              <a:t>We are created to be united with God forever in Heaven.</a:t>
            </a:r>
          </a:p>
          <a:p>
            <a:r>
              <a:rPr lang="en-US" dirty="0"/>
              <a:t>In our earthly lives, we experience a degree of union with </a:t>
            </a:r>
            <a:r>
              <a:rPr lang="en-US" dirty="0" smtClean="0"/>
              <a:t>God </a:t>
            </a:r>
            <a:r>
              <a:rPr lang="en-US" dirty="0" smtClean="0"/>
              <a:t>. </a:t>
            </a:r>
            <a:r>
              <a:rPr lang="en-US" dirty="0"/>
              <a:t>. </a:t>
            </a:r>
            <a:r>
              <a:rPr lang="en-US" dirty="0" smtClean="0"/>
              <a:t>.</a:t>
            </a:r>
            <a:endParaRPr lang="en-US" dirty="0"/>
          </a:p>
          <a:p>
            <a:r>
              <a:rPr lang="en-US" dirty="0"/>
              <a:t>through participation in the Sacraments and efforts to follow a path of holiness.</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8614" y="2514600"/>
            <a:ext cx="3860058" cy="2572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bwMode="auto">
          <a:xfrm>
            <a:off x="5105400" y="5087025"/>
            <a:ext cx="3276516"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 Christopher </a:t>
            </a:r>
            <a:r>
              <a:rPr lang="en-US" sz="800" dirty="0" err="1">
                <a:solidFill>
                  <a:schemeClr val="bg1">
                    <a:lumMod val="50000"/>
                  </a:schemeClr>
                </a:solidFill>
              </a:rPr>
              <a:t>Futcher</a:t>
            </a:r>
            <a:r>
              <a:rPr lang="en-US" sz="800" dirty="0">
                <a:solidFill>
                  <a:schemeClr val="bg1">
                    <a:lumMod val="50000"/>
                  </a:schemeClr>
                </a:solidFill>
              </a:rPr>
              <a:t> / iStockphoto.com</a:t>
            </a:r>
          </a:p>
        </p:txBody>
      </p:sp>
    </p:spTree>
    <p:extLst>
      <p:ext uri="{BB962C8B-B14F-4D97-AF65-F5344CB8AC3E}">
        <p14:creationId xmlns:p14="http://schemas.microsoft.com/office/powerpoint/2010/main" val="1829837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7581900" cy="838200"/>
          </a:xfrm>
        </p:spPr>
        <p:txBody>
          <a:bodyPr>
            <a:normAutofit/>
          </a:bodyPr>
          <a:lstStyle/>
          <a:p>
            <a:r>
              <a:rPr lang="en-US" dirty="0"/>
              <a:t>Faith and Our Destiny</a:t>
            </a:r>
          </a:p>
        </p:txBody>
      </p:sp>
      <p:sp>
        <p:nvSpPr>
          <p:cNvPr id="7" name="Text Placeholder 3"/>
          <p:cNvSpPr>
            <a:spLocks noGrp="1"/>
          </p:cNvSpPr>
          <p:nvPr>
            <p:ph type="body" sz="quarter" idx="4294967295"/>
          </p:nvPr>
        </p:nvSpPr>
        <p:spPr>
          <a:xfrm>
            <a:off x="647700" y="1676400"/>
            <a:ext cx="3086100" cy="4085978"/>
          </a:xfrm>
          <a:prstGeom prst="rect">
            <a:avLst/>
          </a:prstGeom>
        </p:spPr>
        <p:txBody>
          <a:bodyPr>
            <a:normAutofit/>
          </a:bodyPr>
          <a:lstStyle/>
          <a:p>
            <a:r>
              <a:rPr lang="en-US" dirty="0"/>
              <a:t>Faith in Jesus is our path to eternal life,</a:t>
            </a:r>
          </a:p>
          <a:p>
            <a:r>
              <a:rPr lang="en-US" dirty="0"/>
              <a:t>assuring us that we will one day enjoy the company of the Blessed Trinity.</a:t>
            </a:r>
          </a:p>
          <a:p>
            <a:r>
              <a:rPr lang="en-US" dirty="0"/>
              <a:t>The faith of the entire Church calls forth our </a:t>
            </a:r>
            <a:r>
              <a:rPr lang="en-US" dirty="0" smtClean="0"/>
              <a:t>individual faith </a:t>
            </a:r>
            <a:r>
              <a:rPr lang="en-US" dirty="0" smtClean="0"/>
              <a:t>. </a:t>
            </a:r>
            <a:r>
              <a:rPr lang="en-US" dirty="0"/>
              <a:t>. </a:t>
            </a:r>
            <a:r>
              <a:rPr lang="en-US" dirty="0" smtClean="0"/>
              <a:t>.</a:t>
            </a:r>
            <a:endParaRPr lang="en-US" dirty="0"/>
          </a:p>
          <a:p>
            <a:r>
              <a:rPr lang="en-US" dirty="0"/>
              <a:t>and supports our belief in God. </a:t>
            </a:r>
          </a:p>
        </p:txBody>
      </p:sp>
      <p:sp>
        <p:nvSpPr>
          <p:cNvPr id="6" name="TextBox 5"/>
          <p:cNvSpPr txBox="1"/>
          <p:nvPr/>
        </p:nvSpPr>
        <p:spPr bwMode="auto">
          <a:xfrm>
            <a:off x="3753787" y="5576911"/>
            <a:ext cx="24384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rrodrickbeiler</a:t>
            </a:r>
            <a:r>
              <a:rPr lang="en-US" sz="800" dirty="0">
                <a:solidFill>
                  <a:schemeClr val="bg1">
                    <a:lumMod val="65000"/>
                  </a:schemeClr>
                </a:solidFill>
              </a:rPr>
              <a:t> / iStockphoto.com</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2133600"/>
            <a:ext cx="5067745" cy="3371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010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0" y="914400"/>
            <a:ext cx="5257799" cy="838200"/>
          </a:xfrm>
        </p:spPr>
        <p:txBody>
          <a:bodyPr>
            <a:normAutofit/>
          </a:bodyPr>
          <a:lstStyle/>
          <a:p>
            <a:r>
              <a:rPr lang="en-US" dirty="0"/>
              <a:t>The Beatific Vision</a:t>
            </a:r>
          </a:p>
        </p:txBody>
      </p:sp>
      <p:sp>
        <p:nvSpPr>
          <p:cNvPr id="7" name="Text Placeholder 3"/>
          <p:cNvSpPr>
            <a:spLocks noGrp="1"/>
          </p:cNvSpPr>
          <p:nvPr>
            <p:ph type="body" sz="quarter" idx="4294967295"/>
          </p:nvPr>
        </p:nvSpPr>
        <p:spPr>
          <a:xfrm>
            <a:off x="4648200" y="1752600"/>
            <a:ext cx="4191000" cy="3962400"/>
          </a:xfrm>
          <a:prstGeom prst="rect">
            <a:avLst/>
          </a:prstGeom>
        </p:spPr>
        <p:txBody>
          <a:bodyPr>
            <a:normAutofit/>
          </a:bodyPr>
          <a:lstStyle/>
          <a:p>
            <a:r>
              <a:rPr lang="en-US" dirty="0"/>
              <a:t>The Beatific Vision is the encounter with God in the glory of Heaven after we die.</a:t>
            </a:r>
          </a:p>
          <a:p>
            <a:r>
              <a:rPr lang="en-US" dirty="0"/>
              <a:t>The desire to see God, to know God, is built into us. </a:t>
            </a:r>
          </a:p>
          <a:p>
            <a:r>
              <a:rPr lang="en-US" dirty="0"/>
              <a:t>Thus the Beatific Vision is the ultimate goal of our lives. </a:t>
            </a:r>
          </a:p>
        </p:txBody>
      </p:sp>
      <p:sp>
        <p:nvSpPr>
          <p:cNvPr id="6" name="TextBox 5"/>
          <p:cNvSpPr txBox="1"/>
          <p:nvPr/>
        </p:nvSpPr>
        <p:spPr bwMode="auto">
          <a:xfrm rot="21277946">
            <a:off x="770439" y="5089040"/>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sebastian-julian</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27" y="2258806"/>
            <a:ext cx="3970073" cy="26457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83477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653" y="762000"/>
            <a:ext cx="5638147" cy="990600"/>
          </a:xfrm>
        </p:spPr>
        <p:txBody>
          <a:bodyPr>
            <a:normAutofit/>
          </a:bodyPr>
          <a:lstStyle/>
          <a:p>
            <a:r>
              <a:rPr lang="en-US" dirty="0"/>
              <a:t>The Mystical Body of Christ</a:t>
            </a:r>
          </a:p>
        </p:txBody>
      </p:sp>
      <p:sp>
        <p:nvSpPr>
          <p:cNvPr id="7" name="Text Placeholder 3"/>
          <p:cNvSpPr>
            <a:spLocks noGrp="1"/>
          </p:cNvSpPr>
          <p:nvPr>
            <p:ph type="body" sz="quarter" idx="4294967295"/>
          </p:nvPr>
        </p:nvSpPr>
        <p:spPr>
          <a:xfrm>
            <a:off x="5638800" y="1752600"/>
            <a:ext cx="3200400" cy="3962400"/>
          </a:xfrm>
          <a:prstGeom prst="rect">
            <a:avLst/>
          </a:prstGeom>
        </p:spPr>
        <p:txBody>
          <a:bodyPr>
            <a:normAutofit/>
          </a:bodyPr>
          <a:lstStyle/>
          <a:p>
            <a:r>
              <a:rPr lang="en-US" dirty="0"/>
              <a:t>When we are baptized, we become part of a visible, human society and an invisible, divine reality.</a:t>
            </a:r>
          </a:p>
          <a:p>
            <a:r>
              <a:rPr lang="en-US" dirty="0"/>
              <a:t>All members of the Church are spiritually united as one Body in the divine life of the Blessed Trinity. </a:t>
            </a:r>
          </a:p>
        </p:txBody>
      </p:sp>
      <p:sp>
        <p:nvSpPr>
          <p:cNvPr id="6" name="TextBox 5"/>
          <p:cNvSpPr txBox="1"/>
          <p:nvPr/>
        </p:nvSpPr>
        <p:spPr bwMode="auto">
          <a:xfrm rot="21277946">
            <a:off x="669865" y="5444562"/>
            <a:ext cx="2373915"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stockbart</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234" y="2004666"/>
            <a:ext cx="4480101" cy="31769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52251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4724400" cy="1219200"/>
          </a:xfrm>
        </p:spPr>
        <p:txBody>
          <a:bodyPr>
            <a:normAutofit/>
          </a:bodyPr>
          <a:lstStyle/>
          <a:p>
            <a:r>
              <a:rPr lang="en-US" dirty="0"/>
              <a:t>The Resurrection of </a:t>
            </a:r>
            <a:r>
              <a:rPr lang="en-US" dirty="0" smtClean="0"/>
              <a:t/>
            </a:r>
            <a:br>
              <a:rPr lang="en-US" dirty="0" smtClean="0"/>
            </a:br>
            <a:r>
              <a:rPr lang="en-US" dirty="0" smtClean="0"/>
              <a:t>the </a:t>
            </a:r>
            <a:r>
              <a:rPr lang="en-US" dirty="0"/>
              <a:t>Body</a:t>
            </a:r>
          </a:p>
        </p:txBody>
      </p:sp>
      <p:sp>
        <p:nvSpPr>
          <p:cNvPr id="7" name="Text Placeholder 3"/>
          <p:cNvSpPr>
            <a:spLocks noGrp="1"/>
          </p:cNvSpPr>
          <p:nvPr>
            <p:ph type="body" sz="quarter" idx="4294967295"/>
          </p:nvPr>
        </p:nvSpPr>
        <p:spPr>
          <a:xfrm>
            <a:off x="838200" y="2209800"/>
            <a:ext cx="4267200" cy="4059621"/>
          </a:xfrm>
          <a:prstGeom prst="rect">
            <a:avLst/>
          </a:prstGeom>
        </p:spPr>
        <p:txBody>
          <a:bodyPr>
            <a:normAutofit/>
          </a:bodyPr>
          <a:lstStyle/>
          <a:p>
            <a:r>
              <a:rPr lang="en-US" dirty="0"/>
              <a:t>After the body dies, the soul separates from the body and goes to meet God. </a:t>
            </a:r>
          </a:p>
          <a:p>
            <a:r>
              <a:rPr lang="en-US" dirty="0"/>
              <a:t>When Christ comes again in glory, there will be a Final Judgment.</a:t>
            </a:r>
          </a:p>
          <a:p>
            <a:r>
              <a:rPr lang="en-US" dirty="0"/>
              <a:t>The soul will be reunited with the body in a new and glorified state.</a:t>
            </a:r>
          </a:p>
        </p:txBody>
      </p:sp>
      <p:sp>
        <p:nvSpPr>
          <p:cNvPr id="6" name="TextBox 5"/>
          <p:cNvSpPr txBox="1"/>
          <p:nvPr/>
        </p:nvSpPr>
        <p:spPr bwMode="auto">
          <a:xfrm>
            <a:off x="5410200" y="5486400"/>
            <a:ext cx="17526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littleny</a:t>
            </a:r>
            <a:r>
              <a:rPr lang="en-US" sz="800" dirty="0">
                <a:solidFill>
                  <a:schemeClr val="bg1">
                    <a:lumMod val="65000"/>
                  </a:schemeClr>
                </a:solidFill>
              </a:rPr>
              <a:t> / Shutterstock.com</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685800"/>
            <a:ext cx="3133467" cy="4700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87065" y="837958"/>
            <a:ext cx="5029200" cy="1066800"/>
          </a:xfrm>
        </p:spPr>
        <p:txBody>
          <a:bodyPr>
            <a:normAutofit/>
          </a:bodyPr>
          <a:lstStyle/>
          <a:p>
            <a:r>
              <a:rPr lang="en-US" dirty="0"/>
              <a:t>Preparing for Death</a:t>
            </a:r>
          </a:p>
        </p:txBody>
      </p:sp>
      <p:sp>
        <p:nvSpPr>
          <p:cNvPr id="7" name="Text Placeholder 3"/>
          <p:cNvSpPr>
            <a:spLocks noGrp="1"/>
          </p:cNvSpPr>
          <p:nvPr>
            <p:ph type="body" sz="quarter" idx="4294967295"/>
          </p:nvPr>
        </p:nvSpPr>
        <p:spPr>
          <a:xfrm>
            <a:off x="4177565" y="1753849"/>
            <a:ext cx="4343400" cy="3657600"/>
          </a:xfrm>
          <a:prstGeom prst="rect">
            <a:avLst/>
          </a:prstGeom>
        </p:spPr>
        <p:txBody>
          <a:bodyPr>
            <a:normAutofit/>
          </a:bodyPr>
          <a:lstStyle/>
          <a:p>
            <a:r>
              <a:rPr lang="en-US" dirty="0"/>
              <a:t>Remembering our mortality helps us to know that our time is limited.</a:t>
            </a:r>
          </a:p>
          <a:p>
            <a:r>
              <a:rPr lang="en-US" dirty="0"/>
              <a:t>It is also a way of growing in faith,</a:t>
            </a:r>
          </a:p>
          <a:p>
            <a:r>
              <a:rPr lang="en-US" dirty="0" smtClean="0"/>
              <a:t>surrendering </a:t>
            </a:r>
            <a:r>
              <a:rPr lang="en-US" dirty="0"/>
              <a:t>to God’s divine will,</a:t>
            </a:r>
          </a:p>
          <a:p>
            <a:r>
              <a:rPr lang="en-US" dirty="0"/>
              <a:t>and </a:t>
            </a:r>
            <a:r>
              <a:rPr lang="en-US" dirty="0" smtClean="0"/>
              <a:t>trusting </a:t>
            </a:r>
            <a:r>
              <a:rPr lang="en-US" dirty="0"/>
              <a:t>that our lives are truly in God’s hands.</a:t>
            </a:r>
          </a:p>
        </p:txBody>
      </p:sp>
      <p:sp>
        <p:nvSpPr>
          <p:cNvPr id="6" name="TextBox 5"/>
          <p:cNvSpPr txBox="1"/>
          <p:nvPr/>
        </p:nvSpPr>
        <p:spPr bwMode="auto">
          <a:xfrm>
            <a:off x="762000" y="5410200"/>
            <a:ext cx="2361964"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itsmejust</a:t>
            </a:r>
            <a:r>
              <a:rPr lang="en-US" sz="800" dirty="0">
                <a:solidFill>
                  <a:schemeClr val="bg1">
                    <a:lumMod val="65000"/>
                  </a:schemeClr>
                </a:solidFill>
              </a:rPr>
              <a:t> / Shutterstock.com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990358"/>
            <a:ext cx="2882165" cy="4339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9769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816414"/>
            <a:ext cx="4648200" cy="533400"/>
          </a:xfrm>
        </p:spPr>
        <p:txBody>
          <a:bodyPr>
            <a:normAutofit/>
          </a:bodyPr>
          <a:lstStyle/>
          <a:p>
            <a:r>
              <a:rPr lang="en-US" dirty="0"/>
              <a:t>Heaven</a:t>
            </a:r>
          </a:p>
        </p:txBody>
      </p:sp>
      <p:sp>
        <p:nvSpPr>
          <p:cNvPr id="7" name="Text Placeholder 3"/>
          <p:cNvSpPr>
            <a:spLocks noGrp="1"/>
          </p:cNvSpPr>
          <p:nvPr>
            <p:ph type="body" sz="quarter" idx="4294967295"/>
          </p:nvPr>
        </p:nvSpPr>
        <p:spPr>
          <a:xfrm>
            <a:off x="4876800" y="1461492"/>
            <a:ext cx="3810000" cy="4298185"/>
          </a:xfrm>
          <a:prstGeom prst="rect">
            <a:avLst/>
          </a:prstGeom>
        </p:spPr>
        <p:txBody>
          <a:bodyPr>
            <a:normAutofit/>
          </a:bodyPr>
          <a:lstStyle/>
          <a:p>
            <a:r>
              <a:rPr lang="en-US" dirty="0"/>
              <a:t>At the moment of our death, we will face Christ in the Particular Judgment.</a:t>
            </a:r>
          </a:p>
          <a:p>
            <a:r>
              <a:rPr lang="en-US" dirty="0"/>
              <a:t>Those who die in God’s grace and friendship go immediately to Heaven.</a:t>
            </a:r>
          </a:p>
          <a:p>
            <a:r>
              <a:rPr lang="en-US" dirty="0"/>
              <a:t>We cannot really know what Heaven is like until we are there.</a:t>
            </a:r>
          </a:p>
        </p:txBody>
      </p:sp>
      <p:sp>
        <p:nvSpPr>
          <p:cNvPr id="6" name="TextBox 5"/>
          <p:cNvSpPr txBox="1"/>
          <p:nvPr/>
        </p:nvSpPr>
        <p:spPr bwMode="auto">
          <a:xfrm rot="21185210">
            <a:off x="762937" y="5362106"/>
            <a:ext cx="3309101"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zarinmedia</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2424873"/>
            <a:ext cx="4149177" cy="27650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4662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9600" y="762000"/>
            <a:ext cx="4267200" cy="990600"/>
          </a:xfrm>
        </p:spPr>
        <p:txBody>
          <a:bodyPr>
            <a:normAutofit/>
          </a:bodyPr>
          <a:lstStyle/>
          <a:p>
            <a:r>
              <a:rPr lang="en-US" dirty="0"/>
              <a:t>Hell</a:t>
            </a:r>
          </a:p>
        </p:txBody>
      </p:sp>
      <p:sp>
        <p:nvSpPr>
          <p:cNvPr id="7" name="Text Placeholder 3"/>
          <p:cNvSpPr>
            <a:spLocks noGrp="1"/>
          </p:cNvSpPr>
          <p:nvPr>
            <p:ph type="body" sz="quarter" idx="4294967295"/>
          </p:nvPr>
        </p:nvSpPr>
        <p:spPr>
          <a:xfrm>
            <a:off x="4800600" y="1578037"/>
            <a:ext cx="3886200" cy="3962400"/>
          </a:xfrm>
          <a:prstGeom prst="rect">
            <a:avLst/>
          </a:prstGeom>
        </p:spPr>
        <p:txBody>
          <a:bodyPr>
            <a:normAutofit/>
          </a:bodyPr>
          <a:lstStyle/>
          <a:p>
            <a:r>
              <a:rPr lang="en-US" dirty="0"/>
              <a:t>When we choose evil, we reject the love, grace, and redemption God offers to us.</a:t>
            </a:r>
          </a:p>
          <a:p>
            <a:r>
              <a:rPr lang="en-US" dirty="0"/>
              <a:t>We choose Hell.</a:t>
            </a:r>
          </a:p>
          <a:p>
            <a:r>
              <a:rPr lang="en-US" dirty="0"/>
              <a:t>Those in Hell are eternally separated from </a:t>
            </a:r>
            <a:r>
              <a:rPr lang="en-US" dirty="0" smtClean="0"/>
              <a:t>God.</a:t>
            </a:r>
            <a:endParaRPr lang="en-US" dirty="0"/>
          </a:p>
        </p:txBody>
      </p:sp>
      <p:sp>
        <p:nvSpPr>
          <p:cNvPr id="6" name="TextBox 5"/>
          <p:cNvSpPr txBox="1"/>
          <p:nvPr/>
        </p:nvSpPr>
        <p:spPr bwMode="auto">
          <a:xfrm rot="21277946">
            <a:off x="1297070" y="5607278"/>
            <a:ext cx="2373915"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g_muradin</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1259" y="1024126"/>
            <a:ext cx="3100944" cy="43909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12567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938</TotalTime>
  <Words>805</Words>
  <Application>Microsoft Office PowerPoint</Application>
  <PresentationFormat>On-screen Show (4:3)</PresentationFormat>
  <Paragraphs>85</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LIC Presentation template</vt:lpstr>
      <vt:lpstr>Our Response to Jesus</vt:lpstr>
      <vt:lpstr>Our Destiny: Union with God</vt:lpstr>
      <vt:lpstr>Faith and Our Destiny</vt:lpstr>
      <vt:lpstr>The Beatific Vision</vt:lpstr>
      <vt:lpstr>The Mystical Body of Christ</vt:lpstr>
      <vt:lpstr>The Resurrection of  the Body</vt:lpstr>
      <vt:lpstr>Preparing for Death</vt:lpstr>
      <vt:lpstr>Heaven</vt:lpstr>
      <vt:lpstr>Hell</vt:lpstr>
      <vt:lpstr>Purgatory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116</cp:revision>
  <dcterms:created xsi:type="dcterms:W3CDTF">2011-01-10T17:35:40Z</dcterms:created>
  <dcterms:modified xsi:type="dcterms:W3CDTF">2015-03-05T20:01:04Z</dcterms:modified>
</cp:coreProperties>
</file>