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73" autoAdjust="0"/>
    <p:restoredTop sz="98115" autoAdjust="0"/>
  </p:normalViewPr>
  <p:slideViewPr>
    <p:cSldViewPr>
      <p:cViewPr>
        <p:scale>
          <a:sx n="110" d="100"/>
          <a:sy n="110" d="100"/>
        </p:scale>
        <p:origin x="-1020"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41489860-BF33-4488-9048-C7D939F2C451}" type="datetimeFigureOut">
              <a:rPr lang="en-US"/>
              <a:pPr>
                <a:defRPr/>
              </a:pPr>
              <a:t>2/15/2012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494582FB-486E-4216-B138-AEFA46EBC3A7}" type="slidenum">
              <a:rPr lang="en-US"/>
              <a:pPr>
                <a:defRPr/>
              </a:pPr>
              <a:t>‹#›</a:t>
            </a:fld>
            <a:endParaRPr lang="en-US"/>
          </a:p>
        </p:txBody>
      </p:sp>
    </p:spTree>
    <p:extLst>
      <p:ext uri="{BB962C8B-B14F-4D97-AF65-F5344CB8AC3E}">
        <p14:creationId xmlns:p14="http://schemas.microsoft.com/office/powerpoint/2010/main" val="147913443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t>
            </a:r>
            <a:r>
              <a:rPr lang="en-US" i="1" dirty="0" smtClean="0"/>
              <a:t>Notes:</a:t>
            </a:r>
            <a:r>
              <a:rPr lang="en-US" dirty="0" smtClean="0"/>
              <a:t>  The students will be asked to apply each of the corporal works of mercy to the modern scene. They may work individually or in small groups, listing responses, and then follow up with a class discussion at the end of the presentation. Or, you may wish to lead a class discussion on each slide. Text is drawn from the NAB translation of Matthew 25:37–40.)</a:t>
            </a:r>
          </a:p>
          <a:p>
            <a:pPr>
              <a:spcBef>
                <a:spcPct val="0"/>
              </a:spcBef>
            </a:pPr>
            <a:endParaRPr lang="en-US" dirty="0" smtClean="0"/>
          </a:p>
        </p:txBody>
      </p:sp>
      <p:sp>
        <p:nvSpPr>
          <p:cNvPr id="204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2A171DD-5C26-47A3-A65B-A22D5C5A9393}" type="slidenum">
              <a:rPr lang="en-US"/>
              <a:pPr fontAlgn="base">
                <a:spcBef>
                  <a:spcPct val="0"/>
                </a:spcBef>
                <a:spcAft>
                  <a:spcPct val="0"/>
                </a:spcAft>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Explain to the students that they will literally decide what the works of mercy “look like” by choosing images to accompany each slide. You may wish to set</a:t>
            </a:r>
            <a:r>
              <a:rPr lang="en-US" baseline="0" dirty="0" smtClean="0"/>
              <a:t> </a:t>
            </a:r>
            <a:r>
              <a:rPr lang="en-US" dirty="0" smtClean="0"/>
              <a:t>a number</a:t>
            </a:r>
            <a:r>
              <a:rPr lang="en-US" baseline="0" dirty="0" smtClean="0"/>
              <a:t> </a:t>
            </a:r>
            <a:r>
              <a:rPr lang="en-US" dirty="0" smtClean="0"/>
              <a:t>of images per slide, or you can ask for a list.)</a:t>
            </a:r>
          </a:p>
          <a:p>
            <a:pPr>
              <a:spcBef>
                <a:spcPct val="0"/>
              </a:spcBef>
            </a:pPr>
            <a:endParaRPr lang="en-US" dirty="0" smtClean="0"/>
          </a:p>
        </p:txBody>
      </p:sp>
      <p:sp>
        <p:nvSpPr>
          <p:cNvPr id="215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70D2207-F1D1-43C9-97F6-54B7D7DDF06D}" type="slidenum">
              <a:rPr lang="en-US"/>
              <a:pPr fontAlgn="base">
                <a:spcBef>
                  <a:spcPct val="0"/>
                </a:spcBef>
                <a:spcAft>
                  <a:spcPct val="0"/>
                </a:spcAft>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2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6E9D2C8-F31E-4A28-8D0D-E6B1CC17D7C4}" type="slidenum">
              <a:rPr lang="en-US"/>
              <a:pPr fontAlgn="base">
                <a:spcBef>
                  <a:spcPct val="0"/>
                </a:spcBef>
                <a:spcAft>
                  <a:spcPct val="0"/>
                </a:spcAft>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35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F682A69-8085-4F34-ABDF-262371C0D265}" type="slidenum">
              <a:rPr lang="en-US"/>
              <a:pPr fontAlgn="base">
                <a:spcBef>
                  <a:spcPct val="0"/>
                </a:spcBef>
                <a:spcAft>
                  <a:spcPct val="0"/>
                </a:spcAft>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a:p>
            <a:pPr>
              <a:spcBef>
                <a:spcPct val="0"/>
              </a:spcBef>
            </a:pPr>
            <a:endParaRPr lang="en-US" dirty="0" smtClean="0"/>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BFEDC9E-6033-4F97-A39B-D5DF6087DA8F}" type="slidenum">
              <a:rPr lang="en-US"/>
              <a:pPr fontAlgn="base">
                <a:spcBef>
                  <a:spcPct val="0"/>
                </a:spcBef>
                <a:spcAft>
                  <a:spcPct val="0"/>
                </a:spcAft>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b="1" dirty="0" smtClean="0"/>
          </a:p>
        </p:txBody>
      </p:sp>
      <p:sp>
        <p:nvSpPr>
          <p:cNvPr id="25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E36A801-969C-4974-9E4F-8D9DB98CB3C9}" type="slidenum">
              <a:rPr lang="en-US"/>
              <a:pPr fontAlgn="base">
                <a:spcBef>
                  <a:spcPct val="0"/>
                </a:spcBef>
                <a:spcAft>
                  <a:spcPct val="0"/>
                </a:spcAft>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66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31B561B-8C16-4DD3-9963-8CB9FD70E197}" type="slidenum">
              <a:rPr lang="en-US"/>
              <a:pPr fontAlgn="base">
                <a:spcBef>
                  <a:spcPct val="0"/>
                </a:spcBef>
                <a:spcAft>
                  <a:spcPct val="0"/>
                </a:spcAft>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CC00D1F-A5B0-49FC-99A0-964A71749596}" type="slidenum">
              <a:rPr lang="en-US"/>
              <a:pPr fontAlgn="base">
                <a:spcBef>
                  <a:spcPct val="0"/>
                </a:spcBef>
                <a:spcAft>
                  <a:spcPct val="0"/>
                </a:spcAft>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F999BCC-816C-420A-AF20-CEE1BF9E08BD}" type="slidenum">
              <a:rPr lang="en-US"/>
              <a:pPr fontAlgn="base">
                <a:spcBef>
                  <a:spcPct val="0"/>
                </a:spcBef>
                <a:spcAft>
                  <a:spcPct val="0"/>
                </a:spcAft>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descr="Opening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smtClean="0"/>
              <a:t>Click to edit Master text styles</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6" name="Picture 5"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6" name="Picture 5"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6"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8"/>
          <p:cNvSpPr>
            <a:spLocks noGrp="1"/>
          </p:cNvSpPr>
          <p:nvPr>
            <p:ph type="body" sz="quarter" idx="12"/>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smtClean="0"/>
              <a:t>Click to edit Master text styles</a:t>
            </a:r>
          </a:p>
        </p:txBody>
      </p:sp>
      <p:sp>
        <p:nvSpPr>
          <p:cNvPr id="6" name="Footer Placeholder 4"/>
          <p:cNvSpPr>
            <a:spLocks noGrp="1"/>
          </p:cNvSpPr>
          <p:nvPr>
            <p:ph type="ftr" sz="quarter" idx="13"/>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4"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
        <p:nvSpPr>
          <p:cNvPr id="4" name="Footer Placeholder 4"/>
          <p:cNvSpPr>
            <a:spLocks noGrp="1"/>
          </p:cNvSpPr>
          <p:nvPr>
            <p:ph type="ftr" sz="quarter" idx="13"/>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3"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3" name="Footer Placeholder 4"/>
          <p:cNvSpPr>
            <a:spLocks noGrp="1"/>
          </p:cNvSpPr>
          <p:nvPr>
            <p:ph type="ftr" sz="quarter" idx="10"/>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6"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
        <p:nvSpPr>
          <p:cNvPr id="6" name="Footer Placeholder 4"/>
          <p:cNvSpPr>
            <a:spLocks noGrp="1"/>
          </p:cNvSpPr>
          <p:nvPr>
            <p:ph type="ftr" sz="quarter" idx="13"/>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7"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
        <p:nvSpPr>
          <p:cNvPr id="7" name="Footer Placeholder 4"/>
          <p:cNvSpPr>
            <a:spLocks noGrp="1"/>
          </p:cNvSpPr>
          <p:nvPr>
            <p:ph type="ftr" sz="quarter" idx="14"/>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914400" y="838200"/>
            <a:ext cx="7772400" cy="5794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11CA859F-1CF0-442F-916B-053B466BCBA9}" type="datetimeFigureOut">
              <a:rPr lang="en-US"/>
              <a:pPr>
                <a:defRPr/>
              </a:pPr>
              <a:t>2/15/2012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BC20200B-889A-4A0A-B8D0-88BF730AFD7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Lst>
  <p:transition>
    <p:fade/>
  </p:transition>
  <p:txStyles>
    <p:titleStyle>
      <a:lvl1pPr algn="l" rtl="0" fontAlgn="base">
        <a:spcBef>
          <a:spcPct val="0"/>
        </a:spcBef>
        <a:spcAft>
          <a:spcPct val="0"/>
        </a:spcAft>
        <a:defRPr sz="2800" b="1" kern="1200">
          <a:solidFill>
            <a:schemeClr val="tx1"/>
          </a:solidFill>
          <a:latin typeface="Arial" pitchFamily="34" charset="0"/>
          <a:ea typeface="+mj-ea"/>
          <a:cs typeface="Arial" pitchFamily="34" charset="0"/>
        </a:defRPr>
      </a:lvl1pPr>
      <a:lvl2pPr algn="l" rtl="0" fontAlgn="base">
        <a:spcBef>
          <a:spcPct val="0"/>
        </a:spcBef>
        <a:spcAft>
          <a:spcPct val="0"/>
        </a:spcAft>
        <a:defRPr sz="2800" b="1">
          <a:solidFill>
            <a:schemeClr val="tx1"/>
          </a:solidFill>
          <a:latin typeface="Arial" charset="0"/>
          <a:cs typeface="Arial" charset="0"/>
        </a:defRPr>
      </a:lvl2pPr>
      <a:lvl3pPr algn="l" rtl="0" fontAlgn="base">
        <a:spcBef>
          <a:spcPct val="0"/>
        </a:spcBef>
        <a:spcAft>
          <a:spcPct val="0"/>
        </a:spcAft>
        <a:defRPr sz="2800" b="1">
          <a:solidFill>
            <a:schemeClr val="tx1"/>
          </a:solidFill>
          <a:latin typeface="Arial" charset="0"/>
          <a:cs typeface="Arial" charset="0"/>
        </a:defRPr>
      </a:lvl3pPr>
      <a:lvl4pPr algn="l" rtl="0" fontAlgn="base">
        <a:spcBef>
          <a:spcPct val="0"/>
        </a:spcBef>
        <a:spcAft>
          <a:spcPct val="0"/>
        </a:spcAft>
        <a:defRPr sz="2800" b="1">
          <a:solidFill>
            <a:schemeClr val="tx1"/>
          </a:solidFill>
          <a:latin typeface="Arial" charset="0"/>
          <a:cs typeface="Arial" charset="0"/>
        </a:defRPr>
      </a:lvl4pPr>
      <a:lvl5pPr algn="l" rtl="0" fontAlgn="base">
        <a:spcBef>
          <a:spcPct val="0"/>
        </a:spcBef>
        <a:spcAft>
          <a:spcPct val="0"/>
        </a:spcAft>
        <a:defRPr sz="2800" b="1">
          <a:solidFill>
            <a:schemeClr val="tx1"/>
          </a:solidFill>
          <a:latin typeface="Arial" charset="0"/>
          <a:cs typeface="Arial" charset="0"/>
        </a:defRPr>
      </a:lvl5pPr>
      <a:lvl6pPr marL="457200" algn="l" rtl="0" fontAlgn="base">
        <a:spcBef>
          <a:spcPct val="0"/>
        </a:spcBef>
        <a:spcAft>
          <a:spcPct val="0"/>
        </a:spcAft>
        <a:defRPr sz="2800" b="1">
          <a:solidFill>
            <a:schemeClr val="tx1"/>
          </a:solidFill>
          <a:latin typeface="Arial" charset="0"/>
          <a:cs typeface="Arial" charset="0"/>
        </a:defRPr>
      </a:lvl6pPr>
      <a:lvl7pPr marL="914400" algn="l" rtl="0" fontAlgn="base">
        <a:spcBef>
          <a:spcPct val="0"/>
        </a:spcBef>
        <a:spcAft>
          <a:spcPct val="0"/>
        </a:spcAft>
        <a:defRPr sz="2800" b="1">
          <a:solidFill>
            <a:schemeClr val="tx1"/>
          </a:solidFill>
          <a:latin typeface="Arial" charset="0"/>
          <a:cs typeface="Arial" charset="0"/>
        </a:defRPr>
      </a:lvl7pPr>
      <a:lvl8pPr marL="1371600" algn="l" rtl="0" fontAlgn="base">
        <a:spcBef>
          <a:spcPct val="0"/>
        </a:spcBef>
        <a:spcAft>
          <a:spcPct val="0"/>
        </a:spcAft>
        <a:defRPr sz="2800" b="1">
          <a:solidFill>
            <a:schemeClr val="tx1"/>
          </a:solidFill>
          <a:latin typeface="Arial" charset="0"/>
          <a:cs typeface="Arial" charset="0"/>
        </a:defRPr>
      </a:lvl8pPr>
      <a:lvl9pPr marL="1828800" algn="l" rtl="0" fontAlgn="base">
        <a:spcBef>
          <a:spcPct val="0"/>
        </a:spcBef>
        <a:spcAft>
          <a:spcPct val="0"/>
        </a:spcAft>
        <a:defRPr sz="2800" b="1">
          <a:solidFill>
            <a:schemeClr val="tx1"/>
          </a:solidFill>
          <a:latin typeface="Arial" charset="0"/>
          <a:cs typeface="Arial" charset="0"/>
        </a:defRPr>
      </a:lvl9pPr>
    </p:titleStyle>
    <p:bodyStyle>
      <a:lvl1pPr marL="342900" indent="-342900" algn="l" rtl="0" fontAlgn="base">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1pPr>
      <a:lvl2pPr marL="742950" indent="-285750" algn="l" rtl="0" fontAlgn="base">
        <a:spcBef>
          <a:spcPct val="20000"/>
        </a:spcBef>
        <a:spcAft>
          <a:spcPct val="0"/>
        </a:spcAft>
        <a:buFont typeface="Arial" charset="0"/>
        <a:buChar char="–"/>
        <a:defRPr kern="1200">
          <a:solidFill>
            <a:schemeClr val="tx1"/>
          </a:solidFill>
          <a:latin typeface="Arial" pitchFamily="34" charset="0"/>
          <a:ea typeface="+mn-ea"/>
          <a:cs typeface="Arial" pitchFamily="34" charset="0"/>
        </a:defRPr>
      </a:lvl2pPr>
      <a:lvl3pPr marL="1143000" indent="-228600" algn="l" rtl="0" fontAlgn="base">
        <a:spcBef>
          <a:spcPct val="20000"/>
        </a:spcBef>
        <a:spcAft>
          <a:spcPct val="0"/>
        </a:spcAft>
        <a:buFont typeface="Arial" charset="0"/>
        <a:buChar char="•"/>
        <a:defRPr sz="1600" kern="1200">
          <a:solidFill>
            <a:schemeClr val="tx1"/>
          </a:solidFill>
          <a:latin typeface="Arial" pitchFamily="34" charset="0"/>
          <a:ea typeface="+mn-ea"/>
          <a:cs typeface="Arial" pitchFamily="34" charset="0"/>
        </a:defRPr>
      </a:lvl3pPr>
      <a:lvl4pPr marL="1600200" indent="-228600" algn="l" rtl="0" fontAlgn="base">
        <a:spcBef>
          <a:spcPct val="20000"/>
        </a:spcBef>
        <a:spcAft>
          <a:spcPct val="0"/>
        </a:spcAft>
        <a:buFont typeface="Arial" charset="0"/>
        <a:buChar char="–"/>
        <a:defRPr sz="1400" kern="1200">
          <a:solidFill>
            <a:schemeClr val="tx1"/>
          </a:solidFill>
          <a:latin typeface="Arial" pitchFamily="34" charset="0"/>
          <a:ea typeface="+mn-ea"/>
          <a:cs typeface="Arial" pitchFamily="34" charset="0"/>
        </a:defRPr>
      </a:lvl4pPr>
      <a:lvl5pPr marL="2057400" indent="-228600" algn="l" rtl="0" fontAlgn="base">
        <a:spcBef>
          <a:spcPct val="20000"/>
        </a:spcBef>
        <a:spcAft>
          <a:spcPct val="0"/>
        </a:spcAft>
        <a:buFont typeface="Arial"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p:txBody>
          <a:bodyPr/>
          <a:lstStyle/>
          <a:p>
            <a:r>
              <a:rPr lang="en-US" smtClean="0">
                <a:latin typeface="Arial" charset="0"/>
                <a:cs typeface="Arial" charset="0"/>
              </a:rPr>
              <a:t>Mercy Today</a:t>
            </a:r>
          </a:p>
        </p:txBody>
      </p:sp>
      <p:sp>
        <p:nvSpPr>
          <p:cNvPr id="10243" name="Subtitle 2"/>
          <p:cNvSpPr>
            <a:spLocks noGrp="1"/>
          </p:cNvSpPr>
          <p:nvPr>
            <p:ph type="subTitle" idx="1"/>
          </p:nvPr>
        </p:nvSpPr>
        <p:spPr/>
        <p:txBody>
          <a:bodyPr/>
          <a:lstStyle/>
          <a:p>
            <a:r>
              <a:rPr lang="en-US" dirty="0" smtClean="0">
                <a:latin typeface="Arial" charset="0"/>
                <a:cs typeface="Arial" charset="0"/>
              </a:rPr>
              <a:t>The Paschal </a:t>
            </a:r>
            <a:r>
              <a:rPr lang="en-US" smtClean="0">
                <a:latin typeface="Arial" charset="0"/>
                <a:cs typeface="Arial" charset="0"/>
              </a:rPr>
              <a:t>Mystery </a:t>
            </a:r>
            <a:r>
              <a:rPr lang="en-US" smtClean="0">
                <a:latin typeface="Arial" charset="0"/>
                <a:cs typeface="Arial" charset="0"/>
              </a:rPr>
              <a:t>Course</a:t>
            </a:r>
            <a:endParaRPr lang="en-US" dirty="0" smtClean="0">
              <a:latin typeface="Arial" charset="0"/>
              <a:cs typeface="Arial" charset="0"/>
            </a:endParaRPr>
          </a:p>
        </p:txBody>
      </p:sp>
      <p:sp>
        <p:nvSpPr>
          <p:cNvPr id="10244" name="Text Placeholder 8"/>
          <p:cNvSpPr>
            <a:spLocks noGrp="1"/>
          </p:cNvSpPr>
          <p:nvPr>
            <p:ph type="body" sz="quarter" idx="10"/>
          </p:nvPr>
        </p:nvSpPr>
        <p:spPr/>
        <p:txBody>
          <a:bodyPr>
            <a:normAutofit fontScale="32500" lnSpcReduction="20000"/>
          </a:bodyPr>
          <a:lstStyle/>
          <a:p>
            <a:r>
              <a:rPr lang="en-US" sz="1600" dirty="0" smtClean="0">
                <a:solidFill>
                  <a:schemeClr val="tx1"/>
                </a:solidFill>
                <a:latin typeface="Arial" charset="0"/>
                <a:cs typeface="Arial" charset="0"/>
              </a:rPr>
              <a:t>Document # TX001343</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dirty="0" smtClean="0"/>
              <a:t>What would the corporal works of mercy </a:t>
            </a:r>
            <a:br>
              <a:rPr lang="en-US" dirty="0" smtClean="0"/>
            </a:br>
            <a:r>
              <a:rPr lang="en-US" dirty="0" smtClean="0"/>
              <a:t>look like today?</a:t>
            </a:r>
            <a:endParaRPr lang="en-US" dirty="0"/>
          </a:p>
        </p:txBody>
      </p:sp>
      <p:pic>
        <p:nvPicPr>
          <p:cNvPr id="6" name="Picture 5" descr="Bible-open - wikimedia.jpg"/>
          <p:cNvPicPr>
            <a:picLocks noChangeAspect="1"/>
          </p:cNvPicPr>
          <p:nvPr/>
        </p:nvPicPr>
        <p:blipFill>
          <a:blip r:embed="rId3" cstate="print"/>
          <a:stretch>
            <a:fillRect/>
          </a:stretch>
        </p:blipFill>
        <p:spPr>
          <a:xfrm>
            <a:off x="1600200" y="2133600"/>
            <a:ext cx="5791200" cy="4271010"/>
          </a:xfrm>
          <a:prstGeom prst="rect">
            <a:avLst/>
          </a:prstGeom>
          <a:ln>
            <a:noFill/>
          </a:ln>
          <a:effectLst>
            <a:outerShdw blurRad="292100" dist="139700" dir="2700000" algn="tl" rotWithShape="0">
              <a:srgbClr val="333333">
                <a:alpha val="65000"/>
              </a:srgbClr>
            </a:outerShdw>
          </a:effectLst>
        </p:spPr>
      </p:pic>
      <p:sp>
        <p:nvSpPr>
          <p:cNvPr id="7" name="TextBox 6"/>
          <p:cNvSpPr txBox="1"/>
          <p:nvPr/>
        </p:nvSpPr>
        <p:spPr bwMode="auto">
          <a:xfrm rot="16200000">
            <a:off x="6409241" y="5211261"/>
            <a:ext cx="2057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4"/>
          <p:cNvSpPr>
            <a:spLocks noGrp="1"/>
          </p:cNvSpPr>
          <p:nvPr>
            <p:ph type="title"/>
          </p:nvPr>
        </p:nvSpPr>
        <p:spPr/>
        <p:txBody>
          <a:bodyPr>
            <a:noAutofit/>
          </a:bodyPr>
          <a:lstStyle/>
          <a:p>
            <a:r>
              <a:rPr lang="en-US" dirty="0" smtClean="0"/>
              <a:t>Lord, when did we see you hungry </a:t>
            </a:r>
            <a:br>
              <a:rPr lang="en-US" dirty="0" smtClean="0"/>
            </a:br>
            <a:r>
              <a:rPr lang="en-US" dirty="0" smtClean="0"/>
              <a:t>and feed you?</a:t>
            </a:r>
            <a:endParaRPr lang="en-US" dirty="0" smtClean="0">
              <a:latin typeface="Arial" charset="0"/>
              <a:cs typeface="Arial" charset="0"/>
            </a:endParaRPr>
          </a:p>
        </p:txBody>
      </p:sp>
      <p:pic>
        <p:nvPicPr>
          <p:cNvPr id="5" name="Picture 4" descr="rice - wikimedia.JPG"/>
          <p:cNvPicPr>
            <a:picLocks noChangeAspect="1"/>
          </p:cNvPicPr>
          <p:nvPr/>
        </p:nvPicPr>
        <p:blipFill>
          <a:blip r:embed="rId3" cstate="print"/>
          <a:srcRect l="10526" t="1755" r="1316" b="1755"/>
          <a:stretch>
            <a:fillRect/>
          </a:stretch>
        </p:blipFill>
        <p:spPr>
          <a:xfrm>
            <a:off x="2286000" y="2362200"/>
            <a:ext cx="5105400" cy="4191000"/>
          </a:xfrm>
          <a:prstGeom prst="ellipse">
            <a:avLst/>
          </a:prstGeom>
          <a:ln>
            <a:noFill/>
          </a:ln>
          <a:effectLst>
            <a:softEdge rad="112500"/>
          </a:effectLst>
        </p:spPr>
      </p:pic>
      <p:sp>
        <p:nvSpPr>
          <p:cNvPr id="6" name="TextBox 5"/>
          <p:cNvSpPr txBox="1"/>
          <p:nvPr/>
        </p:nvSpPr>
        <p:spPr bwMode="auto">
          <a:xfrm>
            <a:off x="762000" y="6629400"/>
            <a:ext cx="2057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normAutofit/>
          </a:bodyPr>
          <a:lstStyle/>
          <a:p>
            <a:r>
              <a:rPr lang="en-US" dirty="0" smtClean="0"/>
              <a:t>Or thirsty and give you drink?</a:t>
            </a:r>
            <a:endParaRPr lang="en-US" dirty="0" smtClean="0">
              <a:latin typeface="Arial" charset="0"/>
              <a:cs typeface="Arial" charset="0"/>
            </a:endParaRPr>
          </a:p>
        </p:txBody>
      </p:sp>
      <p:pic>
        <p:nvPicPr>
          <p:cNvPr id="4" name="Picture 3" descr="Glass-of-water - wikimedia.jpg"/>
          <p:cNvPicPr>
            <a:picLocks noChangeAspect="1"/>
          </p:cNvPicPr>
          <p:nvPr/>
        </p:nvPicPr>
        <p:blipFill>
          <a:blip r:embed="rId3" cstate="print"/>
          <a:srcRect t="4545" b="1515"/>
          <a:stretch>
            <a:fillRect/>
          </a:stretch>
        </p:blipFill>
        <p:spPr>
          <a:xfrm>
            <a:off x="2357239" y="1828800"/>
            <a:ext cx="3433961" cy="4724400"/>
          </a:xfrm>
          <a:prstGeom prst="rect">
            <a:avLst/>
          </a:prstGeom>
          <a:ln>
            <a:noFill/>
          </a:ln>
          <a:effectLst>
            <a:outerShdw blurRad="292100" dist="139700" dir="2700000" algn="tl" rotWithShape="0">
              <a:srgbClr val="333333">
                <a:alpha val="65000"/>
              </a:srgbClr>
            </a:outerShdw>
          </a:effectLst>
        </p:spPr>
      </p:pic>
      <p:sp>
        <p:nvSpPr>
          <p:cNvPr id="5" name="TextBox 4"/>
          <p:cNvSpPr txBox="1"/>
          <p:nvPr/>
        </p:nvSpPr>
        <p:spPr bwMode="auto">
          <a:xfrm rot="16200000">
            <a:off x="4815433" y="5287461"/>
            <a:ext cx="2057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andshake - wikimedia.jpeg"/>
          <p:cNvPicPr>
            <a:picLocks noChangeAspect="1"/>
          </p:cNvPicPr>
          <p:nvPr/>
        </p:nvPicPr>
        <p:blipFill>
          <a:blip r:embed="rId3" cstate="print"/>
          <a:srcRect t="2222" r="2128" b="16667"/>
          <a:stretch>
            <a:fillRect/>
          </a:stretch>
        </p:blipFill>
        <p:spPr>
          <a:xfrm>
            <a:off x="762000" y="870244"/>
            <a:ext cx="6858000" cy="5664613"/>
          </a:xfrm>
          <a:prstGeom prst="rect">
            <a:avLst/>
          </a:prstGeom>
        </p:spPr>
      </p:pic>
      <p:sp>
        <p:nvSpPr>
          <p:cNvPr id="14338" name="Title 1"/>
          <p:cNvSpPr>
            <a:spLocks noGrp="1"/>
          </p:cNvSpPr>
          <p:nvPr>
            <p:ph type="title"/>
          </p:nvPr>
        </p:nvSpPr>
        <p:spPr/>
        <p:txBody>
          <a:bodyPr>
            <a:noAutofit/>
          </a:bodyPr>
          <a:lstStyle/>
          <a:p>
            <a:r>
              <a:rPr lang="en-US" dirty="0" smtClean="0"/>
              <a:t>When did we see you a stranger </a:t>
            </a:r>
            <a:br>
              <a:rPr lang="en-US" dirty="0" smtClean="0"/>
            </a:br>
            <a:r>
              <a:rPr lang="en-US" dirty="0" smtClean="0"/>
              <a:t>and welcome you?</a:t>
            </a:r>
            <a:endParaRPr lang="en-US" dirty="0" smtClean="0">
              <a:latin typeface="Arial" charset="0"/>
              <a:cs typeface="Arial" charset="0"/>
            </a:endParaRPr>
          </a:p>
        </p:txBody>
      </p:sp>
      <p:sp>
        <p:nvSpPr>
          <p:cNvPr id="6" name="TextBox 5"/>
          <p:cNvSpPr txBox="1"/>
          <p:nvPr/>
        </p:nvSpPr>
        <p:spPr bwMode="auto">
          <a:xfrm rot="16200000">
            <a:off x="6790241" y="2544260"/>
            <a:ext cx="2057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normAutofit/>
          </a:bodyPr>
          <a:lstStyle/>
          <a:p>
            <a:r>
              <a:rPr lang="en-US" dirty="0" smtClean="0"/>
              <a:t>Or naked and clothe you?</a:t>
            </a:r>
            <a:endParaRPr lang="en-US" dirty="0" smtClean="0">
              <a:latin typeface="Arial" charset="0"/>
              <a:cs typeface="Arial" charset="0"/>
            </a:endParaRPr>
          </a:p>
        </p:txBody>
      </p:sp>
      <p:pic>
        <p:nvPicPr>
          <p:cNvPr id="4" name="Picture 3" descr="800px-A_Monday_washing,_New_York_City,_1900-wikimedia.jpg"/>
          <p:cNvPicPr>
            <a:picLocks noChangeAspect="1"/>
          </p:cNvPicPr>
          <p:nvPr/>
        </p:nvPicPr>
        <p:blipFill>
          <a:blip r:embed="rId3" cstate="print"/>
          <a:srcRect t="11028" b="13181"/>
          <a:stretch>
            <a:fillRect/>
          </a:stretch>
        </p:blipFill>
        <p:spPr>
          <a:xfrm>
            <a:off x="2341658" y="1805717"/>
            <a:ext cx="4059142" cy="4823683"/>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TextBox 4"/>
          <p:cNvSpPr txBox="1"/>
          <p:nvPr/>
        </p:nvSpPr>
        <p:spPr bwMode="auto">
          <a:xfrm rot="16200000">
            <a:off x="5418641" y="4677861"/>
            <a:ext cx="2057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normAutofit/>
          </a:bodyPr>
          <a:lstStyle/>
          <a:p>
            <a:r>
              <a:rPr lang="en-US" dirty="0" smtClean="0"/>
              <a:t>When did we see you ill?</a:t>
            </a:r>
            <a:endParaRPr lang="en-US" dirty="0" smtClean="0">
              <a:latin typeface="Arial" charset="0"/>
              <a:cs typeface="Arial" charset="0"/>
            </a:endParaRPr>
          </a:p>
        </p:txBody>
      </p:sp>
      <p:pic>
        <p:nvPicPr>
          <p:cNvPr id="4" name="Picture 3" descr="thermometer-wikimedia.jpg"/>
          <p:cNvPicPr>
            <a:picLocks noChangeAspect="1"/>
          </p:cNvPicPr>
          <p:nvPr/>
        </p:nvPicPr>
        <p:blipFill>
          <a:blip r:embed="rId3" cstate="print"/>
          <a:srcRect t="48056" b="5296"/>
          <a:stretch>
            <a:fillRect/>
          </a:stretch>
        </p:blipFill>
        <p:spPr>
          <a:xfrm>
            <a:off x="-152400" y="2438400"/>
            <a:ext cx="8839200" cy="176784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5" name="TextBox 4"/>
          <p:cNvSpPr txBox="1"/>
          <p:nvPr/>
        </p:nvSpPr>
        <p:spPr bwMode="auto">
          <a:xfrm rot="151794">
            <a:off x="3279334" y="4083926"/>
            <a:ext cx="2057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normAutofit/>
          </a:bodyPr>
          <a:lstStyle/>
          <a:p>
            <a:r>
              <a:rPr lang="en-US" dirty="0" smtClean="0"/>
              <a:t>Or in prison, and visit you?</a:t>
            </a:r>
            <a:endParaRPr lang="en-US" dirty="0" smtClean="0">
              <a:latin typeface="Arial" charset="0"/>
              <a:cs typeface="Arial" charset="0"/>
            </a:endParaRPr>
          </a:p>
        </p:txBody>
      </p:sp>
      <p:pic>
        <p:nvPicPr>
          <p:cNvPr id="4" name="Picture 3" descr="jail_bars - minivannews.com"/>
          <p:cNvPicPr>
            <a:picLocks noChangeAspect="1"/>
          </p:cNvPicPr>
          <p:nvPr/>
        </p:nvPicPr>
        <p:blipFill>
          <a:blip r:embed="rId3" cstate="print"/>
          <a:stretch>
            <a:fillRect/>
          </a:stretch>
        </p:blipFill>
        <p:spPr>
          <a:xfrm>
            <a:off x="1371600" y="1828800"/>
            <a:ext cx="6479266" cy="428148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Rectangle 4"/>
          <p:cNvSpPr/>
          <p:nvPr/>
        </p:nvSpPr>
        <p:spPr>
          <a:xfrm>
            <a:off x="1371600" y="6096000"/>
            <a:ext cx="691215" cy="169277"/>
          </a:xfrm>
          <a:prstGeom prst="rect">
            <a:avLst/>
          </a:prstGeom>
        </p:spPr>
        <p:txBody>
          <a:bodyPr wrap="none">
            <a:spAutoFit/>
          </a:bodyPr>
          <a:lstStyle/>
          <a:p>
            <a:r>
              <a:rPr lang="en-US" sz="500" dirty="0" smtClean="0"/>
              <a:t>minivannews.com</a:t>
            </a:r>
            <a:endParaRPr lang="en-US" sz="500"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“Amen, I say to you, whatever you did for one of these least brothers of mine, you did for me.”</a:t>
            </a:r>
            <a:endParaRPr lang="en-US" dirty="0"/>
          </a:p>
        </p:txBody>
      </p:sp>
      <p:pic>
        <p:nvPicPr>
          <p:cNvPr id="6" name="Picture 5" descr="Christ - wikimedia.jpg"/>
          <p:cNvPicPr>
            <a:picLocks noChangeAspect="1"/>
          </p:cNvPicPr>
          <p:nvPr/>
        </p:nvPicPr>
        <p:blipFill>
          <a:blip r:embed="rId3" cstate="print"/>
          <a:stretch>
            <a:fillRect/>
          </a:stretch>
        </p:blipFill>
        <p:spPr>
          <a:xfrm>
            <a:off x="3073400" y="2209800"/>
            <a:ext cx="3022600" cy="431800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7" name="TextBox 6"/>
          <p:cNvSpPr txBox="1"/>
          <p:nvPr/>
        </p:nvSpPr>
        <p:spPr bwMode="auto">
          <a:xfrm rot="16200000">
            <a:off x="5168882" y="5516061"/>
            <a:ext cx="2057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TotalTime>
  <Words>245</Words>
  <Application>Microsoft Office PowerPoint</Application>
  <PresentationFormat>On-screen Show (4:3)</PresentationFormat>
  <Paragraphs>30</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LIC Presentation template</vt:lpstr>
      <vt:lpstr>Mercy Today</vt:lpstr>
      <vt:lpstr>What would the corporal works of mercy  look like today?</vt:lpstr>
      <vt:lpstr>Lord, when did we see you hungry  and feed you?</vt:lpstr>
      <vt:lpstr>Or thirsty and give you drink?</vt:lpstr>
      <vt:lpstr>When did we see you a stranger  and welcome you?</vt:lpstr>
      <vt:lpstr>Or naked and clothe you?</vt:lpstr>
      <vt:lpstr>When did we see you ill?</vt:lpstr>
      <vt:lpstr>Or in prison, and visit you?</vt:lpstr>
      <vt:lpstr>“Amen, I say to you, whatever you did for one of these least brothers of mine, you did for me.”</vt:lpstr>
    </vt:vector>
  </TitlesOfParts>
  <Company>Saint Mary's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Beth Martinka</dc:creator>
  <cp:lastModifiedBy>pintern</cp:lastModifiedBy>
  <cp:revision>11</cp:revision>
  <dcterms:created xsi:type="dcterms:W3CDTF">2010-11-09T17:00:21Z</dcterms:created>
  <dcterms:modified xsi:type="dcterms:W3CDTF">2012-02-15T17:06:07Z</dcterms:modified>
</cp:coreProperties>
</file>