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0" r:id="rId3"/>
    <p:sldId id="271" r:id="rId4"/>
    <p:sldId id="272" r:id="rId5"/>
    <p:sldId id="273" r:id="rId6"/>
    <p:sldId id="274" r:id="rId7"/>
    <p:sldId id="275" r:id="rId8"/>
    <p:sldId id="276" r:id="rId9"/>
    <p:sldId id="277" r:id="rId10"/>
    <p:sldId id="278" r:id="rId11"/>
    <p:sldId id="2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4278" autoAdjust="0"/>
  </p:normalViewPr>
  <p:slideViewPr>
    <p:cSldViewPr>
      <p:cViewPr varScale="1">
        <p:scale>
          <a:sx n="89" d="100"/>
          <a:sy n="89" d="100"/>
        </p:scale>
        <p:origin x="151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Explain the meaning and origin of the Greek word </a:t>
            </a:r>
            <a:r>
              <a:rPr lang="en-US" sz="1200" i="1" dirty="0" err="1" smtClean="0">
                <a:effectLst/>
                <a:latin typeface="+mn-lt"/>
                <a:ea typeface="+mn-ea"/>
                <a:cs typeface="+mn-cs"/>
                <a:sym typeface="Helvetica Neue"/>
              </a:rPr>
              <a:t>ekklesia</a:t>
            </a:r>
            <a:r>
              <a:rPr lang="en-US" sz="1200" dirty="0" smtClean="0">
                <a:effectLst/>
                <a:latin typeface="+mn-lt"/>
                <a:ea typeface="+mn-ea"/>
                <a:cs typeface="+mn-cs"/>
                <a:sym typeface="Helvetica Neue"/>
              </a:rPr>
              <a:t>, the New Testament term translated </a:t>
            </a:r>
            <a:r>
              <a:rPr lang="en-US" sz="1200" i="1" dirty="0" smtClean="0">
                <a:effectLst/>
                <a:latin typeface="+mn-lt"/>
                <a:ea typeface="+mn-ea"/>
                <a:cs typeface="+mn-cs"/>
                <a:sym typeface="Helvetica Neue"/>
              </a:rPr>
              <a:t>church</a:t>
            </a:r>
            <a:r>
              <a:rPr lang="en-US" sz="1200" dirty="0" smtClean="0">
                <a:effectLst/>
                <a:latin typeface="+mn-lt"/>
                <a:ea typeface="+mn-ea"/>
                <a:cs typeface="+mn-cs"/>
                <a:sym typeface="Helvetica Neue"/>
              </a:rPr>
              <a:t>. (See article 1 of the student book.) Ask the students to identify the dioceses they live in and the bishop of each diocese. </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6079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Point out that Jesus granted these leaders the power and authority to act in his place. Ask the students why Jesus chose twelve apostles. Direct them to read the sidebar “Whom Does Jesus Call?” in article 3 of the student book, and discuss whom Jesus calls. </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16515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Review the definition of the </a:t>
            </a:r>
            <a:r>
              <a:rPr lang="en-US" sz="1200" i="0" dirty="0" smtClean="0">
                <a:effectLst/>
                <a:latin typeface="+mn-lt"/>
                <a:ea typeface="+mn-ea"/>
                <a:cs typeface="+mn-cs"/>
                <a:sym typeface="Helvetica Neue"/>
              </a:rPr>
              <a:t>Kingdom of God</a:t>
            </a:r>
            <a:r>
              <a:rPr lang="en-US" sz="1200" dirty="0" smtClean="0">
                <a:effectLst/>
                <a:latin typeface="+mn-lt"/>
                <a:ea typeface="+mn-ea"/>
                <a:cs typeface="+mn-cs"/>
                <a:sym typeface="Helvetica Neue"/>
              </a:rPr>
              <a:t> in article 1 of the student book. Ask the question that concludes article 1, “If everyone were to come together as one Church, how might the world be different?”</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8841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Explain that the Old Testament, together with the New Testament, makes known to us God’s plan of salvation from the beginning of time. Point out that Jesus and early Church leaders drew on Old Testament images to describe the Church. </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00720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With the students, review the covenants with Abraham and Moses, as in article 2 of the student book.</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185223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Point out that the sign of this New Covenant between God and all believers is Jesus’ own Body and Blood. </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00639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Review the definition of </a:t>
            </a:r>
            <a:r>
              <a:rPr lang="en-US" sz="1200" i="1" dirty="0" smtClean="0">
                <a:effectLst/>
                <a:latin typeface="+mn-lt"/>
                <a:ea typeface="+mn-ea"/>
                <a:cs typeface="+mn-cs"/>
                <a:sym typeface="Helvetica Neue"/>
              </a:rPr>
              <a:t>Incarnation</a:t>
            </a:r>
            <a:r>
              <a:rPr lang="en-US" sz="1200" dirty="0" smtClean="0">
                <a:effectLst/>
                <a:latin typeface="+mn-lt"/>
                <a:ea typeface="+mn-ea"/>
                <a:cs typeface="+mn-cs"/>
                <a:sym typeface="Helvetica Neue"/>
              </a:rPr>
              <a:t>, found in article 3 of the student book. Explain that the following slides explain four different ways Jesus instituted the Church. </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112412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Ask which groups Jesus’ message of hope was especially directed toward (the poor; sinners). Ask what message he directed to the wealthy (take care of the poor).</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25557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Review the definition of the</a:t>
            </a:r>
            <a:r>
              <a:rPr lang="en-US" sz="1200" baseline="0" dirty="0" smtClean="0">
                <a:effectLst/>
                <a:latin typeface="+mn-lt"/>
                <a:ea typeface="+mn-ea"/>
                <a:cs typeface="+mn-cs"/>
                <a:sym typeface="Helvetica Neue"/>
              </a:rPr>
              <a:t> </a:t>
            </a:r>
            <a:r>
              <a:rPr lang="en-US" sz="1200" dirty="0" smtClean="0">
                <a:effectLst/>
                <a:latin typeface="+mn-lt"/>
                <a:ea typeface="+mn-ea"/>
                <a:cs typeface="+mn-cs"/>
                <a:sym typeface="Helvetica Neue"/>
              </a:rPr>
              <a:t>Kingdom of God, found in article 1 of the student book. Discuss how the Church is a sign of the Kingdom, given this definition. </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111034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latin typeface="+mn-lt"/>
                <a:ea typeface="+mn-ea"/>
                <a:cs typeface="+mn-cs"/>
                <a:sym typeface="Helvetica Neue"/>
              </a:rPr>
              <a:t>Notes:</a:t>
            </a:r>
            <a:r>
              <a:rPr lang="en-US" sz="1200" dirty="0" smtClean="0">
                <a:effectLst/>
                <a:latin typeface="+mn-lt"/>
                <a:ea typeface="+mn-ea"/>
                <a:cs typeface="+mn-cs"/>
                <a:sym typeface="Helvetica Neue"/>
              </a:rPr>
              <a:t>  Discuss the grace and blessings that flow from the Eucharist, as in article 3 of the student book. </a:t>
            </a:r>
          </a:p>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15977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The Origin</a:t>
            </a:r>
            <a:br>
              <a:rPr lang="en-US" dirty="0" smtClean="0">
                <a:effectLst/>
              </a:rPr>
            </a:br>
            <a:r>
              <a:rPr lang="en-US" dirty="0" smtClean="0">
                <a:effectLst/>
              </a:rPr>
              <a:t>of the Church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 </a:t>
            </a:r>
            <a:r>
              <a:rPr lang="en-US" b="1" i="1" dirty="0" smtClean="0"/>
              <a:t>The Church</a:t>
            </a:r>
          </a:p>
          <a:p>
            <a:pPr marL="0" indent="0" algn="ctr">
              <a:buNone/>
            </a:pPr>
            <a:r>
              <a:rPr lang="en-US" dirty="0"/>
              <a:t>Unit </a:t>
            </a:r>
            <a:r>
              <a:rPr lang="en-US" dirty="0" smtClean="0"/>
              <a:t>1, </a:t>
            </a:r>
            <a:r>
              <a:rPr lang="en-US" dirty="0"/>
              <a:t>Chapter </a:t>
            </a:r>
            <a:r>
              <a:rPr lang="en-US" dirty="0" smtClean="0"/>
              <a:t>1</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TX005551</a:t>
            </a:r>
            <a:endParaRPr lang="en-US" dirty="0"/>
          </a:p>
        </p:txBody>
      </p:sp>
      <p:sp>
        <p:nvSpPr>
          <p:cNvPr id="4" name="TextBox 3"/>
          <p:cNvSpPr txBox="1"/>
          <p:nvPr/>
        </p:nvSpPr>
        <p:spPr bwMode="auto">
          <a:xfrm>
            <a:off x="7467600" y="6324600"/>
            <a:ext cx="1676400" cy="307777"/>
          </a:xfrm>
          <a:prstGeom prst="rect">
            <a:avLst/>
          </a:prstGeom>
          <a:noFill/>
          <a:ln w="9525">
            <a:noFill/>
            <a:miter lim="800000"/>
            <a:headEnd/>
            <a:tailEnd/>
          </a:ln>
        </p:spPr>
        <p:txBody>
          <a:bodyPr wrap="square" rtlCol="0">
            <a:spAutoFit/>
          </a:bodyPr>
          <a:lstStyle/>
          <a:p>
            <a:r>
              <a:rPr lang="en-US" sz="700" dirty="0" smtClean="0">
                <a:latin typeface="Arial Regular"/>
                <a:cs typeface="Arial Regular"/>
              </a:rPr>
              <a:t>© 2016 Saint Mary’s Press</a:t>
            </a:r>
          </a:p>
          <a:p>
            <a:r>
              <a:rPr lang="en-US" sz="700" dirty="0" smtClean="0">
                <a:latin typeface="Arial Regular"/>
                <a:cs typeface="Arial Regular"/>
              </a:rPr>
              <a:t>Living in Christ Series </a:t>
            </a:r>
            <a:endParaRPr lang="en-US" sz="7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Jesus Gave Himself Fully for the Church</a:t>
            </a:r>
            <a:endParaRPr lang="en-US" dirty="0"/>
          </a:p>
        </p:txBody>
      </p:sp>
      <p:sp>
        <p:nvSpPr>
          <p:cNvPr id="5" name="Content Placeholder 4"/>
          <p:cNvSpPr>
            <a:spLocks noGrp="1"/>
          </p:cNvSpPr>
          <p:nvPr>
            <p:ph idx="1"/>
          </p:nvPr>
        </p:nvSpPr>
        <p:spPr/>
        <p:txBody>
          <a:bodyPr/>
          <a:lstStyle/>
          <a:p>
            <a:r>
              <a:rPr lang="en-US" dirty="0" smtClean="0">
                <a:sym typeface="Helvetica Neue"/>
              </a:rPr>
              <a:t>Jesus established the Church </a:t>
            </a:r>
            <a:br>
              <a:rPr lang="en-US" dirty="0" smtClean="0">
                <a:sym typeface="Helvetica Neue"/>
              </a:rPr>
            </a:br>
            <a:r>
              <a:rPr lang="en-US" dirty="0" smtClean="0">
                <a:sym typeface="Helvetica Neue"/>
              </a:rPr>
              <a:t>primarily through the saving </a:t>
            </a:r>
            <a:br>
              <a:rPr lang="en-US" dirty="0" smtClean="0">
                <a:sym typeface="Helvetica Neue"/>
              </a:rPr>
            </a:br>
            <a:r>
              <a:rPr lang="en-US" dirty="0" smtClean="0">
                <a:sym typeface="Helvetica Neue"/>
              </a:rPr>
              <a:t>gift of himself.</a:t>
            </a:r>
          </a:p>
          <a:p>
            <a:r>
              <a:rPr lang="en-US" dirty="0" smtClean="0">
                <a:sym typeface="Helvetica Neue"/>
              </a:rPr>
              <a:t>He expressed his complete </a:t>
            </a:r>
            <a:br>
              <a:rPr lang="en-US" dirty="0" smtClean="0">
                <a:sym typeface="Helvetica Neue"/>
              </a:rPr>
            </a:br>
            <a:r>
              <a:rPr lang="en-US" dirty="0" smtClean="0">
                <a:sym typeface="Helvetica Neue"/>
              </a:rPr>
              <a:t>self-giving in handing over his </a:t>
            </a:r>
            <a:br>
              <a:rPr lang="en-US" dirty="0" smtClean="0">
                <a:sym typeface="Helvetica Neue"/>
              </a:rPr>
            </a:br>
            <a:r>
              <a:rPr lang="en-US" dirty="0" smtClean="0">
                <a:sym typeface="Helvetica Neue"/>
              </a:rPr>
              <a:t>life for the sake of humanity.</a:t>
            </a:r>
            <a:endParaRPr lang="en-US" dirty="0">
              <a:sym typeface="Helvetica Neue"/>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676400"/>
            <a:ext cx="2493628" cy="3740442"/>
          </a:xfrm>
          <a:prstGeom prst="ellipse">
            <a:avLst/>
          </a:prstGeom>
          <a:ln>
            <a:noFill/>
          </a:ln>
          <a:effectLst>
            <a:softEdge rad="112500"/>
          </a:effectLst>
        </p:spPr>
      </p:pic>
      <p:sp>
        <p:nvSpPr>
          <p:cNvPr id="8" name="TextBox 7"/>
          <p:cNvSpPr txBox="1"/>
          <p:nvPr/>
        </p:nvSpPr>
        <p:spPr bwMode="auto">
          <a:xfrm>
            <a:off x="6705600" y="4800600"/>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FDS111 </a:t>
            </a:r>
            <a:r>
              <a:rPr lang="en-US" sz="800" dirty="0">
                <a:solidFill>
                  <a:schemeClr val="bg1">
                    <a:lumMod val="65000"/>
                  </a:schemeClr>
                </a:solidFill>
              </a:rPr>
              <a:t>/ </a:t>
            </a:r>
            <a:r>
              <a:rPr lang="en-US" sz="800" dirty="0" err="1">
                <a:solidFill>
                  <a:schemeClr val="bg1">
                    <a:lumMod val="65000"/>
                  </a:schemeClr>
                </a:solidFill>
              </a:rPr>
              <a:t>iStock</a:t>
            </a:r>
            <a:endParaRPr lang="en-US" sz="800" dirty="0">
              <a:solidFill>
                <a:schemeClr val="bg1">
                  <a:lumMod val="65000"/>
                </a:schemeClr>
              </a:solidFill>
            </a:endParaRPr>
          </a:p>
        </p:txBody>
      </p:sp>
      <p:sp>
        <p:nvSpPr>
          <p:cNvPr id="9" name="TextBox 8"/>
          <p:cNvSpPr txBox="1"/>
          <p:nvPr/>
        </p:nvSpPr>
        <p:spPr bwMode="auto">
          <a:xfrm>
            <a:off x="7467600" y="6324600"/>
            <a:ext cx="1524000" cy="369332"/>
          </a:xfrm>
          <a:prstGeom prst="rect">
            <a:avLst/>
          </a:prstGeom>
          <a:noFill/>
          <a:ln w="9525">
            <a:noFill/>
            <a:miter lim="800000"/>
            <a:headEnd/>
            <a:tailEnd/>
          </a:ln>
        </p:spPr>
        <p:txBody>
          <a:bodyPr wrap="square" rtlCol="0">
            <a:spAutoFit/>
          </a:bodyPr>
          <a:lstStyle/>
          <a:p>
            <a:r>
              <a:rPr lang="en-US" sz="900" dirty="0" smtClean="0">
                <a:latin typeface="Arial Regular"/>
                <a:cs typeface="Arial Regular"/>
              </a:rPr>
              <a:t>© 2016 St. Mary’s Press</a:t>
            </a:r>
          </a:p>
          <a:p>
            <a:r>
              <a:rPr lang="en-US" sz="900" dirty="0" smtClean="0">
                <a:latin typeface="Arial Regular"/>
                <a:cs typeface="Arial Regular"/>
              </a:rPr>
              <a:t>Living in Christ Series </a:t>
            </a:r>
            <a:endParaRPr lang="en-US" sz="900" dirty="0">
              <a:latin typeface="Arial Regular"/>
              <a:cs typeface="Arial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Jesus Created the Structure of the Church </a:t>
            </a:r>
            <a:endParaRPr lang="en-US" dirty="0"/>
          </a:p>
        </p:txBody>
      </p:sp>
      <p:sp>
        <p:nvSpPr>
          <p:cNvPr id="5" name="Content Placeholder 4"/>
          <p:cNvSpPr>
            <a:spLocks noGrp="1"/>
          </p:cNvSpPr>
          <p:nvPr>
            <p:ph idx="1"/>
          </p:nvPr>
        </p:nvSpPr>
        <p:spPr/>
        <p:txBody>
          <a:bodyPr/>
          <a:lstStyle/>
          <a:p>
            <a:r>
              <a:rPr lang="en-US" dirty="0" smtClean="0">
                <a:sym typeface="Helvetica Neue"/>
              </a:rPr>
              <a:t>He appointed the Twelve Apostles as leaders of the community. </a:t>
            </a:r>
          </a:p>
          <a:p>
            <a:r>
              <a:rPr lang="en-US" dirty="0" smtClean="0">
                <a:sym typeface="Helvetica Neue"/>
              </a:rPr>
              <a:t>He gave Peter a special role as the head of the Church. </a:t>
            </a:r>
            <a:endParaRPr lang="en-US" dirty="0">
              <a:sym typeface="Helvetica Neue"/>
            </a:endParaRPr>
          </a:p>
        </p:txBody>
      </p:sp>
      <p:sp>
        <p:nvSpPr>
          <p:cNvPr id="7" name="TextBox 6"/>
          <p:cNvSpPr txBox="1"/>
          <p:nvPr/>
        </p:nvSpPr>
        <p:spPr bwMode="auto">
          <a:xfrm>
            <a:off x="2362200" y="6477000"/>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giulio</a:t>
            </a:r>
            <a:r>
              <a:rPr lang="en-US" sz="800" dirty="0" smtClean="0">
                <a:solidFill>
                  <a:schemeClr val="bg1">
                    <a:lumMod val="65000"/>
                  </a:schemeClr>
                </a:solidFill>
              </a:rPr>
              <a:t> </a:t>
            </a:r>
            <a:r>
              <a:rPr lang="en-US" sz="800" dirty="0" err="1">
                <a:solidFill>
                  <a:schemeClr val="bg1">
                    <a:lumMod val="65000"/>
                  </a:schemeClr>
                </a:solidFill>
              </a:rPr>
              <a:t>napolitano</a:t>
            </a:r>
            <a:r>
              <a:rPr lang="en-US" sz="800" dirty="0">
                <a:solidFill>
                  <a:schemeClr val="bg1">
                    <a:lumMod val="65000"/>
                  </a:schemeClr>
                </a:solidFill>
              </a:rPr>
              <a:t> / Shutterstock.com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657600"/>
            <a:ext cx="41148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bwMode="auto">
          <a:xfrm>
            <a:off x="7467600" y="6324600"/>
            <a:ext cx="1524000" cy="369332"/>
          </a:xfrm>
          <a:prstGeom prst="rect">
            <a:avLst/>
          </a:prstGeom>
          <a:noFill/>
          <a:ln w="9525">
            <a:noFill/>
            <a:miter lim="800000"/>
            <a:headEnd/>
            <a:tailEnd/>
          </a:ln>
        </p:spPr>
        <p:txBody>
          <a:bodyPr wrap="square" rtlCol="0">
            <a:spAutoFit/>
          </a:bodyPr>
          <a:lstStyle/>
          <a:p>
            <a:r>
              <a:rPr lang="en-US" sz="900" dirty="0" smtClean="0">
                <a:latin typeface="Arial Regular"/>
                <a:cs typeface="Arial Regular"/>
              </a:rPr>
              <a:t>© 2016 St. Mary’s Press</a:t>
            </a:r>
          </a:p>
          <a:p>
            <a:r>
              <a:rPr lang="en-US" sz="900" dirty="0" smtClean="0">
                <a:latin typeface="Arial Regular"/>
                <a:cs typeface="Arial Regular"/>
              </a:rPr>
              <a:t>Living in Christ Series </a:t>
            </a:r>
            <a:endParaRPr lang="en-US" sz="900" dirty="0">
              <a:latin typeface="Arial Regular"/>
              <a:cs typeface="Arial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Meaning of </a:t>
            </a:r>
            <a:r>
              <a:rPr lang="en-US" i="1" dirty="0" smtClean="0"/>
              <a:t>Church</a:t>
            </a:r>
            <a:r>
              <a:rPr lang="en-US" dirty="0" smtClean="0"/>
              <a:t>:</a:t>
            </a:r>
            <a:endParaRPr lang="en-US" dirty="0"/>
          </a:p>
        </p:txBody>
      </p:sp>
      <p:sp>
        <p:nvSpPr>
          <p:cNvPr id="5" name="Content Placeholder 4"/>
          <p:cNvSpPr>
            <a:spLocks noGrp="1"/>
          </p:cNvSpPr>
          <p:nvPr>
            <p:ph idx="1"/>
          </p:nvPr>
        </p:nvSpPr>
        <p:spPr>
          <a:xfrm>
            <a:off x="1371600" y="1752600"/>
            <a:ext cx="3733800" cy="4373563"/>
          </a:xfrm>
        </p:spPr>
        <p:txBody>
          <a:bodyPr/>
          <a:lstStyle/>
          <a:p>
            <a:r>
              <a:rPr lang="en-US" dirty="0" smtClean="0"/>
              <a:t>the entire community of God’s People around the world</a:t>
            </a:r>
          </a:p>
          <a:p>
            <a:r>
              <a:rPr lang="en-US" dirty="0" smtClean="0"/>
              <a:t>the local community, known as a diocese or an archdiocese</a:t>
            </a:r>
          </a:p>
          <a:p>
            <a:r>
              <a:rPr lang="en-US" dirty="0" smtClean="0"/>
              <a:t>the community assembled for liturgy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426" y="1839633"/>
            <a:ext cx="3342974" cy="2700845"/>
          </a:xfrm>
          <a:prstGeom prst="rect">
            <a:avLst/>
          </a:prstGeom>
          <a:ln>
            <a:noFill/>
          </a:ln>
          <a:effectLst>
            <a:softEdge rad="112500"/>
          </a:effectLst>
        </p:spPr>
      </p:pic>
      <p:sp>
        <p:nvSpPr>
          <p:cNvPr id="8" name="TextBox 7"/>
          <p:cNvSpPr txBox="1"/>
          <p:nvPr/>
        </p:nvSpPr>
        <p:spPr bwMode="auto">
          <a:xfrm>
            <a:off x="5191426" y="4432756"/>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Josef </a:t>
            </a:r>
            <a:r>
              <a:rPr lang="en-US" sz="800" dirty="0" err="1">
                <a:solidFill>
                  <a:schemeClr val="bg1">
                    <a:lumMod val="65000"/>
                  </a:schemeClr>
                </a:solidFill>
              </a:rPr>
              <a:t>Hanus</a:t>
            </a:r>
            <a:r>
              <a:rPr lang="en-US" sz="800" dirty="0">
                <a:solidFill>
                  <a:schemeClr val="bg1">
                    <a:lumMod val="65000"/>
                  </a:schemeClr>
                </a:solidFill>
              </a:rPr>
              <a:t> / Shutterstock.com</a:t>
            </a:r>
          </a:p>
        </p:txBody>
      </p:sp>
      <p:sp>
        <p:nvSpPr>
          <p:cNvPr id="9" name="TextBox 8"/>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sym typeface="Helvetica Neue"/>
              </a:rPr>
              <a:t>The Father Planned the Church </a:t>
            </a:r>
            <a:br>
              <a:rPr lang="en-US" dirty="0" smtClean="0">
                <a:sym typeface="Helvetica Neue"/>
              </a:rPr>
            </a:br>
            <a:r>
              <a:rPr lang="en-US" dirty="0" smtClean="0">
                <a:sym typeface="Helvetica Neue"/>
              </a:rPr>
              <a:t>from the Beginning</a:t>
            </a:r>
            <a:endParaRPr lang="en-US" dirty="0"/>
          </a:p>
        </p:txBody>
      </p:sp>
      <p:sp>
        <p:nvSpPr>
          <p:cNvPr id="7" name="Content Placeholder 6"/>
          <p:cNvSpPr>
            <a:spLocks noGrp="1"/>
          </p:cNvSpPr>
          <p:nvPr>
            <p:ph idx="1"/>
          </p:nvPr>
        </p:nvSpPr>
        <p:spPr/>
        <p:txBody>
          <a:bodyPr/>
          <a:lstStyle/>
          <a:p>
            <a:r>
              <a:rPr lang="en-US" dirty="0" smtClean="0">
                <a:sym typeface="Helvetica Neue"/>
              </a:rPr>
              <a:t>God gathers us as </a:t>
            </a:r>
            <a:br>
              <a:rPr lang="en-US" dirty="0" smtClean="0">
                <a:sym typeface="Helvetica Neue"/>
              </a:rPr>
            </a:br>
            <a:r>
              <a:rPr lang="en-US" dirty="0" smtClean="0">
                <a:sym typeface="Helvetica Neue"/>
              </a:rPr>
              <a:t>his own people in </a:t>
            </a:r>
            <a:br>
              <a:rPr lang="en-US" dirty="0" smtClean="0">
                <a:sym typeface="Helvetica Neue"/>
              </a:rPr>
            </a:br>
            <a:r>
              <a:rPr lang="en-US" dirty="0" smtClean="0">
                <a:sym typeface="Helvetica Neue"/>
              </a:rPr>
              <a:t>order to save us.</a:t>
            </a:r>
          </a:p>
          <a:p>
            <a:r>
              <a:rPr lang="en-US" dirty="0" smtClean="0">
                <a:sym typeface="Helvetica Neue"/>
              </a:rPr>
              <a:t>Christ established </a:t>
            </a:r>
            <a:br>
              <a:rPr lang="en-US" dirty="0" smtClean="0">
                <a:sym typeface="Helvetica Neue"/>
              </a:rPr>
            </a:br>
            <a:r>
              <a:rPr lang="en-US" dirty="0" smtClean="0">
                <a:sym typeface="Helvetica Neue"/>
              </a:rPr>
              <a:t>the Church when </a:t>
            </a:r>
            <a:br>
              <a:rPr lang="en-US" dirty="0" smtClean="0">
                <a:sym typeface="Helvetica Neue"/>
              </a:rPr>
            </a:br>
            <a:r>
              <a:rPr lang="en-US" dirty="0" smtClean="0">
                <a:sym typeface="Helvetica Neue"/>
              </a:rPr>
              <a:t>he ushered in the </a:t>
            </a:r>
            <a:br>
              <a:rPr lang="en-US" dirty="0" smtClean="0">
                <a:sym typeface="Helvetica Neue"/>
              </a:rPr>
            </a:br>
            <a:r>
              <a:rPr lang="en-US" dirty="0" smtClean="0">
                <a:sym typeface="Helvetica Neue"/>
              </a:rPr>
              <a:t>Kingdom of God.</a:t>
            </a:r>
          </a:p>
          <a:p>
            <a:r>
              <a:rPr lang="en-US" dirty="0" smtClean="0">
                <a:sym typeface="Helvetica Neue"/>
              </a:rPr>
              <a:t>God desires that the whole human race may come together as one Church. </a:t>
            </a:r>
            <a:endParaRPr lang="en-US" dirty="0">
              <a:sym typeface="Helvetica Neue"/>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387600"/>
            <a:ext cx="3276600" cy="2184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Box 8"/>
          <p:cNvSpPr txBox="1"/>
          <p:nvPr/>
        </p:nvSpPr>
        <p:spPr bwMode="auto">
          <a:xfrm>
            <a:off x="5029200" y="4648200"/>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giulio</a:t>
            </a:r>
            <a:r>
              <a:rPr lang="en-US" sz="800" dirty="0" smtClean="0">
                <a:solidFill>
                  <a:schemeClr val="bg1">
                    <a:lumMod val="65000"/>
                  </a:schemeClr>
                </a:solidFill>
              </a:rPr>
              <a:t> </a:t>
            </a:r>
            <a:r>
              <a:rPr lang="en-US" sz="800" dirty="0" err="1">
                <a:solidFill>
                  <a:schemeClr val="bg1">
                    <a:lumMod val="65000"/>
                  </a:schemeClr>
                </a:solidFill>
              </a:rPr>
              <a:t>napolitano</a:t>
            </a:r>
            <a:r>
              <a:rPr lang="en-US" sz="800" dirty="0">
                <a:solidFill>
                  <a:schemeClr val="bg1">
                    <a:lumMod val="65000"/>
                  </a:schemeClr>
                </a:solidFill>
              </a:rPr>
              <a:t> / Shutterstock.com</a:t>
            </a:r>
          </a:p>
        </p:txBody>
      </p:sp>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Old Testament Images of the Church</a:t>
            </a:r>
            <a:endParaRPr lang="en-US" dirty="0"/>
          </a:p>
        </p:txBody>
      </p:sp>
      <p:sp>
        <p:nvSpPr>
          <p:cNvPr id="5" name="Content Placeholder 4"/>
          <p:cNvSpPr>
            <a:spLocks noGrp="1"/>
          </p:cNvSpPr>
          <p:nvPr>
            <p:ph idx="1"/>
          </p:nvPr>
        </p:nvSpPr>
        <p:spPr>
          <a:xfrm>
            <a:off x="3733800" y="1752600"/>
            <a:ext cx="4114800" cy="4373563"/>
          </a:xfrm>
        </p:spPr>
        <p:txBody>
          <a:bodyPr/>
          <a:lstStyle/>
          <a:p>
            <a:r>
              <a:rPr lang="en-US" dirty="0" smtClean="0">
                <a:sym typeface="Helvetica Neue"/>
              </a:rPr>
              <a:t>God’s flock of sheep, following him</a:t>
            </a:r>
          </a:p>
          <a:p>
            <a:r>
              <a:rPr lang="en-US" dirty="0" smtClean="0">
                <a:sym typeface="Helvetica Neue"/>
              </a:rPr>
              <a:t>God’s vineyard, bearing good fruit</a:t>
            </a:r>
          </a:p>
          <a:p>
            <a:r>
              <a:rPr lang="en-US" dirty="0" smtClean="0">
                <a:sym typeface="Helvetica Neue"/>
              </a:rPr>
              <a:t>a temple, built of living stones </a:t>
            </a:r>
          </a:p>
          <a:p>
            <a:r>
              <a:rPr lang="en-US" dirty="0" smtClean="0">
                <a:sym typeface="Helvetica Neue"/>
              </a:rPr>
              <a:t>Noah’s ark, saving humankind</a:t>
            </a:r>
          </a:p>
          <a:p>
            <a:endParaRPr lang="en-US" dirty="0"/>
          </a:p>
        </p:txBody>
      </p:sp>
      <p:sp>
        <p:nvSpPr>
          <p:cNvPr id="7" name="TextBox 6"/>
          <p:cNvSpPr txBox="1"/>
          <p:nvPr/>
        </p:nvSpPr>
        <p:spPr bwMode="auto">
          <a:xfrm>
            <a:off x="1066800" y="5118556"/>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tomocam</a:t>
            </a:r>
            <a:r>
              <a:rPr lang="en-US" sz="800" dirty="0" smtClean="0">
                <a:solidFill>
                  <a:schemeClr val="bg1">
                    <a:lumMod val="65000"/>
                  </a:schemeClr>
                </a:solidFill>
              </a:rPr>
              <a:t> </a:t>
            </a:r>
            <a:r>
              <a:rPr lang="en-US" sz="800" dirty="0">
                <a:solidFill>
                  <a:schemeClr val="bg1">
                    <a:lumMod val="65000"/>
                  </a:schemeClr>
                </a:solidFill>
              </a:rPr>
              <a:t>/ Shutterstock.com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28800"/>
            <a:ext cx="2159392" cy="3239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bwMode="auto">
          <a:xfrm>
            <a:off x="7467600" y="6324600"/>
            <a:ext cx="1524000" cy="461665"/>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smtClean="0">
              <a:latin typeface="Arial Regular"/>
              <a:cs typeface="Arial Regular"/>
            </a:endParaRPr>
          </a:p>
          <a:p>
            <a:endParaRPr lang="en-US" sz="800" dirty="0">
              <a:latin typeface="Arial Regular"/>
              <a:cs typeface="Arial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God’s Covenants with Israel</a:t>
            </a:r>
            <a:endParaRPr lang="en-US" dirty="0"/>
          </a:p>
        </p:txBody>
      </p:sp>
      <p:sp>
        <p:nvSpPr>
          <p:cNvPr id="5" name="Content Placeholder 4"/>
          <p:cNvSpPr>
            <a:spLocks noGrp="1"/>
          </p:cNvSpPr>
          <p:nvPr>
            <p:ph idx="1"/>
          </p:nvPr>
        </p:nvSpPr>
        <p:spPr/>
        <p:txBody>
          <a:bodyPr/>
          <a:lstStyle/>
          <a:p>
            <a:r>
              <a:rPr lang="en-US" dirty="0" smtClean="0">
                <a:sym typeface="Helvetica Neue"/>
              </a:rPr>
              <a:t>God called Israel as a nation to be his Chosen People as part of his plan of salvation.</a:t>
            </a:r>
          </a:p>
          <a:p>
            <a:r>
              <a:rPr lang="en-US" dirty="0" smtClean="0">
                <a:sym typeface="Helvetica Neue"/>
              </a:rPr>
              <a:t>Through covenants, God established a relationship with Israel as his Holy People.</a:t>
            </a:r>
          </a:p>
        </p:txBody>
      </p:sp>
      <p:sp>
        <p:nvSpPr>
          <p:cNvPr id="7" name="TextBox 6"/>
          <p:cNvSpPr txBox="1"/>
          <p:nvPr/>
        </p:nvSpPr>
        <p:spPr bwMode="auto">
          <a:xfrm>
            <a:off x="2667000" y="6431706"/>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Howard </a:t>
            </a:r>
            <a:r>
              <a:rPr lang="en-US" sz="800" dirty="0">
                <a:solidFill>
                  <a:schemeClr val="bg1">
                    <a:lumMod val="65000"/>
                  </a:schemeClr>
                </a:solidFill>
              </a:rPr>
              <a:t>Sandler / Shutterstock.com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962400"/>
            <a:ext cx="3657600" cy="2448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Universal Implications of God’s Call to Israel</a:t>
            </a:r>
            <a:endParaRPr lang="en-US" dirty="0"/>
          </a:p>
        </p:txBody>
      </p:sp>
      <p:sp>
        <p:nvSpPr>
          <p:cNvPr id="5" name="Content Placeholder 4"/>
          <p:cNvSpPr>
            <a:spLocks noGrp="1"/>
          </p:cNvSpPr>
          <p:nvPr>
            <p:ph idx="1"/>
          </p:nvPr>
        </p:nvSpPr>
        <p:spPr>
          <a:xfrm>
            <a:off x="1371600" y="1752600"/>
            <a:ext cx="4114800" cy="4373563"/>
          </a:xfrm>
        </p:spPr>
        <p:txBody>
          <a:bodyPr/>
          <a:lstStyle/>
          <a:p>
            <a:r>
              <a:rPr lang="en-US" dirty="0" smtClean="0">
                <a:sym typeface="Helvetica Neue"/>
              </a:rPr>
              <a:t>God’s special relationship with Israel was not just about Israel.</a:t>
            </a:r>
          </a:p>
          <a:p>
            <a:r>
              <a:rPr lang="en-US" dirty="0" smtClean="0">
                <a:sym typeface="Helvetica Neue"/>
              </a:rPr>
              <a:t>It foreshadowed the gathering of all into one People of God.</a:t>
            </a:r>
            <a:endParaRPr lang="en-US" dirty="0">
              <a:sym typeface="Helvetica Neue"/>
            </a:endParaRPr>
          </a:p>
        </p:txBody>
      </p:sp>
      <p:sp>
        <p:nvSpPr>
          <p:cNvPr id="7" name="TextBox 6"/>
          <p:cNvSpPr txBox="1"/>
          <p:nvPr/>
        </p:nvSpPr>
        <p:spPr bwMode="auto">
          <a:xfrm>
            <a:off x="5943600" y="5181600"/>
            <a:ext cx="2514209"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IngridHS</a:t>
            </a:r>
            <a:r>
              <a:rPr lang="en-US" sz="800" dirty="0" smtClean="0">
                <a:solidFill>
                  <a:schemeClr val="bg1">
                    <a:lumMod val="65000"/>
                  </a:schemeClr>
                </a:solidFill>
              </a:rPr>
              <a:t> </a:t>
            </a:r>
            <a:r>
              <a:rPr lang="en-US" sz="800" dirty="0">
                <a:solidFill>
                  <a:schemeClr val="bg1">
                    <a:lumMod val="65000"/>
                  </a:schemeClr>
                </a:solidFill>
              </a:rPr>
              <a:t>/ Shutterstock.com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866900"/>
            <a:ext cx="2209800" cy="33147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bwMode="auto">
          <a:xfrm>
            <a:off x="7467600" y="6324600"/>
            <a:ext cx="1524000" cy="369332"/>
          </a:xfrm>
          <a:prstGeom prst="rect">
            <a:avLst/>
          </a:prstGeom>
          <a:noFill/>
          <a:ln w="9525">
            <a:noFill/>
            <a:miter lim="800000"/>
            <a:headEnd/>
            <a:tailEnd/>
          </a:ln>
        </p:spPr>
        <p:txBody>
          <a:bodyPr wrap="square" rtlCol="0">
            <a:spAutoFit/>
          </a:bodyPr>
          <a:lstStyle/>
          <a:p>
            <a:r>
              <a:rPr lang="en-US" sz="900" dirty="0" smtClean="0">
                <a:latin typeface="Arial Regular"/>
                <a:cs typeface="Arial Regular"/>
              </a:rPr>
              <a:t>© 2016 St. Mary’s Press</a:t>
            </a:r>
          </a:p>
          <a:p>
            <a:r>
              <a:rPr lang="en-US" sz="900" dirty="0" smtClean="0">
                <a:latin typeface="Arial Regular"/>
                <a:cs typeface="Arial Regular"/>
              </a:rPr>
              <a:t>Living in Christ Series </a:t>
            </a:r>
            <a:endParaRPr lang="en-US" sz="900" dirty="0">
              <a:latin typeface="Arial Regular"/>
              <a:cs typeface="Arial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Christ Instituted the Church</a:t>
            </a:r>
            <a:endParaRPr lang="en-US" dirty="0"/>
          </a:p>
        </p:txBody>
      </p:sp>
      <p:sp>
        <p:nvSpPr>
          <p:cNvPr id="5" name="Content Placeholder 4"/>
          <p:cNvSpPr>
            <a:spLocks noGrp="1"/>
          </p:cNvSpPr>
          <p:nvPr>
            <p:ph idx="1"/>
          </p:nvPr>
        </p:nvSpPr>
        <p:spPr/>
        <p:txBody>
          <a:bodyPr/>
          <a:lstStyle/>
          <a:p>
            <a:r>
              <a:rPr lang="en-US" dirty="0" smtClean="0">
                <a:sym typeface="Helvetica Neue"/>
              </a:rPr>
              <a:t>Jesus Christ, the </a:t>
            </a:r>
            <a:br>
              <a:rPr lang="en-US" dirty="0" smtClean="0">
                <a:sym typeface="Helvetica Neue"/>
              </a:rPr>
            </a:br>
            <a:r>
              <a:rPr lang="en-US" dirty="0" smtClean="0">
                <a:sym typeface="Helvetica Neue"/>
              </a:rPr>
              <a:t>Eternal Word of the </a:t>
            </a:r>
            <a:br>
              <a:rPr lang="en-US" dirty="0" smtClean="0">
                <a:sym typeface="Helvetica Neue"/>
              </a:rPr>
            </a:br>
            <a:r>
              <a:rPr lang="en-US" dirty="0" smtClean="0">
                <a:sym typeface="Helvetica Neue"/>
              </a:rPr>
              <a:t>Father, became man </a:t>
            </a:r>
            <a:br>
              <a:rPr lang="en-US" dirty="0" smtClean="0">
                <a:sym typeface="Helvetica Neue"/>
              </a:rPr>
            </a:br>
            <a:r>
              <a:rPr lang="en-US" dirty="0" smtClean="0">
                <a:sym typeface="Helvetica Neue"/>
              </a:rPr>
              <a:t>and lived among us. </a:t>
            </a:r>
          </a:p>
          <a:p>
            <a:r>
              <a:rPr lang="en-US" dirty="0" smtClean="0">
                <a:sym typeface="Helvetica Neue"/>
              </a:rPr>
              <a:t>He took on human </a:t>
            </a:r>
            <a:br>
              <a:rPr lang="en-US" dirty="0" smtClean="0">
                <a:sym typeface="Helvetica Neue"/>
              </a:rPr>
            </a:br>
            <a:r>
              <a:rPr lang="en-US" dirty="0" smtClean="0">
                <a:sym typeface="Helvetica Neue"/>
              </a:rPr>
              <a:t>nature without losing </a:t>
            </a:r>
            <a:br>
              <a:rPr lang="en-US" dirty="0" smtClean="0">
                <a:sym typeface="Helvetica Neue"/>
              </a:rPr>
            </a:br>
            <a:r>
              <a:rPr lang="en-US" dirty="0" smtClean="0">
                <a:sym typeface="Helvetica Neue"/>
              </a:rPr>
              <a:t>his divine nature.   </a:t>
            </a:r>
          </a:p>
          <a:p>
            <a:r>
              <a:rPr lang="en-US" dirty="0" smtClean="0">
                <a:sym typeface="Helvetica Neue"/>
              </a:rPr>
              <a:t>During his earthly ministry, Jesus inaugurated the Church.</a:t>
            </a:r>
            <a:endParaRPr lang="en-US" dirty="0"/>
          </a:p>
        </p:txBody>
      </p:sp>
      <p:sp>
        <p:nvSpPr>
          <p:cNvPr id="7" name="TextBox 6"/>
          <p:cNvSpPr txBox="1"/>
          <p:nvPr/>
        </p:nvSpPr>
        <p:spPr bwMode="auto">
          <a:xfrm>
            <a:off x="4953000" y="4051756"/>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jorisvo</a:t>
            </a:r>
            <a:r>
              <a:rPr lang="en-US" sz="800" dirty="0" smtClean="0">
                <a:solidFill>
                  <a:schemeClr val="bg1">
                    <a:lumMod val="65000"/>
                  </a:schemeClr>
                </a:solidFill>
              </a:rPr>
              <a:t> </a:t>
            </a:r>
            <a:r>
              <a:rPr lang="en-US" sz="800" dirty="0">
                <a:solidFill>
                  <a:schemeClr val="bg1">
                    <a:lumMod val="65000"/>
                  </a:schemeClr>
                </a:solidFill>
              </a:rPr>
              <a:t>/ Shutterstock.com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828800"/>
            <a:ext cx="3356925" cy="2265551"/>
          </a:xfrm>
          <a:prstGeom prst="rect">
            <a:avLst/>
          </a:prstGeom>
        </p:spPr>
      </p:pic>
      <p:sp>
        <p:nvSpPr>
          <p:cNvPr id="9" name="TextBox 8"/>
          <p:cNvSpPr txBox="1"/>
          <p:nvPr/>
        </p:nvSpPr>
        <p:spPr bwMode="auto">
          <a:xfrm>
            <a:off x="7467600" y="6324600"/>
            <a:ext cx="1524000" cy="369332"/>
          </a:xfrm>
          <a:prstGeom prst="rect">
            <a:avLst/>
          </a:prstGeom>
          <a:noFill/>
          <a:ln w="9525">
            <a:noFill/>
            <a:miter lim="800000"/>
            <a:headEnd/>
            <a:tailEnd/>
          </a:ln>
        </p:spPr>
        <p:txBody>
          <a:bodyPr wrap="square" rtlCol="0">
            <a:spAutoFit/>
          </a:bodyPr>
          <a:lstStyle/>
          <a:p>
            <a:r>
              <a:rPr lang="en-US" sz="900" dirty="0" smtClean="0">
                <a:latin typeface="Arial Regular"/>
                <a:cs typeface="Arial Regular"/>
              </a:rPr>
              <a:t>© 2016 St. Mary’s Press</a:t>
            </a:r>
          </a:p>
          <a:p>
            <a:r>
              <a:rPr lang="en-US" sz="900" dirty="0" smtClean="0">
                <a:latin typeface="Arial Regular"/>
                <a:cs typeface="Arial Regular"/>
              </a:rPr>
              <a:t>Living in Christ Series </a:t>
            </a:r>
            <a:endParaRPr lang="en-US" sz="900" dirty="0">
              <a:latin typeface="Arial Regular"/>
              <a:cs typeface="Arial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Jesus Preached the Kingdom of God</a:t>
            </a:r>
            <a:endParaRPr lang="en-US" dirty="0"/>
          </a:p>
        </p:txBody>
      </p:sp>
      <p:sp>
        <p:nvSpPr>
          <p:cNvPr id="5" name="Content Placeholder 4"/>
          <p:cNvSpPr>
            <a:spLocks noGrp="1"/>
          </p:cNvSpPr>
          <p:nvPr>
            <p:ph idx="1"/>
          </p:nvPr>
        </p:nvSpPr>
        <p:spPr/>
        <p:txBody>
          <a:bodyPr/>
          <a:lstStyle/>
          <a:p>
            <a:r>
              <a:rPr lang="en-US" dirty="0" smtClean="0">
                <a:sym typeface="Helvetica Neue"/>
              </a:rPr>
              <a:t>Jesus drew on the hope announced by the Old Testament prophets.</a:t>
            </a:r>
          </a:p>
          <a:p>
            <a:r>
              <a:rPr lang="en-US" dirty="0" smtClean="0">
                <a:sym typeface="Helvetica Neue"/>
              </a:rPr>
              <a:t>They had looked </a:t>
            </a:r>
            <a:br>
              <a:rPr lang="en-US" dirty="0" smtClean="0">
                <a:sym typeface="Helvetica Neue"/>
              </a:rPr>
            </a:br>
            <a:r>
              <a:rPr lang="en-US" dirty="0" smtClean="0">
                <a:sym typeface="Helvetica Neue"/>
              </a:rPr>
              <a:t>forward to an age </a:t>
            </a:r>
            <a:br>
              <a:rPr lang="en-US" dirty="0" smtClean="0">
                <a:sym typeface="Helvetica Neue"/>
              </a:rPr>
            </a:br>
            <a:r>
              <a:rPr lang="en-US" dirty="0" smtClean="0">
                <a:sym typeface="Helvetica Neue"/>
              </a:rPr>
              <a:t>when God’s will </a:t>
            </a:r>
            <a:br>
              <a:rPr lang="en-US" dirty="0" smtClean="0">
                <a:sym typeface="Helvetica Neue"/>
              </a:rPr>
            </a:br>
            <a:r>
              <a:rPr lang="en-US" dirty="0" smtClean="0">
                <a:sym typeface="Helvetica Neue"/>
              </a:rPr>
              <a:t>would be done on </a:t>
            </a:r>
            <a:br>
              <a:rPr lang="en-US" dirty="0" smtClean="0">
                <a:sym typeface="Helvetica Neue"/>
              </a:rPr>
            </a:br>
            <a:r>
              <a:rPr lang="en-US" dirty="0" smtClean="0">
                <a:sym typeface="Helvetica Neue"/>
              </a:rPr>
              <a:t>earth.</a:t>
            </a:r>
          </a:p>
          <a:p>
            <a:r>
              <a:rPr lang="en-US" dirty="0" smtClean="0">
                <a:sym typeface="Helvetica Neue"/>
              </a:rPr>
              <a:t>Jesus taught about </a:t>
            </a:r>
            <a:br>
              <a:rPr lang="en-US" dirty="0" smtClean="0">
                <a:sym typeface="Helvetica Neue"/>
              </a:rPr>
            </a:br>
            <a:r>
              <a:rPr lang="en-US" dirty="0" smtClean="0">
                <a:sym typeface="Helvetica Neue"/>
              </a:rPr>
              <a:t>the Kingdom in his </a:t>
            </a:r>
            <a:br>
              <a:rPr lang="en-US" dirty="0" smtClean="0">
                <a:sym typeface="Helvetica Neue"/>
              </a:rPr>
            </a:br>
            <a:r>
              <a:rPr lang="en-US" dirty="0" smtClean="0">
                <a:sym typeface="Helvetica Neue"/>
              </a:rPr>
              <a:t>actions as well as in his words.</a:t>
            </a:r>
            <a:endParaRPr lang="en-US" dirty="0">
              <a:sym typeface="Helvetica Neue"/>
            </a:endParaRPr>
          </a:p>
        </p:txBody>
      </p:sp>
      <p:sp>
        <p:nvSpPr>
          <p:cNvPr id="7" name="TextBox 6"/>
          <p:cNvSpPr txBox="1"/>
          <p:nvPr/>
        </p:nvSpPr>
        <p:spPr bwMode="auto">
          <a:xfrm>
            <a:off x="4724400" y="4876800"/>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praszkiewicz</a:t>
            </a:r>
            <a:r>
              <a:rPr lang="en-US" sz="800" dirty="0" smtClean="0">
                <a:solidFill>
                  <a:schemeClr val="bg1">
                    <a:lumMod val="65000"/>
                  </a:schemeClr>
                </a:solidFill>
              </a:rPr>
              <a:t> </a:t>
            </a:r>
            <a:r>
              <a:rPr lang="en-US" sz="800" dirty="0">
                <a:solidFill>
                  <a:schemeClr val="bg1">
                    <a:lumMod val="65000"/>
                  </a:schemeClr>
                </a:solidFill>
              </a:rPr>
              <a:t>/ Shutterstock.com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99" y="2690076"/>
            <a:ext cx="3210373" cy="2186723"/>
          </a:xfrm>
          <a:prstGeom prst="rect">
            <a:avLst/>
          </a:prstGeom>
        </p:spPr>
      </p:pic>
      <p:sp>
        <p:nvSpPr>
          <p:cNvPr id="9" name="TextBox 8"/>
          <p:cNvSpPr txBox="1"/>
          <p:nvPr/>
        </p:nvSpPr>
        <p:spPr bwMode="auto">
          <a:xfrm>
            <a:off x="7467600" y="6324600"/>
            <a:ext cx="1524000" cy="369332"/>
          </a:xfrm>
          <a:prstGeom prst="rect">
            <a:avLst/>
          </a:prstGeom>
          <a:noFill/>
          <a:ln w="9525">
            <a:noFill/>
            <a:miter lim="800000"/>
            <a:headEnd/>
            <a:tailEnd/>
          </a:ln>
        </p:spPr>
        <p:txBody>
          <a:bodyPr wrap="square" rtlCol="0">
            <a:spAutoFit/>
          </a:bodyPr>
          <a:lstStyle/>
          <a:p>
            <a:r>
              <a:rPr lang="en-US" sz="900" dirty="0" smtClean="0">
                <a:latin typeface="Arial Regular"/>
                <a:cs typeface="Arial Regular"/>
              </a:rPr>
              <a:t>© 2016 St. Mary’s Press</a:t>
            </a:r>
          </a:p>
          <a:p>
            <a:r>
              <a:rPr lang="en-US" sz="900" dirty="0" smtClean="0">
                <a:latin typeface="Arial Regular"/>
                <a:cs typeface="Arial Regular"/>
              </a:rPr>
              <a:t>Living in Christ Series </a:t>
            </a:r>
            <a:endParaRPr lang="en-US" sz="900" dirty="0">
              <a:latin typeface="Arial Regular"/>
              <a:cs typeface="Arial Regul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ym typeface="Helvetica Neue"/>
              </a:rPr>
              <a:t>Jesus Sent Disciples</a:t>
            </a:r>
            <a:endParaRPr lang="en-US" dirty="0"/>
          </a:p>
        </p:txBody>
      </p:sp>
      <p:sp>
        <p:nvSpPr>
          <p:cNvPr id="5" name="Content Placeholder 4"/>
          <p:cNvSpPr>
            <a:spLocks noGrp="1"/>
          </p:cNvSpPr>
          <p:nvPr>
            <p:ph idx="1"/>
          </p:nvPr>
        </p:nvSpPr>
        <p:spPr/>
        <p:txBody>
          <a:bodyPr/>
          <a:lstStyle/>
          <a:p>
            <a:pPr marL="3717925"/>
            <a:r>
              <a:rPr lang="en-US" dirty="0" smtClean="0">
                <a:sym typeface="Helvetica Neue"/>
              </a:rPr>
              <a:t>Jesus sent his disciples to preach the Kingdom and to make disciples of all nations.</a:t>
            </a:r>
          </a:p>
          <a:p>
            <a:pPr marL="3717925"/>
            <a:r>
              <a:rPr lang="en-US" dirty="0" smtClean="0">
                <a:sym typeface="Helvetica Neue"/>
              </a:rPr>
              <a:t>The disciples became the Church.</a:t>
            </a:r>
          </a:p>
          <a:p>
            <a:r>
              <a:rPr lang="en-US" dirty="0" smtClean="0">
                <a:sym typeface="Helvetica Neue"/>
              </a:rPr>
              <a:t>The Church is a sign of the Reign of God </a:t>
            </a:r>
            <a:br>
              <a:rPr lang="en-US" dirty="0" smtClean="0">
                <a:sym typeface="Helvetica Neue"/>
              </a:rPr>
            </a:br>
            <a:r>
              <a:rPr lang="en-US" dirty="0" smtClean="0">
                <a:sym typeface="Helvetica Neue"/>
              </a:rPr>
              <a:t>mysteriously present in the world.</a:t>
            </a:r>
          </a:p>
        </p:txBody>
      </p:sp>
      <p:sp>
        <p:nvSpPr>
          <p:cNvPr id="7" name="TextBox 6"/>
          <p:cNvSpPr txBox="1"/>
          <p:nvPr/>
        </p:nvSpPr>
        <p:spPr bwMode="auto">
          <a:xfrm>
            <a:off x="838200" y="4343400"/>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Aurelie1 </a:t>
            </a:r>
            <a:r>
              <a:rPr lang="en-US" sz="800" dirty="0">
                <a:solidFill>
                  <a:schemeClr val="bg1">
                    <a:lumMod val="65000"/>
                  </a:schemeClr>
                </a:solidFill>
              </a:rPr>
              <a:t>/ </a:t>
            </a:r>
            <a:r>
              <a:rPr lang="en-US" sz="800" dirty="0" err="1">
                <a:solidFill>
                  <a:schemeClr val="bg1">
                    <a:lumMod val="65000"/>
                  </a:schemeClr>
                </a:solidFill>
              </a:rPr>
              <a:t>iStock</a:t>
            </a:r>
            <a:endParaRPr lang="en-US" sz="800" dirty="0">
              <a:solidFill>
                <a:schemeClr val="bg1">
                  <a:lumMod val="6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15" y="1958848"/>
            <a:ext cx="3561085" cy="238455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bwMode="auto">
          <a:xfrm>
            <a:off x="7467600" y="6324600"/>
            <a:ext cx="1524000" cy="369332"/>
          </a:xfrm>
          <a:prstGeom prst="rect">
            <a:avLst/>
          </a:prstGeom>
          <a:noFill/>
          <a:ln w="9525">
            <a:noFill/>
            <a:miter lim="800000"/>
            <a:headEnd/>
            <a:tailEnd/>
          </a:ln>
        </p:spPr>
        <p:txBody>
          <a:bodyPr wrap="square" rtlCol="0">
            <a:spAutoFit/>
          </a:bodyPr>
          <a:lstStyle/>
          <a:p>
            <a:r>
              <a:rPr lang="en-US" sz="900" dirty="0" smtClean="0">
                <a:latin typeface="Arial Regular"/>
                <a:cs typeface="Arial Regular"/>
              </a:rPr>
              <a:t>© 2016 St. Mary’s Press</a:t>
            </a:r>
          </a:p>
          <a:p>
            <a:r>
              <a:rPr lang="en-US" sz="900" dirty="0" smtClean="0">
                <a:latin typeface="Arial Regular"/>
                <a:cs typeface="Arial Regular"/>
              </a:rPr>
              <a:t>Living in Christ Series </a:t>
            </a:r>
            <a:endParaRPr lang="en-US" sz="900" dirty="0">
              <a:latin typeface="Arial Regular"/>
              <a:cs typeface="Arial Regular"/>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718</TotalTime>
  <Words>775</Words>
  <Application>Microsoft Office PowerPoint</Application>
  <PresentationFormat>On-screen Show (4:3)</PresentationFormat>
  <Paragraphs>93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Regular</vt:lpstr>
      <vt:lpstr>Calibri</vt:lpstr>
      <vt:lpstr>Helvetica Neue</vt:lpstr>
      <vt:lpstr>LIC Presentation template</vt:lpstr>
      <vt:lpstr>The Origin of the Church</vt:lpstr>
      <vt:lpstr>The Meaning of Church:</vt:lpstr>
      <vt:lpstr>The Father Planned the Church  from the Beginning</vt:lpstr>
      <vt:lpstr>Old Testament Images of the Church</vt:lpstr>
      <vt:lpstr>God’s Covenants with Israel</vt:lpstr>
      <vt:lpstr>Universal Implications of God’s Call to Israel</vt:lpstr>
      <vt:lpstr>Christ Instituted the Church</vt:lpstr>
      <vt:lpstr>Jesus Preached the Kingdom of God</vt:lpstr>
      <vt:lpstr>Jesus Sent Disciples</vt:lpstr>
      <vt:lpstr>Jesus Gave Himself Fully for the Church</vt:lpstr>
      <vt:lpstr>Jesus Created the Structure of the Church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52</cp:revision>
  <dcterms:created xsi:type="dcterms:W3CDTF">2011-01-10T17:35:40Z</dcterms:created>
  <dcterms:modified xsi:type="dcterms:W3CDTF">2016-04-22T18:02:39Z</dcterms:modified>
</cp:coreProperties>
</file>