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5637" autoAdjust="0"/>
  </p:normalViewPr>
  <p:slideViewPr>
    <p:cSldViewPr>
      <p:cViewPr varScale="1">
        <p:scale>
          <a:sx n="111" d="100"/>
          <a:sy n="111" d="100"/>
        </p:scale>
        <p:origin x="-11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87B6D-B52F-4407-A8C6-81037B1ED647}"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C0903-8477-44C7-8BEA-163EC41DE163}" type="slidenum">
              <a:rPr lang="en-US" smtClean="0"/>
              <a:t>‹#›</a:t>
            </a:fld>
            <a:endParaRPr lang="en-US"/>
          </a:p>
        </p:txBody>
      </p:sp>
    </p:spTree>
    <p:extLst>
      <p:ext uri="{BB962C8B-B14F-4D97-AF65-F5344CB8AC3E}">
        <p14:creationId xmlns:p14="http://schemas.microsoft.com/office/powerpoint/2010/main" val="412491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towerofsilence.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getty.edu/museum/index.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n.arapacis.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Zoroastrianism is one of the world’s earliest examples of a monotheistic religion. Along with symbolizing Zoroastrian religion, the </a:t>
            </a:r>
            <a:r>
              <a:rPr lang="en-US" sz="1200" i="1" kern="1200" dirty="0" err="1" smtClean="0">
                <a:solidFill>
                  <a:schemeClr val="tx1"/>
                </a:solidFill>
                <a:effectLst/>
                <a:latin typeface="+mn-lt"/>
                <a:ea typeface="+mn-ea"/>
                <a:cs typeface="+mn-cs"/>
              </a:rPr>
              <a:t>faravahar</a:t>
            </a:r>
            <a:r>
              <a:rPr lang="en-US" sz="1200" kern="1200" dirty="0" smtClean="0">
                <a:solidFill>
                  <a:schemeClr val="tx1"/>
                </a:solidFill>
                <a:effectLst/>
                <a:latin typeface="+mn-lt"/>
                <a:ea typeface="+mn-ea"/>
                <a:cs typeface="+mn-cs"/>
              </a:rPr>
              <a:t> has, in the twentieth century, been used as a symbol of Iran.</a:t>
            </a:r>
          </a:p>
        </p:txBody>
      </p:sp>
      <p:sp>
        <p:nvSpPr>
          <p:cNvPr id="4" name="Slide Number Placeholder 3"/>
          <p:cNvSpPr>
            <a:spLocks noGrp="1"/>
          </p:cNvSpPr>
          <p:nvPr>
            <p:ph type="sldNum" sz="quarter" idx="10"/>
          </p:nvPr>
        </p:nvSpPr>
        <p:spPr/>
        <p:txBody>
          <a:bodyPr/>
          <a:lstStyle/>
          <a:p>
            <a:fld id="{FB7C0903-8477-44C7-8BEA-163EC41DE163}" type="slidenum">
              <a:rPr lang="en-US" smtClean="0"/>
              <a:t>2</a:t>
            </a:fld>
            <a:endParaRPr lang="en-US"/>
          </a:p>
        </p:txBody>
      </p:sp>
    </p:spTree>
    <p:extLst>
      <p:ext uri="{BB962C8B-B14F-4D97-AF65-F5344CB8AC3E}">
        <p14:creationId xmlns:p14="http://schemas.microsoft.com/office/powerpoint/2010/main" val="50939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Whereas views among the ancient Greeks and Romans regarding prospects for a good afterlife seem to have varied quite widely, almost everyone believed that better health could be secured through worship of the right deities. Some of the practices at the shrines of Asclepius, called </a:t>
            </a:r>
            <a:r>
              <a:rPr lang="en-US" sz="1200" kern="1200" dirty="0" err="1" smtClean="0">
                <a:solidFill>
                  <a:schemeClr val="tx1"/>
                </a:solidFill>
                <a:effectLst/>
                <a:latin typeface="+mn-lt"/>
                <a:ea typeface="+mn-ea"/>
                <a:cs typeface="+mn-cs"/>
              </a:rPr>
              <a:t>Asclepions</a:t>
            </a:r>
            <a:r>
              <a:rPr lang="en-US" sz="1200" kern="1200" dirty="0" smtClean="0">
                <a:solidFill>
                  <a:schemeClr val="tx1"/>
                </a:solidFill>
                <a:effectLst/>
                <a:latin typeface="+mn-lt"/>
                <a:ea typeface="+mn-ea"/>
                <a:cs typeface="+mn-cs"/>
              </a:rPr>
              <a:t>, involved medical techniques somewhat akin to those of modern times. Other practices were more purely “religious.” The two most important </a:t>
            </a:r>
            <a:r>
              <a:rPr lang="en-US" sz="1200" kern="1200" dirty="0" err="1" smtClean="0">
                <a:solidFill>
                  <a:schemeClr val="tx1"/>
                </a:solidFill>
                <a:effectLst/>
                <a:latin typeface="+mn-lt"/>
                <a:ea typeface="+mn-ea"/>
                <a:cs typeface="+mn-cs"/>
              </a:rPr>
              <a:t>Asclepions</a:t>
            </a:r>
            <a:r>
              <a:rPr lang="en-US" sz="1200" kern="1200" dirty="0" smtClean="0">
                <a:solidFill>
                  <a:schemeClr val="tx1"/>
                </a:solidFill>
                <a:effectLst/>
                <a:latin typeface="+mn-lt"/>
                <a:ea typeface="+mn-ea"/>
                <a:cs typeface="+mn-cs"/>
              </a:rPr>
              <a:t> were at Epidaurus on the Greek Peloponnesus, and on the island of Kos, home of the famous physician </a:t>
            </a:r>
            <a:r>
              <a:rPr lang="en-US" sz="1200" kern="1200" smtClean="0">
                <a:solidFill>
                  <a:schemeClr val="tx1"/>
                </a:solidFill>
                <a:effectLst/>
                <a:latin typeface="+mn-lt"/>
                <a:ea typeface="+mn-ea"/>
                <a:cs typeface="+mn-cs"/>
              </a:rPr>
              <a:t>Hippocrates.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7C0903-8477-44C7-8BEA-163EC41DE163}" type="slidenum">
              <a:rPr lang="en-US" smtClean="0"/>
              <a:t>11</a:t>
            </a:fld>
            <a:endParaRPr lang="en-US"/>
          </a:p>
        </p:txBody>
      </p:sp>
    </p:spTree>
    <p:extLst>
      <p:ext uri="{BB962C8B-B14F-4D97-AF65-F5344CB8AC3E}">
        <p14:creationId xmlns:p14="http://schemas.microsoft.com/office/powerpoint/2010/main" val="196541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angel and gargoyles shown in this slide are on Notre Dame Cathedral, in Paris. Though Jewish belief in angels and demons is not necessarily entirely dependent on Zoroastrianism, Jewish angelology and demonology underwent significant development after the period of Babylonian Exile, during which there was more extensive contact with Zoroastrians.</a:t>
            </a:r>
          </a:p>
        </p:txBody>
      </p:sp>
      <p:sp>
        <p:nvSpPr>
          <p:cNvPr id="4" name="Slide Number Placeholder 3"/>
          <p:cNvSpPr>
            <a:spLocks noGrp="1"/>
          </p:cNvSpPr>
          <p:nvPr>
            <p:ph type="sldNum" sz="quarter" idx="10"/>
          </p:nvPr>
        </p:nvSpPr>
        <p:spPr/>
        <p:txBody>
          <a:bodyPr/>
          <a:lstStyle/>
          <a:p>
            <a:fld id="{FB7C0903-8477-44C7-8BEA-163EC41DE163}" type="slidenum">
              <a:rPr lang="en-US" smtClean="0"/>
              <a:t>3</a:t>
            </a:fld>
            <a:endParaRPr lang="en-US"/>
          </a:p>
        </p:txBody>
      </p:sp>
    </p:spTree>
    <p:extLst>
      <p:ext uri="{BB962C8B-B14F-4D97-AF65-F5344CB8AC3E}">
        <p14:creationId xmlns:p14="http://schemas.microsoft.com/office/powerpoint/2010/main" val="16147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Ateshkadeh</a:t>
            </a:r>
            <a:r>
              <a:rPr lang="en-US" sz="1200" kern="1200" dirty="0" smtClean="0">
                <a:solidFill>
                  <a:schemeClr val="tx1"/>
                </a:solidFill>
                <a:effectLst/>
                <a:latin typeface="+mn-lt"/>
                <a:ea typeface="+mn-ea"/>
                <a:cs typeface="+mn-cs"/>
              </a:rPr>
              <a:t> Fire Temple in Yazd, in central Iran, is one of many Zoroastrian fire temples. The fire in this temple has been burning for over fifteen hundred years. Fire ritual is also important for Hinduism, and in ancient Rome the Vestal Virgins were responsible for maintaining the sacred fire in the Temple of </a:t>
            </a:r>
            <a:r>
              <a:rPr lang="en-US" sz="1200" kern="1200" dirty="0" err="1" smtClean="0">
                <a:solidFill>
                  <a:schemeClr val="tx1"/>
                </a:solidFill>
                <a:effectLst/>
                <a:latin typeface="+mn-lt"/>
                <a:ea typeface="+mn-ea"/>
                <a:cs typeface="+mn-cs"/>
              </a:rPr>
              <a:t>Vesta</a:t>
            </a:r>
            <a:r>
              <a:rPr lang="en-US" sz="1200" kern="1200" dirty="0" smtClean="0">
                <a:solidFill>
                  <a:schemeClr val="tx1"/>
                </a:solidFill>
                <a:effectLst/>
                <a:latin typeface="+mn-lt"/>
                <a:ea typeface="+mn-ea"/>
                <a:cs typeface="+mn-cs"/>
              </a:rPr>
              <a:t>. You might explore these comparative phenomena in more detail with the students, or perhaps you might ask the students to comment regarding their perspectives on fire and why it might be popular as a means of religious worship.</a:t>
            </a:r>
          </a:p>
        </p:txBody>
      </p:sp>
      <p:sp>
        <p:nvSpPr>
          <p:cNvPr id="4" name="Slide Number Placeholder 3"/>
          <p:cNvSpPr>
            <a:spLocks noGrp="1"/>
          </p:cNvSpPr>
          <p:nvPr>
            <p:ph type="sldNum" sz="quarter" idx="10"/>
          </p:nvPr>
        </p:nvSpPr>
        <p:spPr/>
        <p:txBody>
          <a:bodyPr/>
          <a:lstStyle/>
          <a:p>
            <a:fld id="{FB7C0903-8477-44C7-8BEA-163EC41DE163}" type="slidenum">
              <a:rPr lang="en-US" smtClean="0"/>
              <a:t>4</a:t>
            </a:fld>
            <a:endParaRPr lang="en-US"/>
          </a:p>
        </p:txBody>
      </p:sp>
    </p:spTree>
    <p:extLst>
      <p:ext uri="{BB962C8B-B14F-4D97-AF65-F5344CB8AC3E}">
        <p14:creationId xmlns:p14="http://schemas.microsoft.com/office/powerpoint/2010/main" val="428981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Persian term for </a:t>
            </a:r>
            <a:r>
              <a:rPr lang="en-US" sz="1200" i="1" kern="1200" dirty="0" smtClean="0">
                <a:solidFill>
                  <a:schemeClr val="tx1"/>
                </a:solidFill>
                <a:effectLst/>
                <a:latin typeface="+mn-lt"/>
                <a:ea typeface="+mn-ea"/>
                <a:cs typeface="+mn-cs"/>
              </a:rPr>
              <a:t>Tower of Silence</a:t>
            </a:r>
            <a:r>
              <a:rPr lang="en-US" sz="1200" kern="1200" dirty="0" smtClean="0">
                <a:solidFill>
                  <a:schemeClr val="tx1"/>
                </a:solidFill>
                <a:effectLst/>
                <a:latin typeface="+mn-lt"/>
                <a:ea typeface="+mn-ea"/>
                <a:cs typeface="+mn-cs"/>
              </a:rPr>
              <a:t> is </a:t>
            </a:r>
            <a:r>
              <a:rPr lang="en-US" sz="1200" i="1" kern="1200" dirty="0" err="1" smtClean="0">
                <a:solidFill>
                  <a:schemeClr val="tx1"/>
                </a:solidFill>
                <a:effectLst/>
                <a:latin typeface="+mn-lt"/>
                <a:ea typeface="+mn-ea"/>
                <a:cs typeface="+mn-cs"/>
              </a:rPr>
              <a:t>dakhma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 quick study in the complexities involved in trying to get permission to dispose of the dead in this manner in the United States, consider the case of the </a:t>
            </a:r>
            <a:r>
              <a:rPr lang="en-US" sz="1200" kern="1200" dirty="0" err="1" smtClean="0">
                <a:solidFill>
                  <a:schemeClr val="tx1"/>
                </a:solidFill>
                <a:effectLst/>
                <a:latin typeface="+mn-lt"/>
                <a:ea typeface="+mn-ea"/>
                <a:cs typeface="+mn-cs"/>
              </a:rPr>
              <a:t>Ethician</a:t>
            </a:r>
            <a:r>
              <a:rPr lang="en-US" sz="1200" kern="1200" dirty="0" smtClean="0">
                <a:solidFill>
                  <a:schemeClr val="tx1"/>
                </a:solidFill>
                <a:effectLst/>
                <a:latin typeface="+mn-lt"/>
                <a:ea typeface="+mn-ea"/>
                <a:cs typeface="+mn-cs"/>
              </a:rPr>
              <a:t> Church in Texas: </a:t>
            </a:r>
            <a:r>
              <a:rPr lang="en-US" sz="1200" u="sng" kern="1200" dirty="0" smtClean="0">
                <a:solidFill>
                  <a:schemeClr val="tx1"/>
                </a:solidFill>
                <a:effectLst/>
                <a:latin typeface="+mn-lt"/>
                <a:ea typeface="+mn-ea"/>
                <a:cs typeface="+mn-cs"/>
                <a:hlinkClick r:id="rId3"/>
              </a:rPr>
              <a:t>http://www.towerofsilence.org/</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B7C0903-8477-44C7-8BEA-163EC41DE163}" type="slidenum">
              <a:rPr lang="en-US" smtClean="0"/>
              <a:t>5</a:t>
            </a:fld>
            <a:endParaRPr lang="en-US"/>
          </a:p>
        </p:txBody>
      </p:sp>
    </p:spTree>
    <p:extLst>
      <p:ext uri="{BB962C8B-B14F-4D97-AF65-F5344CB8AC3E}">
        <p14:creationId xmlns:p14="http://schemas.microsoft.com/office/powerpoint/2010/main" val="125356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Olympians are so named because of their home on the lofty peak of Mount Olympus. Ancient lists normally numbered twelve, although the specific set varied. Hades (god of the underworld), Hestia, and Persephone were often left off the list. The (unidentified) temple building on this slide is obviously a modern construction, but the pediment sculptures are not unlike those that originally adorned the Parthenon in Athens.</a:t>
            </a:r>
          </a:p>
        </p:txBody>
      </p:sp>
      <p:sp>
        <p:nvSpPr>
          <p:cNvPr id="4" name="Slide Number Placeholder 3"/>
          <p:cNvSpPr>
            <a:spLocks noGrp="1"/>
          </p:cNvSpPr>
          <p:nvPr>
            <p:ph type="sldNum" sz="quarter" idx="10"/>
          </p:nvPr>
        </p:nvSpPr>
        <p:spPr/>
        <p:txBody>
          <a:bodyPr/>
          <a:lstStyle/>
          <a:p>
            <a:fld id="{FB7C0903-8477-44C7-8BEA-163EC41DE163}" type="slidenum">
              <a:rPr lang="en-US" smtClean="0"/>
              <a:t>6</a:t>
            </a:fld>
            <a:endParaRPr lang="en-US"/>
          </a:p>
        </p:txBody>
      </p:sp>
    </p:spTree>
    <p:extLst>
      <p:ext uri="{BB962C8B-B14F-4D97-AF65-F5344CB8AC3E}">
        <p14:creationId xmlns:p14="http://schemas.microsoft.com/office/powerpoint/2010/main" val="380713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Greek postage stamp features a scene from an ancient vase painting. One of the primary themes of Homer’s </a:t>
            </a:r>
            <a:r>
              <a:rPr lang="en-US" sz="1200" i="1" kern="1200" dirty="0" smtClean="0">
                <a:solidFill>
                  <a:schemeClr val="tx1"/>
                </a:solidFill>
                <a:effectLst/>
                <a:latin typeface="+mn-lt"/>
                <a:ea typeface="+mn-ea"/>
                <a:cs typeface="+mn-cs"/>
              </a:rPr>
              <a:t>Odyssey</a:t>
            </a:r>
            <a:r>
              <a:rPr lang="en-US" sz="1200" kern="1200" dirty="0" smtClean="0">
                <a:solidFill>
                  <a:schemeClr val="tx1"/>
                </a:solidFill>
                <a:effectLst/>
                <a:latin typeface="+mn-lt"/>
                <a:ea typeface="+mn-ea"/>
                <a:cs typeface="+mn-cs"/>
              </a:rPr>
              <a:t> involves Odysseus’s revenge against the suitors who, while he was away at the Trojan War and then through ten years of wanderings, ravaged his palace and his possessions. The J. Paul Getty Museum offers a search option on its website; several ancient artworks involving Homeric scenes are accessible: </a:t>
            </a:r>
            <a:r>
              <a:rPr lang="en-US" sz="1200" u="sng" kern="1200" dirty="0" smtClean="0">
                <a:solidFill>
                  <a:schemeClr val="tx1"/>
                </a:solidFill>
                <a:effectLst/>
                <a:latin typeface="+mn-lt"/>
                <a:ea typeface="+mn-ea"/>
                <a:cs typeface="+mn-cs"/>
                <a:hlinkClick r:id="rId3"/>
              </a:rPr>
              <a:t>http://www.getty.edu/museum/index.html</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B7C0903-8477-44C7-8BEA-163EC41DE163}" type="slidenum">
              <a:rPr lang="en-US" smtClean="0"/>
              <a:t>7</a:t>
            </a:fld>
            <a:endParaRPr lang="en-US"/>
          </a:p>
        </p:txBody>
      </p:sp>
    </p:spTree>
    <p:extLst>
      <p:ext uri="{BB962C8B-B14F-4D97-AF65-F5344CB8AC3E}">
        <p14:creationId xmlns:p14="http://schemas.microsoft.com/office/powerpoint/2010/main" val="3724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sacrificial victims—on this slide a sheep and two bovines—are led to an altar, in front of which the sacrifice will take place, presided over by a priest, often the emperor himself, who also held the office of </a:t>
            </a:r>
            <a:r>
              <a:rPr lang="en-US" sz="1200" kern="1200" dirty="0" err="1" smtClean="0">
                <a:solidFill>
                  <a:schemeClr val="tx1"/>
                </a:solidFill>
                <a:effectLst/>
                <a:latin typeface="+mn-lt"/>
                <a:ea typeface="+mn-ea"/>
                <a:cs typeface="+mn-cs"/>
              </a:rPr>
              <a:t>Pontifex</a:t>
            </a:r>
            <a:r>
              <a:rPr lang="en-US" sz="1200" kern="1200" dirty="0" smtClean="0">
                <a:solidFill>
                  <a:schemeClr val="tx1"/>
                </a:solidFill>
                <a:effectLst/>
                <a:latin typeface="+mn-lt"/>
                <a:ea typeface="+mn-ea"/>
                <a:cs typeface="+mn-cs"/>
              </a:rPr>
              <a:t> Maximus, chief priest of Roman state religion. Sacrifice was believed to please the gods in order that they might be benevolent toward the people. The website of the </a:t>
            </a:r>
            <a:r>
              <a:rPr lang="en-US" sz="1200" kern="1200" dirty="0" err="1" smtClean="0">
                <a:solidFill>
                  <a:schemeClr val="tx1"/>
                </a:solidFill>
                <a:effectLst/>
                <a:latin typeface="+mn-lt"/>
                <a:ea typeface="+mn-ea"/>
                <a:cs typeface="+mn-cs"/>
              </a:rPr>
              <a:t>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Pacis</a:t>
            </a:r>
            <a:r>
              <a:rPr lang="en-US" sz="1200" kern="1200" dirty="0" smtClean="0">
                <a:solidFill>
                  <a:schemeClr val="tx1"/>
                </a:solidFill>
                <a:effectLst/>
                <a:latin typeface="+mn-lt"/>
                <a:ea typeface="+mn-ea"/>
                <a:cs typeface="+mn-cs"/>
              </a:rPr>
              <a:t> Museum (in which the </a:t>
            </a:r>
            <a:r>
              <a:rPr lang="en-US" sz="1200" i="1" kern="1200" dirty="0" err="1" smtClean="0">
                <a:solidFill>
                  <a:schemeClr val="tx1"/>
                </a:solidFill>
                <a:effectLst/>
                <a:latin typeface="+mn-lt"/>
                <a:ea typeface="+mn-ea"/>
                <a:cs typeface="+mn-cs"/>
              </a:rPr>
              <a:t>Ara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Pacis</a:t>
            </a:r>
            <a:r>
              <a:rPr lang="en-US" sz="1200" kern="1200" dirty="0" smtClean="0">
                <a:solidFill>
                  <a:schemeClr val="tx1"/>
                </a:solidFill>
                <a:effectLst/>
                <a:latin typeface="+mn-lt"/>
                <a:ea typeface="+mn-ea"/>
                <a:cs typeface="+mn-cs"/>
              </a:rPr>
              <a:t> is situated) provides extensive and dependable information: </a:t>
            </a:r>
            <a:r>
              <a:rPr lang="en-US" sz="1200" u="sng" kern="1200" dirty="0" smtClean="0">
                <a:solidFill>
                  <a:schemeClr val="tx1"/>
                </a:solidFill>
                <a:effectLst/>
                <a:latin typeface="+mn-lt"/>
                <a:ea typeface="+mn-ea"/>
                <a:cs typeface="+mn-cs"/>
                <a:hlinkClick r:id="rId3"/>
              </a:rPr>
              <a:t>http://en.arapacis.it/</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B7C0903-8477-44C7-8BEA-163EC41DE163}" type="slidenum">
              <a:rPr lang="en-US" smtClean="0"/>
              <a:t>8</a:t>
            </a:fld>
            <a:endParaRPr lang="en-US"/>
          </a:p>
        </p:txBody>
      </p:sp>
    </p:spTree>
    <p:extLst>
      <p:ext uri="{BB962C8B-B14F-4D97-AF65-F5344CB8AC3E}">
        <p14:creationId xmlns:p14="http://schemas.microsoft.com/office/powerpoint/2010/main" val="283301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painting shown on this slide is based on an early scene in Dante’s </a:t>
            </a:r>
            <a:r>
              <a:rPr lang="en-US" sz="1200" i="1" kern="1200" dirty="0" smtClean="0">
                <a:solidFill>
                  <a:schemeClr val="tx1"/>
                </a:solidFill>
                <a:effectLst/>
                <a:latin typeface="+mn-lt"/>
                <a:ea typeface="+mn-ea"/>
                <a:cs typeface="+mn-cs"/>
              </a:rPr>
              <a:t>Inferno, </a:t>
            </a:r>
            <a:r>
              <a:rPr lang="en-US" sz="1200" kern="1200" dirty="0" smtClean="0">
                <a:solidFill>
                  <a:schemeClr val="tx1"/>
                </a:solidFill>
                <a:effectLst/>
                <a:latin typeface="+mn-lt"/>
                <a:ea typeface="+mn-ea"/>
                <a:cs typeface="+mn-cs"/>
              </a:rPr>
              <a:t>but it could just as well be based on Vergil’s </a:t>
            </a:r>
            <a:r>
              <a:rPr lang="en-US" sz="1200" i="1" kern="1200" dirty="0" smtClean="0">
                <a:solidFill>
                  <a:schemeClr val="tx1"/>
                </a:solidFill>
                <a:effectLst/>
                <a:latin typeface="+mn-lt"/>
                <a:ea typeface="+mn-ea"/>
                <a:cs typeface="+mn-cs"/>
              </a:rPr>
              <a:t>Aeneid, </a:t>
            </a:r>
            <a:r>
              <a:rPr lang="en-US" sz="1200" kern="1200" dirty="0" smtClean="0">
                <a:solidFill>
                  <a:schemeClr val="tx1"/>
                </a:solidFill>
                <a:effectLst/>
                <a:latin typeface="+mn-lt"/>
                <a:ea typeface="+mn-ea"/>
                <a:cs typeface="+mn-cs"/>
              </a:rPr>
              <a:t>the greatest Roman literary work. Vergil, drawing many of his ideas from Homer, filled his poem the </a:t>
            </a:r>
            <a:r>
              <a:rPr lang="en-US" sz="1200" i="1" kern="1200" dirty="0" smtClean="0">
                <a:solidFill>
                  <a:schemeClr val="tx1"/>
                </a:solidFill>
                <a:effectLst/>
                <a:latin typeface="+mn-lt"/>
                <a:ea typeface="+mn-ea"/>
                <a:cs typeface="+mn-cs"/>
              </a:rPr>
              <a:t>Aeneid</a:t>
            </a:r>
            <a:r>
              <a:rPr lang="en-US" sz="1200" kern="1200" dirty="0" smtClean="0">
                <a:solidFill>
                  <a:schemeClr val="tx1"/>
                </a:solidFill>
                <a:effectLst/>
                <a:latin typeface="+mn-lt"/>
                <a:ea typeface="+mn-ea"/>
                <a:cs typeface="+mn-cs"/>
              </a:rPr>
              <a:t> with religious ideas and characters. Charon appears in the </a:t>
            </a:r>
            <a:r>
              <a:rPr lang="en-US" sz="1200" i="1" kern="1200" dirty="0" smtClean="0">
                <a:solidFill>
                  <a:schemeClr val="tx1"/>
                </a:solidFill>
                <a:effectLst/>
                <a:latin typeface="+mn-lt"/>
                <a:ea typeface="+mn-ea"/>
                <a:cs typeface="+mn-cs"/>
              </a:rPr>
              <a:t>Aeneid </a:t>
            </a:r>
            <a:r>
              <a:rPr lang="en-US" sz="1200" kern="1200" dirty="0" smtClean="0">
                <a:solidFill>
                  <a:schemeClr val="tx1"/>
                </a:solidFill>
                <a:effectLst/>
                <a:latin typeface="+mn-lt"/>
                <a:ea typeface="+mn-ea"/>
                <a:cs typeface="+mn-cs"/>
              </a:rPr>
              <a:t>in Book 6, line 229 and following. He also appears in three plays by Aristophanes: </a:t>
            </a:r>
            <a:r>
              <a:rPr lang="en-US" sz="1200" i="1" kern="1200" dirty="0" smtClean="0">
                <a:solidFill>
                  <a:schemeClr val="tx1"/>
                </a:solidFill>
                <a:effectLst/>
                <a:latin typeface="+mn-lt"/>
                <a:ea typeface="+mn-ea"/>
                <a:cs typeface="+mn-cs"/>
              </a:rPr>
              <a:t>Frogs </a:t>
            </a:r>
            <a:r>
              <a:rPr lang="en-US" sz="1200" kern="1200" dirty="0" smtClean="0">
                <a:solidFill>
                  <a:schemeClr val="tx1"/>
                </a:solidFill>
                <a:effectLst/>
                <a:latin typeface="+mn-lt"/>
                <a:ea typeface="+mn-ea"/>
                <a:cs typeface="+mn-cs"/>
              </a:rPr>
              <a:t>(180f.), </a:t>
            </a:r>
            <a:r>
              <a:rPr lang="en-US" sz="1200" i="1" kern="1200" dirty="0" err="1" smtClean="0">
                <a:solidFill>
                  <a:schemeClr val="tx1"/>
                </a:solidFill>
                <a:effectLst/>
                <a:latin typeface="+mn-lt"/>
                <a:ea typeface="+mn-ea"/>
                <a:cs typeface="+mn-cs"/>
              </a:rPr>
              <a:t>Lysistrata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(606), and </a:t>
            </a:r>
            <a:r>
              <a:rPr lang="en-US" sz="1200" i="1" kern="1200" dirty="0" err="1" smtClean="0">
                <a:solidFill>
                  <a:schemeClr val="tx1"/>
                </a:solidFill>
                <a:effectLst/>
                <a:latin typeface="+mn-lt"/>
                <a:ea typeface="+mn-ea"/>
                <a:cs typeface="+mn-cs"/>
              </a:rPr>
              <a:t>Plutus</a:t>
            </a:r>
            <a:r>
              <a:rPr lang="en-US" sz="1200" kern="1200" dirty="0" smtClean="0">
                <a:solidFill>
                  <a:schemeClr val="tx1"/>
                </a:solidFill>
                <a:effectLst/>
                <a:latin typeface="+mn-lt"/>
                <a:ea typeface="+mn-ea"/>
                <a:cs typeface="+mn-cs"/>
              </a:rPr>
              <a:t> (278). In the </a:t>
            </a:r>
            <a:r>
              <a:rPr lang="en-US" sz="1200" i="1" kern="1200" dirty="0" smtClean="0">
                <a:solidFill>
                  <a:schemeClr val="tx1"/>
                </a:solidFill>
                <a:effectLst/>
                <a:latin typeface="+mn-lt"/>
                <a:ea typeface="+mn-ea"/>
                <a:cs typeface="+mn-cs"/>
              </a:rPr>
              <a:t>Inferno, </a:t>
            </a:r>
            <a:r>
              <a:rPr lang="en-US" sz="1200" kern="1200" dirty="0" smtClean="0">
                <a:solidFill>
                  <a:schemeClr val="tx1"/>
                </a:solidFill>
                <a:effectLst/>
                <a:latin typeface="+mn-lt"/>
                <a:ea typeface="+mn-ea"/>
                <a:cs typeface="+mn-cs"/>
              </a:rPr>
              <a:t>Charon is featured in the third canto (82f.).</a:t>
            </a:r>
          </a:p>
        </p:txBody>
      </p:sp>
      <p:sp>
        <p:nvSpPr>
          <p:cNvPr id="4" name="Slide Number Placeholder 3"/>
          <p:cNvSpPr>
            <a:spLocks noGrp="1"/>
          </p:cNvSpPr>
          <p:nvPr>
            <p:ph type="sldNum" sz="quarter" idx="10"/>
          </p:nvPr>
        </p:nvSpPr>
        <p:spPr/>
        <p:txBody>
          <a:bodyPr/>
          <a:lstStyle/>
          <a:p>
            <a:fld id="{FB7C0903-8477-44C7-8BEA-163EC41DE163}" type="slidenum">
              <a:rPr lang="en-US" smtClean="0"/>
              <a:t>9</a:t>
            </a:fld>
            <a:endParaRPr lang="en-US"/>
          </a:p>
        </p:txBody>
      </p:sp>
    </p:spTree>
    <p:extLst>
      <p:ext uri="{BB962C8B-B14F-4D97-AF65-F5344CB8AC3E}">
        <p14:creationId xmlns:p14="http://schemas.microsoft.com/office/powerpoint/2010/main" val="327572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so-called mysteries of Dionysus provided worshippers an opportunity for release from the normal bonds of social conformity. It is possible that worshippers anticipated a better afterlife because of their devotion to Dionysus. The other most significant mystery religions of the Greco-Roman world are the Eleusinian mysteries (of Demeter and Persephone), the cult of Cybele (Magna Mater in Rome), the cult of Isis, and the cult of Mithras. (The terms </a:t>
            </a:r>
            <a:r>
              <a:rPr lang="en-US" sz="1200" i="1" kern="1200" dirty="0" smtClean="0">
                <a:solidFill>
                  <a:schemeClr val="tx1"/>
                </a:solidFill>
                <a:effectLst/>
                <a:latin typeface="+mn-lt"/>
                <a:ea typeface="+mn-ea"/>
                <a:cs typeface="+mn-cs"/>
              </a:rPr>
              <a:t>cult</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mysteries</a:t>
            </a:r>
            <a:r>
              <a:rPr lang="en-US" sz="1200" kern="1200" dirty="0" smtClean="0">
                <a:solidFill>
                  <a:schemeClr val="tx1"/>
                </a:solidFill>
                <a:effectLst/>
                <a:latin typeface="+mn-lt"/>
                <a:ea typeface="+mn-ea"/>
                <a:cs typeface="+mn-cs"/>
              </a:rPr>
              <a:t> can be used interchangeably.)</a:t>
            </a:r>
          </a:p>
        </p:txBody>
      </p:sp>
      <p:sp>
        <p:nvSpPr>
          <p:cNvPr id="4" name="Slide Number Placeholder 3"/>
          <p:cNvSpPr>
            <a:spLocks noGrp="1"/>
          </p:cNvSpPr>
          <p:nvPr>
            <p:ph type="sldNum" sz="quarter" idx="10"/>
          </p:nvPr>
        </p:nvSpPr>
        <p:spPr/>
        <p:txBody>
          <a:bodyPr/>
          <a:lstStyle/>
          <a:p>
            <a:fld id="{FB7C0903-8477-44C7-8BEA-163EC41DE163}" type="slidenum">
              <a:rPr lang="en-US" smtClean="0"/>
              <a:t>10</a:t>
            </a:fld>
            <a:endParaRPr lang="en-US"/>
          </a:p>
        </p:txBody>
      </p:sp>
    </p:spTree>
    <p:extLst>
      <p:ext uri="{BB962C8B-B14F-4D97-AF65-F5344CB8AC3E}">
        <p14:creationId xmlns:p14="http://schemas.microsoft.com/office/powerpoint/2010/main" val="360613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a:t>
            </a:r>
            <a:r>
              <a:rPr lang="en-US" dirty="0" smtClean="0"/>
              <a:t>11:</a:t>
            </a:r>
            <a:br>
              <a:rPr lang="en-US" dirty="0" smtClean="0"/>
            </a:br>
            <a:r>
              <a:rPr lang="en-US" dirty="0" smtClean="0"/>
              <a:t>Ancestors </a:t>
            </a:r>
            <a:r>
              <a:rPr lang="en-US" dirty="0"/>
              <a:t>of the West</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TX003948</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Portrait of Dionysus</a:t>
            </a:r>
          </a:p>
        </p:txBody>
      </p:sp>
      <p:sp>
        <p:nvSpPr>
          <p:cNvPr id="3" name="Content Placeholder 2"/>
          <p:cNvSpPr>
            <a:spLocks noGrp="1"/>
          </p:cNvSpPr>
          <p:nvPr>
            <p:ph idx="1"/>
          </p:nvPr>
        </p:nvSpPr>
        <p:spPr>
          <a:xfrm>
            <a:off x="1371600" y="1752600"/>
            <a:ext cx="4495800" cy="4373563"/>
          </a:xfrm>
        </p:spPr>
        <p:txBody>
          <a:bodyPr/>
          <a:lstStyle/>
          <a:p>
            <a:pPr lvl="0"/>
            <a:r>
              <a:rPr lang="en-US" dirty="0"/>
              <a:t>Dionysus (or Bacchus) was venerated as god of wine.</a:t>
            </a:r>
          </a:p>
          <a:p>
            <a:pPr lvl="0"/>
            <a:r>
              <a:rPr lang="en-US" dirty="0"/>
              <a:t>He also was god of vegetation and of ecstasy.</a:t>
            </a:r>
          </a:p>
          <a:p>
            <a:pPr lvl="0"/>
            <a:r>
              <a:rPr lang="en-US" dirty="0"/>
              <a:t>Worship of Dionysus led to the invention of drama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752600"/>
            <a:ext cx="2686314" cy="4051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477000" y="5879592"/>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alessandro0770 </a:t>
            </a:r>
            <a:r>
              <a:rPr lang="en-US" sz="600" dirty="0"/>
              <a:t>/ www.shutterstock.com</a:t>
            </a:r>
          </a:p>
        </p:txBody>
      </p:sp>
    </p:spTree>
    <p:extLst>
      <p:ext uri="{BB962C8B-B14F-4D97-AF65-F5344CB8AC3E}">
        <p14:creationId xmlns:p14="http://schemas.microsoft.com/office/powerpoint/2010/main" val="310791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0"/>
            <a:ext cx="4191000" cy="533400"/>
          </a:xfrm>
        </p:spPr>
        <p:txBody>
          <a:bodyPr/>
          <a:lstStyle/>
          <a:p>
            <a:r>
              <a:rPr lang="en-US" dirty="0"/>
              <a:t>Asclepius</a:t>
            </a:r>
          </a:p>
        </p:txBody>
      </p:sp>
      <p:sp>
        <p:nvSpPr>
          <p:cNvPr id="3" name="Content Placeholder 2"/>
          <p:cNvSpPr>
            <a:spLocks noGrp="1"/>
          </p:cNvSpPr>
          <p:nvPr>
            <p:ph idx="1"/>
          </p:nvPr>
        </p:nvSpPr>
        <p:spPr>
          <a:xfrm>
            <a:off x="2971800" y="1752600"/>
            <a:ext cx="5562600" cy="4373563"/>
          </a:xfrm>
        </p:spPr>
        <p:txBody>
          <a:bodyPr/>
          <a:lstStyle/>
          <a:p>
            <a:pPr lvl="0"/>
            <a:r>
              <a:rPr lang="en-US" dirty="0"/>
              <a:t>Worship of Asclepius was very popular among those who sought healing.</a:t>
            </a:r>
          </a:p>
          <a:p>
            <a:pPr lvl="0"/>
            <a:r>
              <a:rPr lang="en-US" dirty="0"/>
              <a:t>Asclepius was a son of Apollo and the father of </a:t>
            </a:r>
            <a:r>
              <a:rPr lang="en-US" dirty="0" err="1"/>
              <a:t>Hygieia</a:t>
            </a:r>
            <a:r>
              <a:rPr lang="en-US" dirty="0"/>
              <a:t> (“Health”) and several other children involved in healing.</a:t>
            </a:r>
          </a:p>
          <a:p>
            <a:pPr lvl="0"/>
            <a:r>
              <a:rPr lang="en-US" dirty="0"/>
              <a:t>He was hailed as </a:t>
            </a:r>
            <a:r>
              <a:rPr lang="en-US" i="1" dirty="0" err="1"/>
              <a:t>Soter</a:t>
            </a:r>
            <a:r>
              <a:rPr lang="en-US" dirty="0"/>
              <a:t> (“Savior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7" y="1905000"/>
            <a:ext cx="2346743" cy="3518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228600" y="54864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Denis </a:t>
            </a:r>
            <a:r>
              <a:rPr lang="en-US" sz="600" dirty="0" err="1"/>
              <a:t>Kornilov</a:t>
            </a:r>
            <a:r>
              <a:rPr lang="en-US" sz="600" dirty="0"/>
              <a:t> / www.shutterstock.com</a:t>
            </a:r>
          </a:p>
        </p:txBody>
      </p:sp>
    </p:spTree>
    <p:extLst>
      <p:ext uri="{BB962C8B-B14F-4D97-AF65-F5344CB8AC3E}">
        <p14:creationId xmlns:p14="http://schemas.microsoft.com/office/powerpoint/2010/main" val="217403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533400"/>
          </a:xfrm>
        </p:spPr>
        <p:txBody>
          <a:bodyPr/>
          <a:lstStyle/>
          <a:p>
            <a:pPr algn="ctr"/>
            <a:r>
              <a:rPr lang="en-US" i="1" dirty="0" err="1"/>
              <a:t>Faravahar</a:t>
            </a:r>
            <a:endParaRPr lang="en-US" dirty="0"/>
          </a:p>
        </p:txBody>
      </p:sp>
      <p:sp>
        <p:nvSpPr>
          <p:cNvPr id="3" name="Content Placeholder 2"/>
          <p:cNvSpPr>
            <a:spLocks noGrp="1"/>
          </p:cNvSpPr>
          <p:nvPr>
            <p:ph idx="1"/>
          </p:nvPr>
        </p:nvSpPr>
        <p:spPr>
          <a:xfrm>
            <a:off x="1143000" y="1828800"/>
            <a:ext cx="6858000" cy="2057400"/>
          </a:xfrm>
        </p:spPr>
        <p:txBody>
          <a:bodyPr>
            <a:normAutofit lnSpcReduction="10000"/>
          </a:bodyPr>
          <a:lstStyle/>
          <a:p>
            <a:pPr lvl="0"/>
            <a:r>
              <a:rPr lang="en-US" dirty="0"/>
              <a:t>The </a:t>
            </a:r>
            <a:r>
              <a:rPr lang="en-US" i="1" dirty="0" err="1"/>
              <a:t>faravahar</a:t>
            </a:r>
            <a:r>
              <a:rPr lang="en-US" dirty="0"/>
              <a:t> is a primary symbol of Zoroastrianism.</a:t>
            </a:r>
          </a:p>
          <a:p>
            <a:pPr lvl="0"/>
            <a:r>
              <a:rPr lang="en-US" dirty="0"/>
              <a:t>It represents </a:t>
            </a:r>
            <a:r>
              <a:rPr lang="en-US" dirty="0" err="1"/>
              <a:t>Ahura</a:t>
            </a:r>
            <a:r>
              <a:rPr lang="en-US" dirty="0"/>
              <a:t> Mazda for some.</a:t>
            </a:r>
          </a:p>
          <a:p>
            <a:pPr lvl="0"/>
            <a:r>
              <a:rPr lang="en-US" dirty="0"/>
              <a:t>Zarathustra worshipped </a:t>
            </a:r>
            <a:r>
              <a:rPr lang="en-US" dirty="0" err="1"/>
              <a:t>Ahura</a:t>
            </a:r>
            <a:r>
              <a:rPr lang="en-US" dirty="0"/>
              <a:t> Mazda as the one true God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878566"/>
            <a:ext cx="3733800" cy="2438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2743200" y="63377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Vladimir </a:t>
            </a:r>
            <a:r>
              <a:rPr lang="en-US" sz="600" dirty="0" err="1"/>
              <a:t>Melnik</a:t>
            </a:r>
            <a:r>
              <a:rPr lang="en-US" sz="600" dirty="0"/>
              <a:t> / www.shutterstock.com</a:t>
            </a:r>
          </a:p>
        </p:txBody>
      </p:sp>
    </p:spTree>
    <p:extLst>
      <p:ext uri="{BB962C8B-B14F-4D97-AF65-F5344CB8AC3E}">
        <p14:creationId xmlns:p14="http://schemas.microsoft.com/office/powerpoint/2010/main" val="36752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143000"/>
            <a:ext cx="6705600" cy="533400"/>
          </a:xfrm>
        </p:spPr>
        <p:txBody>
          <a:bodyPr/>
          <a:lstStyle/>
          <a:p>
            <a:r>
              <a:rPr lang="en-US" dirty="0"/>
              <a:t>Angels and Demons</a:t>
            </a:r>
          </a:p>
        </p:txBody>
      </p:sp>
      <p:sp>
        <p:nvSpPr>
          <p:cNvPr id="3" name="Content Placeholder 2"/>
          <p:cNvSpPr>
            <a:spLocks noGrp="1"/>
          </p:cNvSpPr>
          <p:nvPr>
            <p:ph idx="1"/>
          </p:nvPr>
        </p:nvSpPr>
        <p:spPr>
          <a:xfrm>
            <a:off x="3733800" y="1752600"/>
            <a:ext cx="5029200" cy="4373563"/>
          </a:xfrm>
        </p:spPr>
        <p:txBody>
          <a:bodyPr>
            <a:normAutofit/>
          </a:bodyPr>
          <a:lstStyle/>
          <a:p>
            <a:pPr lvl="0"/>
            <a:r>
              <a:rPr lang="en-US" dirty="0"/>
              <a:t>Zoroastrianism maintains complex beliefs regarding angels and demons.</a:t>
            </a:r>
          </a:p>
          <a:p>
            <a:pPr lvl="0"/>
            <a:r>
              <a:rPr lang="en-US" dirty="0"/>
              <a:t>Angels and demons, the forces of good and evil, are believed to be at battle.</a:t>
            </a:r>
          </a:p>
          <a:p>
            <a:pPr lvl="0"/>
            <a:r>
              <a:rPr lang="en-US" dirty="0"/>
              <a:t>Zoroastrianism has influenced Judaism, Christianity, and Islam with regard to angels and demons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76600"/>
            <a:ext cx="3048000" cy="20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28600" y="54233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eska2005 </a:t>
            </a:r>
            <a:r>
              <a:rPr lang="en-US" sz="600" dirty="0"/>
              <a:t>/ www.shutterstock.com</a:t>
            </a:r>
          </a:p>
        </p:txBody>
      </p:sp>
    </p:spTree>
    <p:extLst>
      <p:ext uri="{BB962C8B-B14F-4D97-AF65-F5344CB8AC3E}">
        <p14:creationId xmlns:p14="http://schemas.microsoft.com/office/powerpoint/2010/main" val="88337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808"/>
            <a:ext cx="8229600" cy="533400"/>
          </a:xfrm>
        </p:spPr>
        <p:txBody>
          <a:bodyPr/>
          <a:lstStyle/>
          <a:p>
            <a:pPr algn="ctr"/>
            <a:r>
              <a:rPr lang="en-US" dirty="0" err="1"/>
              <a:t>Ateshkadeh</a:t>
            </a:r>
            <a:r>
              <a:rPr lang="en-US" dirty="0"/>
              <a:t> Fire Temple</a:t>
            </a:r>
          </a:p>
        </p:txBody>
      </p:sp>
      <p:sp>
        <p:nvSpPr>
          <p:cNvPr id="3" name="Content Placeholder 2"/>
          <p:cNvSpPr>
            <a:spLocks noGrp="1"/>
          </p:cNvSpPr>
          <p:nvPr>
            <p:ph idx="1"/>
          </p:nvPr>
        </p:nvSpPr>
        <p:spPr>
          <a:xfrm>
            <a:off x="914400" y="1752601"/>
            <a:ext cx="7620000" cy="2209800"/>
          </a:xfrm>
        </p:spPr>
        <p:txBody>
          <a:bodyPr/>
          <a:lstStyle/>
          <a:p>
            <a:pPr lvl="0"/>
            <a:r>
              <a:rPr lang="en-US" dirty="0"/>
              <a:t>The fire temple is the main place of Zoroastrian worship.</a:t>
            </a:r>
          </a:p>
          <a:p>
            <a:pPr lvl="0"/>
            <a:r>
              <a:rPr lang="en-US" dirty="0"/>
              <a:t>In the fire temples, a sacred fire burns continuously.</a:t>
            </a:r>
          </a:p>
          <a:p>
            <a:pPr lvl="0"/>
            <a:r>
              <a:rPr lang="en-US" dirty="0"/>
              <a:t>Fire is symbolic of purity and of God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657295"/>
            <a:ext cx="3962400" cy="26429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2286000" y="643737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M </a:t>
            </a:r>
            <a:r>
              <a:rPr lang="en-US" sz="600" dirty="0"/>
              <a:t>R / www.shutterstock.com</a:t>
            </a:r>
          </a:p>
        </p:txBody>
      </p:sp>
    </p:spTree>
    <p:extLst>
      <p:ext uri="{BB962C8B-B14F-4D97-AF65-F5344CB8AC3E}">
        <p14:creationId xmlns:p14="http://schemas.microsoft.com/office/powerpoint/2010/main" val="350028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143000"/>
            <a:ext cx="4038600" cy="533400"/>
          </a:xfrm>
        </p:spPr>
        <p:txBody>
          <a:bodyPr/>
          <a:lstStyle/>
          <a:p>
            <a:r>
              <a:rPr lang="en-US" dirty="0"/>
              <a:t>Tower of Silence</a:t>
            </a:r>
          </a:p>
        </p:txBody>
      </p:sp>
      <p:sp>
        <p:nvSpPr>
          <p:cNvPr id="3" name="Content Placeholder 2"/>
          <p:cNvSpPr>
            <a:spLocks noGrp="1"/>
          </p:cNvSpPr>
          <p:nvPr>
            <p:ph idx="1"/>
          </p:nvPr>
        </p:nvSpPr>
        <p:spPr>
          <a:xfrm>
            <a:off x="4114800" y="1752600"/>
            <a:ext cx="4572000" cy="4373563"/>
          </a:xfrm>
        </p:spPr>
        <p:txBody>
          <a:bodyPr>
            <a:normAutofit/>
          </a:bodyPr>
          <a:lstStyle/>
          <a:p>
            <a:pPr lvl="0"/>
            <a:r>
              <a:rPr lang="en-US" dirty="0"/>
              <a:t>Zoroastrian funerary practices involve exposure of the body on a “Tower of Silence.”</a:t>
            </a:r>
          </a:p>
          <a:p>
            <a:pPr lvl="0"/>
            <a:r>
              <a:rPr lang="en-US" dirty="0"/>
              <a:t>The body is left to be consumed by scavengers, typically vultures.</a:t>
            </a:r>
          </a:p>
          <a:p>
            <a:pPr lvl="0"/>
            <a:r>
              <a:rPr lang="en-US" dirty="0"/>
              <a:t>It is believed that a dead body is impure, and that this manner of disposal minimizes further pollution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28" y="3061156"/>
            <a:ext cx="3504972" cy="2337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304800" y="548640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Massimiliano</a:t>
            </a:r>
            <a:r>
              <a:rPr lang="en-US" sz="600" dirty="0" smtClean="0"/>
              <a:t> </a:t>
            </a:r>
            <a:r>
              <a:rPr lang="en-US" sz="600" dirty="0" err="1"/>
              <a:t>Lamagna</a:t>
            </a:r>
            <a:r>
              <a:rPr lang="en-US" sz="600" dirty="0"/>
              <a:t> / www.shutterstock.com</a:t>
            </a:r>
          </a:p>
        </p:txBody>
      </p:sp>
    </p:spTree>
    <p:extLst>
      <p:ext uri="{BB962C8B-B14F-4D97-AF65-F5344CB8AC3E}">
        <p14:creationId xmlns:p14="http://schemas.microsoft.com/office/powerpoint/2010/main" val="213590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533400"/>
          </a:xfrm>
        </p:spPr>
        <p:txBody>
          <a:bodyPr/>
          <a:lstStyle/>
          <a:p>
            <a:r>
              <a:rPr lang="en-US" dirty="0"/>
              <a:t>Olympian Pantheon</a:t>
            </a:r>
          </a:p>
        </p:txBody>
      </p:sp>
      <p:sp>
        <p:nvSpPr>
          <p:cNvPr id="3" name="Content Placeholder 2"/>
          <p:cNvSpPr>
            <a:spLocks noGrp="1"/>
          </p:cNvSpPr>
          <p:nvPr>
            <p:ph idx="1"/>
          </p:nvPr>
        </p:nvSpPr>
        <p:spPr>
          <a:xfrm>
            <a:off x="609600" y="1752600"/>
            <a:ext cx="5092262" cy="4724400"/>
          </a:xfrm>
        </p:spPr>
        <p:txBody>
          <a:bodyPr>
            <a:normAutofit fontScale="70000" lnSpcReduction="20000"/>
          </a:bodyPr>
          <a:lstStyle/>
          <a:p>
            <a:pPr lvl="0"/>
            <a:r>
              <a:rPr lang="en-US" dirty="0"/>
              <a:t>The Olympians include Zeus and his siblings:</a:t>
            </a:r>
          </a:p>
          <a:p>
            <a:pPr lvl="1">
              <a:buFont typeface="Courier New" panose="02070309020205020404" pitchFamily="49" charset="0"/>
              <a:buChar char="o"/>
            </a:pPr>
            <a:r>
              <a:rPr lang="en-US" dirty="0"/>
              <a:t>Hera (also his wife)</a:t>
            </a:r>
          </a:p>
          <a:p>
            <a:pPr lvl="1">
              <a:buFont typeface="Courier New" panose="02070309020205020404" pitchFamily="49" charset="0"/>
              <a:buChar char="o"/>
            </a:pPr>
            <a:r>
              <a:rPr lang="en-US" dirty="0"/>
              <a:t>Poseidon</a:t>
            </a:r>
          </a:p>
          <a:p>
            <a:pPr lvl="1">
              <a:buFont typeface="Courier New" panose="02070309020205020404" pitchFamily="49" charset="0"/>
              <a:buChar char="o"/>
            </a:pPr>
            <a:r>
              <a:rPr lang="en-US" dirty="0"/>
              <a:t>Hades</a:t>
            </a:r>
          </a:p>
          <a:p>
            <a:pPr lvl="1">
              <a:buFont typeface="Courier New" panose="02070309020205020404" pitchFamily="49" charset="0"/>
              <a:buChar char="o"/>
            </a:pPr>
            <a:r>
              <a:rPr lang="en-US" dirty="0"/>
              <a:t>Demeter</a:t>
            </a:r>
          </a:p>
          <a:p>
            <a:pPr lvl="1">
              <a:buFont typeface="Courier New" panose="02070309020205020404" pitchFamily="49" charset="0"/>
              <a:buChar char="o"/>
            </a:pPr>
            <a:r>
              <a:rPr lang="en-US" dirty="0"/>
              <a:t>Hestia (who seldom appears in Greek myth)</a:t>
            </a:r>
          </a:p>
          <a:p>
            <a:pPr lvl="0"/>
            <a:r>
              <a:rPr lang="en-US" dirty="0"/>
              <a:t>Zeus’s children also are Olympians:</a:t>
            </a:r>
          </a:p>
          <a:p>
            <a:pPr lvl="1">
              <a:buFont typeface="Courier New" panose="02070309020205020404" pitchFamily="49" charset="0"/>
              <a:buChar char="o"/>
            </a:pPr>
            <a:r>
              <a:rPr lang="en-US" dirty="0"/>
              <a:t>Athena</a:t>
            </a:r>
          </a:p>
          <a:p>
            <a:pPr lvl="1">
              <a:buFont typeface="Courier New" panose="02070309020205020404" pitchFamily="49" charset="0"/>
              <a:buChar char="o"/>
            </a:pPr>
            <a:r>
              <a:rPr lang="en-US" dirty="0"/>
              <a:t>Apollo</a:t>
            </a:r>
          </a:p>
          <a:p>
            <a:pPr lvl="1">
              <a:buFont typeface="Courier New" panose="02070309020205020404" pitchFamily="49" charset="0"/>
              <a:buChar char="o"/>
            </a:pPr>
            <a:r>
              <a:rPr lang="en-US" dirty="0"/>
              <a:t>Artemis</a:t>
            </a:r>
          </a:p>
          <a:p>
            <a:pPr lvl="1">
              <a:buFont typeface="Courier New" panose="02070309020205020404" pitchFamily="49" charset="0"/>
              <a:buChar char="o"/>
            </a:pPr>
            <a:r>
              <a:rPr lang="en-US" dirty="0"/>
              <a:t>Ares</a:t>
            </a:r>
          </a:p>
          <a:p>
            <a:pPr lvl="1">
              <a:buFont typeface="Courier New" panose="02070309020205020404" pitchFamily="49" charset="0"/>
              <a:buChar char="o"/>
            </a:pPr>
            <a:r>
              <a:rPr lang="en-US" dirty="0"/>
              <a:t>Aphrodite</a:t>
            </a:r>
          </a:p>
          <a:p>
            <a:pPr lvl="1">
              <a:buFont typeface="Courier New" panose="02070309020205020404" pitchFamily="49" charset="0"/>
              <a:buChar char="o"/>
            </a:pPr>
            <a:r>
              <a:rPr lang="en-US" dirty="0"/>
              <a:t>Hermes</a:t>
            </a:r>
          </a:p>
          <a:p>
            <a:pPr lvl="1">
              <a:buFont typeface="Courier New" panose="02070309020205020404" pitchFamily="49" charset="0"/>
              <a:buChar char="o"/>
            </a:pPr>
            <a:r>
              <a:rPr lang="en-US" dirty="0"/>
              <a:t>Hephaestus</a:t>
            </a:r>
          </a:p>
          <a:p>
            <a:pPr lvl="1">
              <a:buFont typeface="Courier New" panose="02070309020205020404" pitchFamily="49" charset="0"/>
              <a:buChar char="o"/>
            </a:pPr>
            <a:r>
              <a:rPr lang="en-US" dirty="0"/>
              <a:t>Dionysus</a:t>
            </a:r>
          </a:p>
          <a:p>
            <a:pPr lvl="1">
              <a:buFont typeface="Courier New" panose="02070309020205020404" pitchFamily="49" charset="0"/>
              <a:buChar char="o"/>
            </a:pPr>
            <a:r>
              <a:rPr lang="en-US" dirty="0" smtClean="0"/>
              <a:t>Persephone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344266"/>
            <a:ext cx="3657600" cy="2446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096000" y="58674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TeoXanthi</a:t>
            </a:r>
            <a:r>
              <a:rPr lang="en-US" sz="600" dirty="0" smtClean="0"/>
              <a:t> </a:t>
            </a:r>
            <a:r>
              <a:rPr lang="en-US" sz="600" dirty="0"/>
              <a:t>/ www.shutterstock.com</a:t>
            </a:r>
          </a:p>
        </p:txBody>
      </p:sp>
    </p:spTree>
    <p:extLst>
      <p:ext uri="{BB962C8B-B14F-4D97-AF65-F5344CB8AC3E}">
        <p14:creationId xmlns:p14="http://schemas.microsoft.com/office/powerpoint/2010/main" val="258961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19200"/>
            <a:ext cx="5105400" cy="533400"/>
          </a:xfrm>
        </p:spPr>
        <p:txBody>
          <a:bodyPr/>
          <a:lstStyle/>
          <a:p>
            <a:r>
              <a:rPr lang="en-US" dirty="0"/>
              <a:t>Odysseus Kills the Suitors</a:t>
            </a:r>
          </a:p>
        </p:txBody>
      </p:sp>
      <p:sp>
        <p:nvSpPr>
          <p:cNvPr id="3" name="Content Placeholder 2"/>
          <p:cNvSpPr>
            <a:spLocks noGrp="1"/>
          </p:cNvSpPr>
          <p:nvPr>
            <p:ph idx="1"/>
          </p:nvPr>
        </p:nvSpPr>
        <p:spPr>
          <a:xfrm>
            <a:off x="3810000" y="1752600"/>
            <a:ext cx="4876800" cy="4373563"/>
          </a:xfrm>
        </p:spPr>
        <p:txBody>
          <a:bodyPr>
            <a:normAutofit/>
          </a:bodyPr>
          <a:lstStyle/>
          <a:p>
            <a:pPr lvl="0"/>
            <a:r>
              <a:rPr lang="en-US" dirty="0"/>
              <a:t>Homer’s </a:t>
            </a:r>
            <a:r>
              <a:rPr lang="en-US" i="1" dirty="0"/>
              <a:t>Odyssey</a:t>
            </a:r>
            <a:r>
              <a:rPr lang="en-US" dirty="0"/>
              <a:t> features Odysseus’s return home and his revenge against those who tried to take his wife, Penelope, and his possessions.</a:t>
            </a:r>
          </a:p>
          <a:p>
            <a:pPr lvl="0"/>
            <a:r>
              <a:rPr lang="en-US" dirty="0"/>
              <a:t>Zeus and his daughter Athena support Odysseus’s pursuit of justice.</a:t>
            </a:r>
          </a:p>
          <a:p>
            <a:pPr lvl="0"/>
            <a:r>
              <a:rPr lang="en-US" dirty="0"/>
              <a:t>Homer’s poem therefore sets forth elements of theology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90800"/>
            <a:ext cx="3048000" cy="2340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304800" y="49530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IgorGolovniov</a:t>
            </a:r>
            <a:r>
              <a:rPr lang="en-US" sz="600" dirty="0" smtClean="0"/>
              <a:t> / www.shutterstock.com</a:t>
            </a:r>
            <a:endParaRPr lang="en-US" sz="600" dirty="0"/>
          </a:p>
        </p:txBody>
      </p:sp>
    </p:spTree>
    <p:extLst>
      <p:ext uri="{BB962C8B-B14F-4D97-AF65-F5344CB8AC3E}">
        <p14:creationId xmlns:p14="http://schemas.microsoft.com/office/powerpoint/2010/main" val="338542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Ara</a:t>
            </a:r>
            <a:r>
              <a:rPr lang="en-US" i="1" dirty="0"/>
              <a:t> </a:t>
            </a:r>
            <a:r>
              <a:rPr lang="en-US" i="1" dirty="0" err="1"/>
              <a:t>Pacis</a:t>
            </a:r>
            <a:endParaRPr lang="en-US" i="1" dirty="0"/>
          </a:p>
        </p:txBody>
      </p:sp>
      <p:sp>
        <p:nvSpPr>
          <p:cNvPr id="3" name="Content Placeholder 2"/>
          <p:cNvSpPr>
            <a:spLocks noGrp="1"/>
          </p:cNvSpPr>
          <p:nvPr>
            <p:ph idx="1"/>
          </p:nvPr>
        </p:nvSpPr>
        <p:spPr>
          <a:xfrm>
            <a:off x="1371600" y="1752600"/>
            <a:ext cx="3810000" cy="4373563"/>
          </a:xfrm>
        </p:spPr>
        <p:txBody>
          <a:bodyPr/>
          <a:lstStyle/>
          <a:p>
            <a:pPr lvl="0"/>
            <a:r>
              <a:rPr lang="en-US" dirty="0"/>
              <a:t>The Altar of Augustan Peace is commonly known as the </a:t>
            </a:r>
            <a:r>
              <a:rPr lang="en-US" i="1" dirty="0" err="1"/>
              <a:t>Ara</a:t>
            </a:r>
            <a:r>
              <a:rPr lang="en-US" i="1" dirty="0"/>
              <a:t> </a:t>
            </a:r>
            <a:r>
              <a:rPr lang="en-US" i="1" dirty="0" err="1"/>
              <a:t>Pacis</a:t>
            </a:r>
            <a:r>
              <a:rPr lang="en-US" dirty="0"/>
              <a:t>.</a:t>
            </a:r>
          </a:p>
          <a:p>
            <a:pPr lvl="0"/>
            <a:r>
              <a:rPr lang="en-US" dirty="0"/>
              <a:t>It features reliefs of Roman state religious processionals.</a:t>
            </a:r>
          </a:p>
          <a:p>
            <a:pPr lvl="0"/>
            <a:r>
              <a:rPr lang="en-US" dirty="0"/>
              <a:t>The Romans, like the Greeks, believed that the gods favored receiving sacrifices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443" y="3581400"/>
            <a:ext cx="3485957" cy="2325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324600" y="5879592"/>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wjarek</a:t>
            </a:r>
            <a:r>
              <a:rPr lang="en-US" sz="600" dirty="0" smtClean="0"/>
              <a:t> </a:t>
            </a:r>
            <a:r>
              <a:rPr lang="en-US" sz="600" dirty="0"/>
              <a:t>/ www.shutterstock.com</a:t>
            </a:r>
          </a:p>
        </p:txBody>
      </p:sp>
    </p:spTree>
    <p:extLst>
      <p:ext uri="{BB962C8B-B14F-4D97-AF65-F5344CB8AC3E}">
        <p14:creationId xmlns:p14="http://schemas.microsoft.com/office/powerpoint/2010/main" val="406325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Charon, the Ferryman of Hell</a:t>
            </a:r>
          </a:p>
        </p:txBody>
      </p:sp>
      <p:sp>
        <p:nvSpPr>
          <p:cNvPr id="3" name="Content Placeholder 2"/>
          <p:cNvSpPr>
            <a:spLocks noGrp="1"/>
          </p:cNvSpPr>
          <p:nvPr>
            <p:ph idx="1"/>
          </p:nvPr>
        </p:nvSpPr>
        <p:spPr>
          <a:xfrm>
            <a:off x="3200400" y="1752600"/>
            <a:ext cx="5181600" cy="4373563"/>
          </a:xfrm>
        </p:spPr>
        <p:txBody>
          <a:bodyPr/>
          <a:lstStyle/>
          <a:p>
            <a:pPr lvl="0"/>
            <a:r>
              <a:rPr lang="en-US" dirty="0"/>
              <a:t>Charon is believed by the Greeks and Romans to ferry dead souls across a river to their permanent home in the underworld.</a:t>
            </a:r>
          </a:p>
          <a:p>
            <a:pPr lvl="0"/>
            <a:r>
              <a:rPr lang="en-US" dirty="0"/>
              <a:t>The Greeks and Romans tended to think of the underworld as an unhappy place where souls had no hope for improvement</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181" b="12817"/>
          <a:stretch/>
        </p:blipFill>
        <p:spPr>
          <a:xfrm>
            <a:off x="228600" y="2335924"/>
            <a:ext cx="2595979" cy="31504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152400" y="55757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duncan1890 </a:t>
            </a:r>
            <a:r>
              <a:rPr lang="en-US" sz="600" dirty="0"/>
              <a:t>/ www.istockphoto.com</a:t>
            </a:r>
          </a:p>
        </p:txBody>
      </p:sp>
    </p:spTree>
    <p:extLst>
      <p:ext uri="{BB962C8B-B14F-4D97-AF65-F5344CB8AC3E}">
        <p14:creationId xmlns:p14="http://schemas.microsoft.com/office/powerpoint/2010/main" val="698375982"/>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90</TotalTime>
  <Words>1327</Words>
  <Application>Microsoft Macintosh PowerPoint</Application>
  <PresentationFormat>On-screen Show (4:3)</PresentationFormat>
  <Paragraphs>85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11: Ancestors of the West</vt:lpstr>
      <vt:lpstr>Faravahar</vt:lpstr>
      <vt:lpstr>Angels and Demons</vt:lpstr>
      <vt:lpstr>Ateshkadeh Fire Temple</vt:lpstr>
      <vt:lpstr>Tower of Silence</vt:lpstr>
      <vt:lpstr>Olympian Pantheon</vt:lpstr>
      <vt:lpstr>Odysseus Kills the Suitors</vt:lpstr>
      <vt:lpstr>Ara Pacis</vt:lpstr>
      <vt:lpstr>Charon, the Ferryman of Hell</vt:lpstr>
      <vt:lpstr>Portrait of Dionysus</vt:lpstr>
      <vt:lpstr>Asclepius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24</cp:revision>
  <dcterms:created xsi:type="dcterms:W3CDTF">2011-01-10T17:35:40Z</dcterms:created>
  <dcterms:modified xsi:type="dcterms:W3CDTF">2015-01-13T02:01:18Z</dcterms:modified>
</cp:coreProperties>
</file>