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61379" autoAdjust="0"/>
  </p:normalViewPr>
  <p:slideViewPr>
    <p:cSldViewPr>
      <p:cViewPr varScale="1">
        <p:scale>
          <a:sx n="47" d="100"/>
          <a:sy n="47" d="100"/>
        </p:scale>
        <p:origin x="9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6E84F-53AD-4B38-9ADA-C733DB919A57}" type="datetimeFigureOut">
              <a:rPr lang="en-US" smtClean="0"/>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94625-58DC-4F4A-BA66-2284BB7DC821}" type="slidenum">
              <a:rPr lang="en-US" smtClean="0"/>
              <a:pPr/>
              <a:t>‹#›</a:t>
            </a:fld>
            <a:endParaRPr lang="en-US"/>
          </a:p>
        </p:txBody>
      </p:sp>
    </p:spTree>
    <p:extLst>
      <p:ext uri="{BB962C8B-B14F-4D97-AF65-F5344CB8AC3E}">
        <p14:creationId xmlns:p14="http://schemas.microsoft.com/office/powerpoint/2010/main" val="2613403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3</a:t>
            </a:fld>
            <a:endParaRPr lang="en-US"/>
          </a:p>
        </p:txBody>
      </p:sp>
    </p:spTree>
    <p:extLst>
      <p:ext uri="{BB962C8B-B14F-4D97-AF65-F5344CB8AC3E}">
        <p14:creationId xmlns:p14="http://schemas.microsoft.com/office/powerpoint/2010/main" val="3145054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Click to add notes</a:t>
            </a:r>
            <a:endParaRPr lang="en-US" b="0"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14</a:t>
            </a:fld>
            <a:endParaRPr lang="en-US"/>
          </a:p>
        </p:txBody>
      </p:sp>
    </p:spTree>
    <p:extLst>
      <p:ext uri="{BB962C8B-B14F-4D97-AF65-F5344CB8AC3E}">
        <p14:creationId xmlns:p14="http://schemas.microsoft.com/office/powerpoint/2010/main" val="220843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The students may need a brief reminder of the differences between the Church in the East and the Church in the West. The largest Church in the West is the Roman Catholic Church, which follows the Latin Rite. United with the Western Catholic Church are the Eastern Catholic Churches. Other Eastern Churches (called Eastern Orthodox Churches) are in schism (separated) from the Western Catholic Church and the Eastern Catholic Churches, but still share the same Nicene Creed, with some differences in wording.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0694625-58DC-4F4A-BA66-2284BB7DC821}" type="slidenum">
              <a:rPr lang="en-US" smtClean="0"/>
              <a:pPr/>
              <a:t>4</a:t>
            </a:fld>
            <a:endParaRPr lang="en-US"/>
          </a:p>
        </p:txBody>
      </p:sp>
    </p:spTree>
    <p:extLst>
      <p:ext uri="{BB962C8B-B14F-4D97-AF65-F5344CB8AC3E}">
        <p14:creationId xmlns:p14="http://schemas.microsoft.com/office/powerpoint/2010/main" val="359860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Most Protestant denominations proclaim the Nicene Creed as the definitive statement of Christianity.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5</a:t>
            </a:fld>
            <a:endParaRPr lang="en-US"/>
          </a:p>
        </p:txBody>
      </p:sp>
    </p:spTree>
    <p:extLst>
      <p:ext uri="{BB962C8B-B14F-4D97-AF65-F5344CB8AC3E}">
        <p14:creationId xmlns:p14="http://schemas.microsoft.com/office/powerpoint/2010/main" val="295960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Be sure you allow enough thinking time before you call on a student.</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7</a:t>
            </a:fld>
            <a:endParaRPr lang="en-US"/>
          </a:p>
        </p:txBody>
      </p:sp>
    </p:spTree>
    <p:extLst>
      <p:ext uri="{BB962C8B-B14F-4D97-AF65-F5344CB8AC3E}">
        <p14:creationId xmlns:p14="http://schemas.microsoft.com/office/powerpoint/2010/main" val="2303174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Be sure you allow enough thinking time before you call on a student. Be sure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8</a:t>
            </a:fld>
            <a:endParaRPr lang="en-US"/>
          </a:p>
        </p:txBody>
      </p:sp>
    </p:spTree>
    <p:extLst>
      <p:ext uri="{BB962C8B-B14F-4D97-AF65-F5344CB8AC3E}">
        <p14:creationId xmlns:p14="http://schemas.microsoft.com/office/powerpoint/2010/main" val="408476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Be sure you allow enough thinking time before you call on a student. Be sure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10</a:t>
            </a:fld>
            <a:endParaRPr lang="en-US"/>
          </a:p>
        </p:txBody>
      </p:sp>
    </p:spTree>
    <p:extLst>
      <p:ext uri="{BB962C8B-B14F-4D97-AF65-F5344CB8AC3E}">
        <p14:creationId xmlns:p14="http://schemas.microsoft.com/office/powerpoint/2010/main" val="31268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Be sure you allow enough thinking time before you call on a student.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11</a:t>
            </a:fld>
            <a:endParaRPr lang="en-US"/>
          </a:p>
        </p:txBody>
      </p:sp>
    </p:spTree>
    <p:extLst>
      <p:ext uri="{BB962C8B-B14F-4D97-AF65-F5344CB8AC3E}">
        <p14:creationId xmlns:p14="http://schemas.microsoft.com/office/powerpoint/2010/main" val="2155153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Be sure you allow enough thinking time before you call on a student.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12</a:t>
            </a:fld>
            <a:endParaRPr lang="en-US"/>
          </a:p>
        </p:txBody>
      </p:sp>
    </p:spTree>
    <p:extLst>
      <p:ext uri="{BB962C8B-B14F-4D97-AF65-F5344CB8AC3E}">
        <p14:creationId xmlns:p14="http://schemas.microsoft.com/office/powerpoint/2010/main" val="1105764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Be sure you allow enough thinking time before you call on a student.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13</a:t>
            </a:fld>
            <a:endParaRPr lang="en-US"/>
          </a:p>
        </p:txBody>
      </p:sp>
    </p:spTree>
    <p:extLst>
      <p:ext uri="{BB962C8B-B14F-4D97-AF65-F5344CB8AC3E}">
        <p14:creationId xmlns:p14="http://schemas.microsoft.com/office/powerpoint/2010/main" val="30190284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10" name="Picture 9"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9" name="Picture 8"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9" name="Picture 8"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Trinity: Unpacking the Nicene Creed</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TX001187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874837"/>
            <a:ext cx="4572000" cy="4297363"/>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us men and for our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salvation</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came down from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heaven, </a:t>
            </a:r>
            <a:endPar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by the Holy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Spirit was</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incarnate of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Virgin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Mary,</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became man.</a:t>
            </a:r>
          </a:p>
          <a:p>
            <a:pPr marL="0" indent="0">
              <a:buNone/>
            </a:pP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What does this mean?</a:t>
            </a:r>
          </a:p>
          <a:p>
            <a:endParaRPr lang="en-US" dirty="0"/>
          </a:p>
        </p:txBody>
      </p:sp>
      <p:sp>
        <p:nvSpPr>
          <p:cNvPr id="3" name="Content Placeholder 2"/>
          <p:cNvSpPr>
            <a:spLocks noGrp="1"/>
          </p:cNvSpPr>
          <p:nvPr>
            <p:ph sz="half" idx="2"/>
          </p:nvPr>
        </p:nvSpPr>
        <p:spPr>
          <a:xfrm>
            <a:off x="5029200" y="1874837"/>
            <a:ext cx="4038600" cy="4297363"/>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our sake he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was</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crucified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under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Pontius</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Pilate</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suffered death and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was</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buried</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marL="0" indent="0">
              <a:buNone/>
            </a:pPr>
            <a:endParaRPr lang="en-US" dirty="0" smtClean="0"/>
          </a:p>
          <a:p>
            <a:pPr lvl="0"/>
            <a:r>
              <a:rPr lang="en-US" dirty="0" smtClean="0"/>
              <a:t>Which Person(s) of the Trinity is being described? What does this mean?</a:t>
            </a:r>
          </a:p>
          <a:p>
            <a:endParaRPr lang="en-US" dirty="0"/>
          </a:p>
        </p:txBody>
      </p:sp>
      <p:sp>
        <p:nvSpPr>
          <p:cNvPr id="4" name="Text Placeholder 3"/>
          <p:cNvSpPr>
            <a:spLocks noGrp="1"/>
          </p:cNvSpPr>
          <p:nvPr>
            <p:ph type="body" sz="quarter" idx="12"/>
          </p:nvPr>
        </p:nvSpPr>
        <p:spPr/>
        <p:txBody>
          <a:bodyPr/>
          <a:lstStyle/>
          <a:p>
            <a:r>
              <a:rPr lang="en-US" dirty="0" smtClean="0"/>
              <a:t>The Nicene Creed </a:t>
            </a:r>
            <a:r>
              <a:rPr lang="en-US" sz="1400" dirty="0" smtClean="0"/>
              <a:t>(cont.)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500"/>
                                        <p:tgtEl>
                                          <p:spTgt spid="3">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828800"/>
            <a:ext cx="4800600" cy="4297363"/>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rose again on the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third day</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accordance with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Scriptures</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 ascended into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heaven</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 seated at the right hand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Father.</a:t>
            </a:r>
          </a:p>
          <a:p>
            <a:pPr marL="0" indent="0">
              <a:buNone/>
            </a:pPr>
            <a:endParaRPr lang="en-US" sz="2200" dirty="0" smtClean="0"/>
          </a:p>
          <a:p>
            <a:pPr lvl="0"/>
            <a:r>
              <a:rPr lang="en-US" dirty="0" smtClean="0"/>
              <a:t>Which Person(s) of the Trinity is being described? What does this mean?</a:t>
            </a:r>
          </a:p>
          <a:p>
            <a:endParaRPr lang="en-US" dirty="0"/>
          </a:p>
        </p:txBody>
      </p:sp>
      <p:sp>
        <p:nvSpPr>
          <p:cNvPr id="3" name="Content Placeholder 2"/>
          <p:cNvSpPr>
            <a:spLocks noGrp="1"/>
          </p:cNvSpPr>
          <p:nvPr>
            <p:ph sz="half" idx="2"/>
          </p:nvPr>
        </p:nvSpPr>
        <p:spPr>
          <a:xfrm>
            <a:off x="5105400" y="1828800"/>
            <a:ext cx="4038600" cy="4297363"/>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will come again in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glory</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judge the living and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dead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his </a:t>
            </a: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ingdom will</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have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 end.</a:t>
            </a:r>
          </a:p>
          <a:p>
            <a:pPr marL="0" indent="0">
              <a:buNone/>
            </a:pPr>
            <a:endParaRPr lang="en-US"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What does this mean?</a:t>
            </a:r>
          </a:p>
          <a:p>
            <a:endParaRPr lang="en-US" dirty="0"/>
          </a:p>
        </p:txBody>
      </p:sp>
      <p:sp>
        <p:nvSpPr>
          <p:cNvPr id="4" name="Text Placeholder 3"/>
          <p:cNvSpPr>
            <a:spLocks noGrp="1"/>
          </p:cNvSpPr>
          <p:nvPr>
            <p:ph type="body" sz="quarter" idx="12"/>
          </p:nvPr>
        </p:nvSpPr>
        <p:spPr/>
        <p:txBody>
          <a:bodyPr/>
          <a:lstStyle/>
          <a:p>
            <a:r>
              <a:rPr lang="en-US" dirty="0" smtClean="0"/>
              <a:t>The Nicene Creed </a:t>
            </a:r>
            <a:r>
              <a:rPr lang="en-US" sz="1400" dirty="0" smtClean="0"/>
              <a:t>(cont.)</a:t>
            </a:r>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828800"/>
            <a:ext cx="3733800" cy="4297363"/>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the Holy Spirit,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Lord,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giver of life,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proceeds from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Father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the Son,</a:t>
            </a:r>
          </a:p>
          <a:p>
            <a:pPr marL="0" indent="0">
              <a:buNone/>
            </a:pPr>
            <a:endParaRPr lang="en-US" dirty="0" smtClean="0"/>
          </a:p>
          <a:p>
            <a:pPr lvl="0"/>
            <a:r>
              <a:rPr lang="en-US" dirty="0" smtClean="0"/>
              <a:t>Which Person(s) of the Trinity is being described? What does this mean?</a:t>
            </a:r>
          </a:p>
          <a:p>
            <a:endParaRPr lang="en-US" dirty="0"/>
          </a:p>
        </p:txBody>
      </p:sp>
      <p:sp>
        <p:nvSpPr>
          <p:cNvPr id="3" name="Content Placeholder 2"/>
          <p:cNvSpPr>
            <a:spLocks noGrp="1"/>
          </p:cNvSpPr>
          <p:nvPr>
            <p:ph sz="half" idx="2"/>
          </p:nvPr>
        </p:nvSpPr>
        <p:spPr>
          <a:xfrm>
            <a:off x="4191000" y="1828800"/>
            <a:ext cx="4953000" cy="5029200"/>
          </a:xfrm>
        </p:spPr>
        <p:txBody>
          <a:bodyPr>
            <a:normAutofit/>
          </a:bodyPr>
          <a:lstStyle/>
          <a:p>
            <a:pPr>
              <a:buNone/>
            </a:pPr>
            <a:r>
              <a:rPr lang="en-US" sz="24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 with the Father and the Son is </a:t>
            </a:r>
            <a:r>
              <a:rPr lang="en-US" sz="24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dored and glorified,</a:t>
            </a:r>
          </a:p>
          <a:p>
            <a:endParaRPr lang="en-US" dirty="0" smtClean="0"/>
          </a:p>
          <a:p>
            <a:pPr lvl="0"/>
            <a:r>
              <a:rPr lang="en-US" dirty="0" smtClean="0"/>
              <a:t>Which Person(s) of the Trinity is being described? What does this mean?</a:t>
            </a:r>
          </a:p>
          <a:p>
            <a:pPr>
              <a:buNone/>
            </a:pPr>
            <a:r>
              <a:rPr lang="en-US" dirty="0" smtClean="0"/>
              <a:t>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has spoken through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a:t>
            </a:r>
          </a:p>
          <a:p>
            <a:pPr marL="0" indent="0">
              <a:buNone/>
            </a:pPr>
            <a:r>
              <a:rPr lang="en-US" sz="24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prophets</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lvl="0"/>
            <a:endParaRPr lang="en-US" dirty="0" smtClean="0"/>
          </a:p>
          <a:p>
            <a:pPr lvl="0"/>
            <a:r>
              <a:rPr lang="en-US" dirty="0" smtClean="0"/>
              <a:t>Which Person(s) of the Trinity is being described? What does this mean?</a:t>
            </a:r>
          </a:p>
        </p:txBody>
      </p:sp>
      <p:sp>
        <p:nvSpPr>
          <p:cNvPr id="4" name="Text Placeholder 3"/>
          <p:cNvSpPr>
            <a:spLocks noGrp="1"/>
          </p:cNvSpPr>
          <p:nvPr>
            <p:ph type="body" sz="quarter" idx="12"/>
          </p:nvPr>
        </p:nvSpPr>
        <p:spPr/>
        <p:txBody>
          <a:bodyPr/>
          <a:lstStyle/>
          <a:p>
            <a:r>
              <a:rPr lang="en-US" dirty="0" smtClean="0"/>
              <a:t>The Nicene Creed </a:t>
            </a:r>
            <a:r>
              <a:rPr lang="en-US" sz="1400" dirty="0" smtClean="0"/>
              <a:t>(cont.)</a:t>
            </a:r>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828800"/>
            <a:ext cx="3657600" cy="4297363"/>
          </a:xfrm>
        </p:spPr>
        <p:txBody>
          <a:bodyPr/>
          <a:lstStyle/>
          <a:p>
            <a:pPr>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one,</a:t>
            </a: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holy,</a:t>
            </a:r>
          </a:p>
          <a:p>
            <a:pPr>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catholic</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apostolic</a:t>
            </a:r>
          </a:p>
          <a:p>
            <a:pPr>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Church</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endParaRPr lang="en-US" dirty="0" smtClean="0"/>
          </a:p>
          <a:p>
            <a:pPr lvl="0"/>
            <a:r>
              <a:rPr lang="en-US" dirty="0" smtClean="0"/>
              <a:t>What does this line mean?</a:t>
            </a:r>
          </a:p>
          <a:p>
            <a:endParaRPr lang="en-US" dirty="0"/>
          </a:p>
        </p:txBody>
      </p:sp>
      <p:sp>
        <p:nvSpPr>
          <p:cNvPr id="3" name="Content Placeholder 2"/>
          <p:cNvSpPr>
            <a:spLocks noGrp="1"/>
          </p:cNvSpPr>
          <p:nvPr>
            <p:ph sz="half" idx="2"/>
          </p:nvPr>
        </p:nvSpPr>
        <p:spPr>
          <a:xfrm>
            <a:off x="4419600" y="1828800"/>
            <a:ext cx="4267200" cy="4297363"/>
          </a:xfrm>
        </p:spPr>
        <p:txBody>
          <a:bodyPr>
            <a:normAutofit/>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confess one baptism for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forgiveness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sins</a:t>
            </a:r>
          </a:p>
          <a:p>
            <a:pPr lvl="0"/>
            <a:endParaRPr lang="en-US" dirty="0" smtClean="0"/>
          </a:p>
          <a:p>
            <a:pPr lvl="0"/>
            <a:r>
              <a:rPr lang="en-US" dirty="0" smtClean="0"/>
              <a:t>What does this line mean?</a:t>
            </a:r>
          </a:p>
          <a:p>
            <a:pPr>
              <a:buNone/>
            </a:pPr>
            <a:endParaRPr lang="en-US" dirty="0" smtClean="0"/>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nd I look forward to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resurrection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the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dead </a:t>
            </a:r>
            <a:endPar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life of the world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come. Amen.</a:t>
            </a:r>
            <a:endPar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endParaRPr lang="en-US" dirty="0" smtClean="0"/>
          </a:p>
          <a:p>
            <a:pPr lvl="0"/>
            <a:r>
              <a:rPr lang="en-US" dirty="0" smtClean="0"/>
              <a:t>What does this line mean?</a:t>
            </a:r>
          </a:p>
          <a:p>
            <a:pPr>
              <a:buNone/>
            </a:pPr>
            <a:endParaRPr lang="en-US" dirty="0"/>
          </a:p>
        </p:txBody>
      </p:sp>
      <p:sp>
        <p:nvSpPr>
          <p:cNvPr id="4" name="Text Placeholder 3"/>
          <p:cNvSpPr>
            <a:spLocks noGrp="1"/>
          </p:cNvSpPr>
          <p:nvPr>
            <p:ph type="body" sz="quarter" idx="12"/>
          </p:nvPr>
        </p:nvSpPr>
        <p:spPr/>
        <p:txBody>
          <a:bodyPr/>
          <a:lstStyle/>
          <a:p>
            <a:r>
              <a:rPr lang="en-US" dirty="0" smtClean="0"/>
              <a:t>The Nicene Creed </a:t>
            </a:r>
            <a:r>
              <a:rPr lang="en-US" sz="1400" dirty="0" smtClean="0"/>
              <a:t>(cont.)</a:t>
            </a:r>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Trinity: Unpacking the Nicene Creed</a:t>
            </a:r>
            <a:endParaRPr lang="en-US" dirty="0"/>
          </a:p>
        </p:txBody>
      </p:sp>
      <p:sp>
        <p:nvSpPr>
          <p:cNvPr id="4" name="Text Placeholder 3"/>
          <p:cNvSpPr>
            <a:spLocks noGrp="1"/>
          </p:cNvSpPr>
          <p:nvPr>
            <p:ph idx="1"/>
          </p:nvPr>
        </p:nvSpPr>
        <p:spPr/>
        <p:txBody>
          <a:bodyPr/>
          <a:lstStyle/>
          <a:p>
            <a:pPr indent="0">
              <a:buNone/>
            </a:pPr>
            <a:r>
              <a:rPr lang="en-US" dirty="0" smtClean="0"/>
              <a:t>The Nicene Creed is an expression of the Trinity, an expression of faith.</a:t>
            </a:r>
            <a:endParaRPr lang="en-US" dirty="0"/>
          </a:p>
        </p:txBody>
      </p:sp>
      <p:pic>
        <p:nvPicPr>
          <p:cNvPr id="6" name="Picture 3" descr="trinity.jpg"/>
          <p:cNvPicPr>
            <a:picLocks noChangeAspect="1"/>
          </p:cNvPicPr>
          <p:nvPr/>
        </p:nvPicPr>
        <p:blipFill>
          <a:blip r:embed="rId3" cstate="print"/>
          <a:srcRect/>
          <a:stretch>
            <a:fillRect/>
          </a:stretch>
        </p:blipFill>
        <p:spPr bwMode="auto">
          <a:xfrm>
            <a:off x="2438400" y="2667000"/>
            <a:ext cx="4343400" cy="382428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8229600" cy="533400"/>
          </a:xfrm>
        </p:spPr>
        <p:txBody>
          <a:bodyPr/>
          <a:lstStyle/>
          <a:p>
            <a:r>
              <a:rPr lang="en-US" dirty="0" smtClean="0"/>
              <a:t>The Trinity: Unpacking the Nicene Creed</a:t>
            </a:r>
            <a:endParaRPr lang="en-US" dirty="0"/>
          </a:p>
        </p:txBody>
      </p:sp>
      <p:sp>
        <p:nvSpPr>
          <p:cNvPr id="3" name="Content Placeholder 2"/>
          <p:cNvSpPr>
            <a:spLocks noGrp="1"/>
          </p:cNvSpPr>
          <p:nvPr>
            <p:ph idx="1"/>
          </p:nvPr>
        </p:nvSpPr>
        <p:spPr>
          <a:xfrm>
            <a:off x="1371600" y="1600200"/>
            <a:ext cx="7315200" cy="4953000"/>
          </a:xfrm>
        </p:spPr>
        <p:txBody>
          <a:bodyPr>
            <a:normAutofit fontScale="85000" lnSpcReduction="20000"/>
          </a:bodyPr>
          <a:lstStyle/>
          <a:p>
            <a:pPr marL="0" indent="0">
              <a:lnSpc>
                <a:spcPct val="110000"/>
              </a:lnSpc>
              <a:buNone/>
            </a:pPr>
            <a:r>
              <a:rPr lang="en-US" dirty="0"/>
              <a:t>I believe in one God, the Father almighty, maker of heaven and earth, of all things visible and invisible. </a:t>
            </a:r>
          </a:p>
          <a:p>
            <a:pPr marL="0" indent="0">
              <a:lnSpc>
                <a:spcPct val="110000"/>
              </a:lnSpc>
              <a:buNone/>
            </a:pPr>
            <a:r>
              <a:rPr lang="en-US" dirty="0"/>
              <a:t>I believe in one Lord Jesus Christ, the Only Begotten Son of God, born of the Father before all ages. God from God, Light from Light, true God from true God, begotten, not made, consubstantial with the Father; through him all things were made. For us men and for our salvation he came down from heaven, and by the Holy Spirit was incarnate of the Virgin Mary, and became man.</a:t>
            </a:r>
          </a:p>
          <a:p>
            <a:pPr marL="0" indent="0">
              <a:lnSpc>
                <a:spcPct val="110000"/>
              </a:lnSpc>
              <a:buNone/>
            </a:pPr>
            <a:r>
              <a:rPr lang="en-US" dirty="0"/>
              <a:t>For our sake he was crucified under Pontius Pilate, he suffered death and was buried, and rose again on the third day in accordance with the Scriptures. He ascended into heaven and is seated at the right hand of the Father. He will come again in glory to judge the living and the dead and his Kingdom will have no end.</a:t>
            </a:r>
          </a:p>
          <a:p>
            <a:pPr marL="0" indent="0">
              <a:lnSpc>
                <a:spcPct val="110000"/>
              </a:lnSpc>
              <a:buNone/>
            </a:pPr>
            <a:r>
              <a:rPr lang="en-US" dirty="0"/>
              <a:t>I believe in the Holy Spirit, the Lord, the giver of life, who proceeds from the Father and the Son, who with the Father and the Son is adored and glorified, who has spoken through the prophets.</a:t>
            </a:r>
          </a:p>
          <a:p>
            <a:pPr marL="0" indent="0">
              <a:lnSpc>
                <a:spcPct val="110000"/>
              </a:lnSpc>
              <a:buNone/>
            </a:pPr>
            <a:r>
              <a:rPr lang="en-US" dirty="0"/>
              <a:t>I believe in one, holy, catholic, and apostolic Church. I confess one Baptism for the forgiveness of sins and I look forward to the resurrection of the dead and the life of the world to come. Amen.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a Creed?</a:t>
            </a:r>
            <a:endParaRPr lang="en-US" dirty="0"/>
          </a:p>
        </p:txBody>
      </p:sp>
      <p:sp>
        <p:nvSpPr>
          <p:cNvPr id="6" name="Content Placeholder 5"/>
          <p:cNvSpPr>
            <a:spLocks noGrp="1"/>
          </p:cNvSpPr>
          <p:nvPr>
            <p:ph idx="1"/>
          </p:nvPr>
        </p:nvSpPr>
        <p:spPr/>
        <p:txBody>
          <a:bodyPr/>
          <a:lstStyle/>
          <a:p>
            <a:pPr lvl="0"/>
            <a:r>
              <a:rPr lang="en-US" sz="2800" dirty="0" smtClean="0"/>
              <a:t>a summary statement of beliefs</a:t>
            </a:r>
          </a:p>
          <a:p>
            <a:pPr lvl="0"/>
            <a:r>
              <a:rPr lang="en-US" sz="2800" dirty="0" smtClean="0"/>
              <a:t>a profession of faith</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the Nicene Creed?</a:t>
            </a:r>
            <a:endParaRPr lang="en-US" dirty="0"/>
          </a:p>
        </p:txBody>
      </p:sp>
      <p:sp>
        <p:nvSpPr>
          <p:cNvPr id="6" name="Content Placeholder 5"/>
          <p:cNvSpPr>
            <a:spLocks noGrp="1"/>
          </p:cNvSpPr>
          <p:nvPr>
            <p:ph idx="1"/>
          </p:nvPr>
        </p:nvSpPr>
        <p:spPr>
          <a:xfrm>
            <a:off x="1371600" y="1752600"/>
            <a:ext cx="3429000" cy="4373563"/>
          </a:xfrm>
        </p:spPr>
        <p:txBody>
          <a:bodyPr/>
          <a:lstStyle/>
          <a:p>
            <a:pPr marL="0" indent="0">
              <a:buNone/>
            </a:pPr>
            <a:r>
              <a:rPr lang="en-US" dirty="0" smtClean="0"/>
              <a:t>The Nicene Creed is the summary statement of Christian belief that was originally formulated at the First Council of Nicaea in AD 325. It was revised and promulgated at the Council of Constantinople in AD 381.</a:t>
            </a:r>
          </a:p>
          <a:p>
            <a:pPr marL="0" indent="0">
              <a:buNone/>
            </a:pPr>
            <a:endParaRPr lang="en-US" dirty="0"/>
          </a:p>
        </p:txBody>
      </p:sp>
      <p:pic>
        <p:nvPicPr>
          <p:cNvPr id="7" name="Picture 6" descr="TX001087-creedimage-wikimedia.jpg"/>
          <p:cNvPicPr>
            <a:picLocks noChangeAspect="1"/>
          </p:cNvPicPr>
          <p:nvPr/>
        </p:nvPicPr>
        <p:blipFill>
          <a:blip r:embed="rId3" cstate="print"/>
          <a:stretch>
            <a:fillRect/>
          </a:stretch>
        </p:blipFill>
        <p:spPr>
          <a:xfrm>
            <a:off x="5562600" y="1295400"/>
            <a:ext cx="3246239" cy="434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7"/>
          <p:cNvSpPr txBox="1"/>
          <p:nvPr/>
        </p:nvSpPr>
        <p:spPr bwMode="auto">
          <a:xfrm>
            <a:off x="5943600" y="5621923"/>
            <a:ext cx="1676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Nicene Creed Significant to Christianity?</a:t>
            </a:r>
            <a:endParaRPr lang="en-US" dirty="0"/>
          </a:p>
        </p:txBody>
      </p:sp>
      <p:sp>
        <p:nvSpPr>
          <p:cNvPr id="3" name="Content Placeholder 2"/>
          <p:cNvSpPr>
            <a:spLocks noGrp="1"/>
          </p:cNvSpPr>
          <p:nvPr>
            <p:ph idx="1"/>
          </p:nvPr>
        </p:nvSpPr>
        <p:spPr/>
        <p:txBody>
          <a:bodyPr>
            <a:normAutofit/>
          </a:bodyPr>
          <a:lstStyle/>
          <a:p>
            <a:pPr lvl="0"/>
            <a:r>
              <a:rPr lang="en-US" dirty="0" smtClean="0"/>
              <a:t>It is a statement of beliefs, a profession of faith.</a:t>
            </a:r>
          </a:p>
          <a:p>
            <a:pPr lvl="0"/>
            <a:r>
              <a:rPr lang="en-US" dirty="0" smtClean="0"/>
              <a:t>It is recited at every Mass.</a:t>
            </a:r>
          </a:p>
          <a:p>
            <a:pPr lvl="0"/>
            <a:r>
              <a:rPr lang="en-US" dirty="0" smtClean="0"/>
              <a:t>During the Mass, the Creed is how we respond in faith to the Liturgy of the Word.</a:t>
            </a:r>
          </a:p>
          <a:p>
            <a:pPr lvl="0"/>
            <a:r>
              <a:rPr lang="en-US" dirty="0" smtClean="0"/>
              <a:t>Recited in community, the Creed bonds us with one another and supports us on the journey of faith.</a:t>
            </a:r>
          </a:p>
        </p:txBody>
      </p:sp>
      <p:pic>
        <p:nvPicPr>
          <p:cNvPr id="4" name="Picture 3" descr="TX001187praying_ac-faithfulcitizenship.org.jpg"/>
          <p:cNvPicPr>
            <a:picLocks noChangeAspect="1"/>
          </p:cNvPicPr>
          <p:nvPr/>
        </p:nvPicPr>
        <p:blipFill>
          <a:blip r:embed="rId3" cstate="print"/>
          <a:stretch>
            <a:fillRect/>
          </a:stretch>
        </p:blipFill>
        <p:spPr>
          <a:xfrm>
            <a:off x="2954923" y="4419599"/>
            <a:ext cx="3288729" cy="219029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rot="16200000">
            <a:off x="5908037" y="6136637"/>
            <a:ext cx="816249" cy="169277"/>
          </a:xfrm>
          <a:prstGeom prst="rect">
            <a:avLst/>
          </a:prstGeom>
        </p:spPr>
        <p:txBody>
          <a:bodyPr wrap="none">
            <a:spAutoFit/>
          </a:bodyPr>
          <a:lstStyle/>
          <a:p>
            <a:r>
              <a:rPr lang="en-US" sz="500" dirty="0" smtClean="0"/>
              <a:t>© faithfulcitizenship.org</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Nicene Creed Significant to Christianity?</a:t>
            </a:r>
            <a:endParaRPr lang="en-US" dirty="0"/>
          </a:p>
        </p:txBody>
      </p:sp>
      <p:sp>
        <p:nvSpPr>
          <p:cNvPr id="3" name="Content Placeholder 2"/>
          <p:cNvSpPr>
            <a:spLocks noGrp="1"/>
          </p:cNvSpPr>
          <p:nvPr>
            <p:ph idx="1"/>
          </p:nvPr>
        </p:nvSpPr>
        <p:spPr/>
        <p:txBody>
          <a:bodyPr>
            <a:normAutofit/>
          </a:bodyPr>
          <a:lstStyle/>
          <a:p>
            <a:pPr lvl="0"/>
            <a:r>
              <a:rPr lang="en-US" dirty="0"/>
              <a:t>It allows us to recommit to our faith consciously, because many of us were baptized in infancy or early childhood.</a:t>
            </a:r>
          </a:p>
          <a:p>
            <a:pPr lvl="0"/>
            <a:r>
              <a:rPr lang="en-US" dirty="0"/>
              <a:t>During the liturgy of Baptism for adults in the early Church, and in the Rite of Christian Initiation of Adults (RCIA), the Creed summarizes the faith that the newly baptized or newly converted profess.</a:t>
            </a:r>
          </a:p>
          <a:p>
            <a:pPr lvl="0"/>
            <a:r>
              <a:rPr lang="en-US" dirty="0"/>
              <a:t>It is significant because it is used by many Churches in both the East and the West.</a:t>
            </a:r>
          </a:p>
        </p:txBody>
      </p:sp>
      <p:pic>
        <p:nvPicPr>
          <p:cNvPr id="4" name="Picture 3" descr="TX001187praying_ac-faithfulcitizenship.org.jpg"/>
          <p:cNvPicPr>
            <a:picLocks noChangeAspect="1"/>
          </p:cNvPicPr>
          <p:nvPr/>
        </p:nvPicPr>
        <p:blipFill>
          <a:blip r:embed="rId3" cstate="print"/>
          <a:stretch>
            <a:fillRect/>
          </a:stretch>
        </p:blipFill>
        <p:spPr>
          <a:xfrm>
            <a:off x="2954923" y="4419599"/>
            <a:ext cx="3288729" cy="219029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rot="16200000">
            <a:off x="5908037" y="6136637"/>
            <a:ext cx="816249" cy="169277"/>
          </a:xfrm>
          <a:prstGeom prst="rect">
            <a:avLst/>
          </a:prstGeom>
        </p:spPr>
        <p:txBody>
          <a:bodyPr wrap="none">
            <a:spAutoFit/>
          </a:bodyPr>
          <a:lstStyle/>
          <a:p>
            <a:r>
              <a:rPr lang="en-US" sz="500" dirty="0" smtClean="0"/>
              <a:t>© faithfulcitizenship.org</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Nicene Creed Explain the Trinity?</a:t>
            </a:r>
            <a:endParaRPr lang="en-US" dirty="0"/>
          </a:p>
        </p:txBody>
      </p:sp>
      <p:sp>
        <p:nvSpPr>
          <p:cNvPr id="3" name="Content Placeholder 2"/>
          <p:cNvSpPr>
            <a:spLocks noGrp="1"/>
          </p:cNvSpPr>
          <p:nvPr>
            <p:ph idx="1"/>
          </p:nvPr>
        </p:nvSpPr>
        <p:spPr/>
        <p:txBody>
          <a:bodyPr/>
          <a:lstStyle/>
          <a:p>
            <a:pPr lvl="0"/>
            <a:r>
              <a:rPr lang="en-US" sz="2400" dirty="0" smtClean="0"/>
              <a:t>emphasizes Jesus’ divinity and humanity</a:t>
            </a:r>
          </a:p>
          <a:p>
            <a:pPr lvl="0"/>
            <a:r>
              <a:rPr lang="en-US" sz="2400" dirty="0" smtClean="0"/>
              <a:t>describes the relationship of the Son as </a:t>
            </a:r>
            <a:r>
              <a:rPr lang="en-US" sz="2400" dirty="0"/>
              <a:t>“consubstantial with” (of the same substance as) the </a:t>
            </a:r>
            <a:r>
              <a:rPr lang="en-US" sz="2400" dirty="0" smtClean="0"/>
              <a:t>Father</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Nicene Creed</a:t>
            </a:r>
            <a:endParaRPr lang="en-US" dirty="0"/>
          </a:p>
        </p:txBody>
      </p:sp>
      <p:sp>
        <p:nvSpPr>
          <p:cNvPr id="3" name="Content Placeholder 2"/>
          <p:cNvSpPr>
            <a:spLocks noGrp="1"/>
          </p:cNvSpPr>
          <p:nvPr>
            <p:ph idx="1"/>
          </p:nvPr>
        </p:nvSpPr>
        <p:spPr/>
        <p:txBody>
          <a:bodyPr/>
          <a:lstStyle/>
          <a:p>
            <a:pPr marL="0" indent="0">
              <a:buNone/>
            </a:pPr>
            <a:r>
              <a:rPr lang="en-US" dirty="0" smtClean="0"/>
              <a:t>In the next slides, the lines of the Nicene Creed are displayed one at a time.</a:t>
            </a:r>
          </a:p>
          <a:p>
            <a:pPr marL="0" indent="0">
              <a:buNone/>
            </a:pPr>
            <a:r>
              <a:rPr lang="en-US" dirty="0" smtClean="0"/>
              <a:t> </a:t>
            </a:r>
          </a:p>
          <a:p>
            <a:pPr marL="0" indent="0">
              <a:buNone/>
            </a:pPr>
            <a:r>
              <a:rPr lang="en-US" dirty="0" smtClean="0"/>
              <a:t>Take a moment to reflect on what image of the Trinity is being expressed in each slide: God the Father, God the Son, or God the Holy Spirit. </a:t>
            </a:r>
          </a:p>
          <a:p>
            <a:pPr marL="0" indent="0">
              <a:buNone/>
            </a:pPr>
            <a:endParaRPr lang="en-US" dirty="0" smtClean="0"/>
          </a:p>
          <a:p>
            <a:pPr marL="0" indent="0">
              <a:buNone/>
            </a:pPr>
            <a:r>
              <a:rPr lang="en-US" dirty="0" smtClean="0"/>
              <a:t>Each slide has a question or questions for reflection. </a:t>
            </a:r>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Nicene Creed </a:t>
            </a:r>
            <a:r>
              <a:rPr lang="en-US" sz="1400" dirty="0" smtClean="0"/>
              <a:t>(cont.)</a:t>
            </a:r>
            <a:endParaRPr lang="en-US" sz="1400" dirty="0"/>
          </a:p>
        </p:txBody>
      </p:sp>
      <p:sp>
        <p:nvSpPr>
          <p:cNvPr id="3" name="Content Placeholder 2"/>
          <p:cNvSpPr>
            <a:spLocks noGrp="1"/>
          </p:cNvSpPr>
          <p:nvPr>
            <p:ph idx="1"/>
          </p:nvPr>
        </p:nvSpPr>
        <p:spPr/>
        <p:txBody>
          <a:bodyPr/>
          <a:lstStyle/>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God,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Father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almighty</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maker of heaven and earth, </a:t>
            </a:r>
          </a:p>
          <a:p>
            <a:pPr marL="0" indent="0">
              <a:buNone/>
            </a:pPr>
            <a:r>
              <a:rPr lang="en-US" sz="24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 all things visible and invisible.</a:t>
            </a:r>
            <a:endParaRPr lang="en-US" sz="2400" dirty="0" smtClean="0">
              <a:gradFill>
                <a:gsLst>
                  <a:gs pos="0">
                    <a:srgbClr val="C00000"/>
                  </a:gs>
                  <a:gs pos="78000">
                    <a:schemeClr val="accent6">
                      <a:tint val="90000"/>
                      <a:shade val="89000"/>
                      <a:satMod val="220000"/>
                    </a:schemeClr>
                  </a:gs>
                  <a:gs pos="100000">
                    <a:schemeClr val="accent6">
                      <a:tint val="12000"/>
                      <a:satMod val="255000"/>
                    </a:schemeClr>
                  </a:gs>
                </a:gsLst>
                <a:lin ang="5400000"/>
              </a:gradFill>
            </a:endParaRPr>
          </a:p>
          <a:p>
            <a:pPr marL="0" indent="0">
              <a:buNone/>
            </a:pPr>
            <a:endParaRPr lang="en-US" dirty="0" smtClean="0"/>
          </a:p>
          <a:p>
            <a:pPr lvl="0"/>
            <a:r>
              <a:rPr lang="en-US" dirty="0" smtClean="0"/>
              <a:t>Which Person(s) of the Trinity is being described? What does this mean?</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849120"/>
            <a:ext cx="5257800" cy="4297363"/>
          </a:xfrm>
        </p:spPr>
        <p:txBody>
          <a:bodyPr>
            <a:normAutofit/>
          </a:bodyPr>
          <a:lstStyle/>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Lord Jesus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Christ,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Only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Begotten Son of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God, </a:t>
            </a:r>
            <a:endPar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4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orn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the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Father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before all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ages. </a:t>
            </a:r>
            <a:endPar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God from God,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Light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from Light,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true God from true God,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begotten,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not made,</a:t>
            </a:r>
          </a:p>
          <a:p>
            <a:pPr marL="0" indent="0">
              <a:buNone/>
            </a:pPr>
            <a:r>
              <a:rPr lang="en-US" sz="24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onsubstantial </a:t>
            </a: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with the Father;</a:t>
            </a:r>
          </a:p>
          <a:p>
            <a:pPr marL="0" indent="0"/>
            <a:endParaRPr lang="en-US" dirty="0"/>
          </a:p>
        </p:txBody>
      </p:sp>
      <p:sp>
        <p:nvSpPr>
          <p:cNvPr id="5" name="Content Placeholder 4"/>
          <p:cNvSpPr>
            <a:spLocks noGrp="1"/>
          </p:cNvSpPr>
          <p:nvPr>
            <p:ph sz="half" idx="2"/>
          </p:nvPr>
        </p:nvSpPr>
        <p:spPr>
          <a:xfrm>
            <a:off x="5562600" y="1828800"/>
            <a:ext cx="3429000" cy="4297363"/>
          </a:xfrm>
        </p:spPr>
        <p:txBody>
          <a:bodyPr/>
          <a:lstStyle/>
          <a:p>
            <a:pPr lvl="0"/>
            <a:r>
              <a:rPr lang="en-US" dirty="0" smtClean="0"/>
              <a:t>Which Person(s) of the Trinity is being described? What does this mean?</a:t>
            </a:r>
          </a:p>
          <a:p>
            <a:pPr>
              <a:buNone/>
            </a:pPr>
            <a:endParaRPr lang="en-US" dirty="0" smtClean="0"/>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…through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him all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things</a:t>
            </a:r>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were </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made.</a:t>
            </a:r>
          </a:p>
          <a:p>
            <a:pPr marL="0" indent="0">
              <a:buNone/>
            </a:pPr>
            <a:endPar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What does this mean?</a:t>
            </a:r>
          </a:p>
          <a:p>
            <a:endParaRPr lang="en-US" dirty="0"/>
          </a:p>
        </p:txBody>
      </p:sp>
      <p:sp>
        <p:nvSpPr>
          <p:cNvPr id="7" name="Title 1"/>
          <p:cNvSpPr>
            <a:spLocks noGrp="1"/>
          </p:cNvSpPr>
          <p:nvPr>
            <p:ph type="body" sz="quarter" idx="12"/>
          </p:nvPr>
        </p:nvSpPr>
        <p:spPr/>
        <p:txBody>
          <a:bodyPr/>
          <a:lstStyle/>
          <a:p>
            <a:r>
              <a:rPr lang="en-US" dirty="0" smtClean="0"/>
              <a:t>The Nicene Creed </a:t>
            </a:r>
            <a:r>
              <a:rPr lang="en-US" sz="1400" dirty="0" smtClean="0"/>
              <a:t>(cont.)</a:t>
            </a:r>
            <a:endParaRPr lang="en-US" sz="1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fade">
                                      <p:cBhvr>
                                        <p:cTn id="47" dur="5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animEffect transition="in" filter="fade">
                                      <p:cBhvr>
                                        <p:cTn id="52" dur="500"/>
                                        <p:tgtEl>
                                          <p:spTgt spid="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Effect transition="in" filter="fade">
                                      <p:cBhvr>
                                        <p:cTn id="5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136</TotalTime>
  <Words>1393</Words>
  <Application>Microsoft Office PowerPoint</Application>
  <PresentationFormat>On-screen Show (4:3)</PresentationFormat>
  <Paragraphs>139</Paragraphs>
  <Slides>15</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LIC Presentation template</vt:lpstr>
      <vt:lpstr>The Trinity: Unpacking the Nicene Creed</vt:lpstr>
      <vt:lpstr>What Is a Creed?</vt:lpstr>
      <vt:lpstr>What Is the Nicene Creed?</vt:lpstr>
      <vt:lpstr>Why Is the Nicene Creed Significant to Christianity?</vt:lpstr>
      <vt:lpstr>Why Is the Nicene Creed Significant to Christianity?</vt:lpstr>
      <vt:lpstr>How Does the Nicene Creed Explain the Trinity?</vt:lpstr>
      <vt:lpstr>The Nicene Creed</vt:lpstr>
      <vt:lpstr>The Nicene Creed (cont.)</vt:lpstr>
      <vt:lpstr>PowerPoint Presentation</vt:lpstr>
      <vt:lpstr>PowerPoint Presentation</vt:lpstr>
      <vt:lpstr>PowerPoint Presentation</vt:lpstr>
      <vt:lpstr>PowerPoint Presentation</vt:lpstr>
      <vt:lpstr>PowerPoint Presentation</vt:lpstr>
      <vt:lpstr>The Trinity: Unpacking the Nicene Creed</vt:lpstr>
      <vt:lpstr>The Trinity: Unpacking the Nicene Creed</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Trinity: Unpacking the Nicene Creed</dc:title>
  <dc:creator>Beth Martinka</dc:creator>
  <cp:lastModifiedBy>Brian Holzworth</cp:lastModifiedBy>
  <cp:revision>36</cp:revision>
  <dcterms:created xsi:type="dcterms:W3CDTF">2010-07-16T18:49:47Z</dcterms:created>
  <dcterms:modified xsi:type="dcterms:W3CDTF">2014-02-17T15:49:11Z</dcterms:modified>
</cp:coreProperties>
</file>