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57" r:id="rId3"/>
    <p:sldId id="258" r:id="rId4"/>
    <p:sldId id="259" r:id="rId5"/>
    <p:sldId id="270" r:id="rId6"/>
    <p:sldId id="260" r:id="rId7"/>
    <p:sldId id="261" r:id="rId8"/>
    <p:sldId id="262" r:id="rId9"/>
    <p:sldId id="263" r:id="rId10"/>
    <p:sldId id="264" r:id="rId11"/>
    <p:sldId id="265" r:id="rId12"/>
    <p:sldId id="266" r:id="rId13"/>
    <p:sldId id="267" r:id="rId14"/>
    <p:sldId id="268" r:id="rId15"/>
    <p:sldId id="269"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382" autoAdjust="0"/>
    <p:restoredTop sz="61379" autoAdjust="0"/>
  </p:normalViewPr>
  <p:slideViewPr>
    <p:cSldViewPr>
      <p:cViewPr varScale="1">
        <p:scale>
          <a:sx n="47" d="100"/>
          <a:sy n="47" d="100"/>
        </p:scale>
        <p:origin x="90" y="5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526E84F-53AD-4B38-9ADA-C733DB919A57}" type="datetimeFigureOut">
              <a:rPr lang="en-US" smtClean="0"/>
              <a:pPr/>
              <a:t>2/17/2014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0694625-58DC-4F4A-BA66-2284BB7DC821}" type="slidenum">
              <a:rPr lang="en-US" smtClean="0"/>
              <a:pPr/>
              <a:t>‹#›</a:t>
            </a:fld>
            <a:endParaRPr lang="en-US"/>
          </a:p>
        </p:txBody>
      </p:sp>
    </p:spTree>
    <p:extLst>
      <p:ext uri="{BB962C8B-B14F-4D97-AF65-F5344CB8AC3E}">
        <p14:creationId xmlns:p14="http://schemas.microsoft.com/office/powerpoint/2010/main" val="26134034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0694625-58DC-4F4A-BA66-2284BB7DC821}" type="slidenum">
              <a:rPr lang="en-US" smtClean="0"/>
              <a:pPr/>
              <a:t>3</a:t>
            </a:fld>
            <a:endParaRPr lang="en-US"/>
          </a:p>
        </p:txBody>
      </p:sp>
    </p:spTree>
    <p:extLst>
      <p:ext uri="{BB962C8B-B14F-4D97-AF65-F5344CB8AC3E}">
        <p14:creationId xmlns:p14="http://schemas.microsoft.com/office/powerpoint/2010/main" val="314505436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0" dirty="0" smtClean="0"/>
              <a:t>Click to add notes</a:t>
            </a:r>
            <a:endParaRPr lang="en-US" b="0" dirty="0"/>
          </a:p>
        </p:txBody>
      </p:sp>
      <p:sp>
        <p:nvSpPr>
          <p:cNvPr id="4" name="Slide Number Placeholder 3"/>
          <p:cNvSpPr>
            <a:spLocks noGrp="1"/>
          </p:cNvSpPr>
          <p:nvPr>
            <p:ph type="sldNum" sz="quarter" idx="10"/>
          </p:nvPr>
        </p:nvSpPr>
        <p:spPr/>
        <p:txBody>
          <a:bodyPr/>
          <a:lstStyle/>
          <a:p>
            <a:fld id="{E0694625-58DC-4F4A-BA66-2284BB7DC821}" type="slidenum">
              <a:rPr lang="en-US" smtClean="0"/>
              <a:pPr/>
              <a:t>14</a:t>
            </a:fld>
            <a:endParaRPr lang="en-US"/>
          </a:p>
        </p:txBody>
      </p:sp>
    </p:spTree>
    <p:extLst>
      <p:ext uri="{BB962C8B-B14F-4D97-AF65-F5344CB8AC3E}">
        <p14:creationId xmlns:p14="http://schemas.microsoft.com/office/powerpoint/2010/main" val="2208430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i="1" kern="1200" dirty="0" smtClean="0">
                <a:solidFill>
                  <a:schemeClr val="tx1"/>
                </a:solidFill>
                <a:latin typeface="+mn-lt"/>
                <a:ea typeface="+mn-ea"/>
                <a:cs typeface="+mn-cs"/>
              </a:rPr>
              <a:t>Notes: </a:t>
            </a:r>
            <a:r>
              <a:rPr lang="en-US" sz="1200" kern="1200" dirty="0" smtClean="0">
                <a:solidFill>
                  <a:schemeClr val="tx1"/>
                </a:solidFill>
                <a:latin typeface="+mn-lt"/>
                <a:ea typeface="+mn-ea"/>
                <a:cs typeface="+mn-cs"/>
              </a:rPr>
              <a:t>The students may need a brief reminder of the differences between the Church in the East and the Church in the West. The largest Church in the West is the Roman Catholic Church, which follows the Latin Rite. United with the Western Catholic Church are the Eastern Catholic Churches. Other Eastern Churches (called Eastern Orthodox Churches) are in schism (separated) from the Western Catholic Church and the Eastern Catholic Churches, but still share the same Nicene Creed, with some differences in wording. </a:t>
            </a: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E0694625-58DC-4F4A-BA66-2284BB7DC821}" type="slidenum">
              <a:rPr lang="en-US" smtClean="0"/>
              <a:pPr/>
              <a:t>4</a:t>
            </a:fld>
            <a:endParaRPr lang="en-US"/>
          </a:p>
        </p:txBody>
      </p:sp>
    </p:spTree>
    <p:extLst>
      <p:ext uri="{BB962C8B-B14F-4D97-AF65-F5344CB8AC3E}">
        <p14:creationId xmlns:p14="http://schemas.microsoft.com/office/powerpoint/2010/main" val="3598602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i="1" kern="1200" dirty="0" smtClean="0">
                <a:solidFill>
                  <a:schemeClr val="tx1"/>
                </a:solidFill>
                <a:latin typeface="+mn-lt"/>
                <a:ea typeface="+mn-ea"/>
                <a:cs typeface="+mn-cs"/>
              </a:rPr>
              <a:t>Notes:  </a:t>
            </a:r>
            <a:r>
              <a:rPr lang="en-US" sz="1200" kern="1200" dirty="0" smtClean="0">
                <a:solidFill>
                  <a:schemeClr val="tx1"/>
                </a:solidFill>
                <a:latin typeface="+mn-lt"/>
                <a:ea typeface="+mn-ea"/>
                <a:cs typeface="+mn-cs"/>
              </a:rPr>
              <a:t>Most Protestant denominations proclaim the Nicene Creed as the definitive statement of Christianity. </a:t>
            </a: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E0694625-58DC-4F4A-BA66-2284BB7DC821}" type="slidenum">
              <a:rPr lang="en-US" smtClean="0"/>
              <a:pPr/>
              <a:t>5</a:t>
            </a:fld>
            <a:endParaRPr lang="en-US"/>
          </a:p>
        </p:txBody>
      </p:sp>
    </p:spTree>
    <p:extLst>
      <p:ext uri="{BB962C8B-B14F-4D97-AF65-F5344CB8AC3E}">
        <p14:creationId xmlns:p14="http://schemas.microsoft.com/office/powerpoint/2010/main" val="29596042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i="1" kern="1200" dirty="0" smtClean="0">
                <a:solidFill>
                  <a:schemeClr val="tx1"/>
                </a:solidFill>
                <a:latin typeface="+mn-lt"/>
                <a:ea typeface="+mn-ea"/>
                <a:cs typeface="+mn-cs"/>
              </a:rPr>
              <a:t>Notes:  </a:t>
            </a:r>
            <a:r>
              <a:rPr lang="en-US" sz="1200" kern="1200" dirty="0" smtClean="0">
                <a:solidFill>
                  <a:schemeClr val="tx1"/>
                </a:solidFill>
                <a:latin typeface="+mn-lt"/>
                <a:ea typeface="+mn-ea"/>
                <a:cs typeface="+mn-cs"/>
              </a:rPr>
              <a:t>Be sure you allow enough thinking time before you call on a student.</a:t>
            </a:r>
          </a:p>
          <a:p>
            <a:endParaRPr lang="en-US" dirty="0"/>
          </a:p>
        </p:txBody>
      </p:sp>
      <p:sp>
        <p:nvSpPr>
          <p:cNvPr id="4" name="Slide Number Placeholder 3"/>
          <p:cNvSpPr>
            <a:spLocks noGrp="1"/>
          </p:cNvSpPr>
          <p:nvPr>
            <p:ph type="sldNum" sz="quarter" idx="10"/>
          </p:nvPr>
        </p:nvSpPr>
        <p:spPr/>
        <p:txBody>
          <a:bodyPr/>
          <a:lstStyle/>
          <a:p>
            <a:fld id="{E0694625-58DC-4F4A-BA66-2284BB7DC821}" type="slidenum">
              <a:rPr lang="en-US" smtClean="0"/>
              <a:pPr/>
              <a:t>7</a:t>
            </a:fld>
            <a:endParaRPr lang="en-US"/>
          </a:p>
        </p:txBody>
      </p:sp>
    </p:spTree>
    <p:extLst>
      <p:ext uri="{BB962C8B-B14F-4D97-AF65-F5344CB8AC3E}">
        <p14:creationId xmlns:p14="http://schemas.microsoft.com/office/powerpoint/2010/main" val="23031745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i="1" kern="1200" dirty="0" smtClean="0">
                <a:solidFill>
                  <a:schemeClr val="tx1"/>
                </a:solidFill>
                <a:latin typeface="+mn-lt"/>
                <a:ea typeface="+mn-ea"/>
                <a:cs typeface="+mn-cs"/>
              </a:rPr>
              <a:t>Notes:  </a:t>
            </a:r>
            <a:r>
              <a:rPr lang="en-US" sz="1200" kern="1200" dirty="0" smtClean="0">
                <a:solidFill>
                  <a:schemeClr val="tx1"/>
                </a:solidFill>
                <a:latin typeface="+mn-lt"/>
                <a:ea typeface="+mn-ea"/>
                <a:cs typeface="+mn-cs"/>
              </a:rPr>
              <a:t>Be sure you allow enough thinking time before you call on a student. Be sure students are constructing support for their answers. All answers should be tied back to previous material. Stop as needed to check for understanding.</a:t>
            </a:r>
          </a:p>
          <a:p>
            <a:endParaRPr lang="en-US" dirty="0"/>
          </a:p>
        </p:txBody>
      </p:sp>
      <p:sp>
        <p:nvSpPr>
          <p:cNvPr id="4" name="Slide Number Placeholder 3"/>
          <p:cNvSpPr>
            <a:spLocks noGrp="1"/>
          </p:cNvSpPr>
          <p:nvPr>
            <p:ph type="sldNum" sz="quarter" idx="10"/>
          </p:nvPr>
        </p:nvSpPr>
        <p:spPr/>
        <p:txBody>
          <a:bodyPr/>
          <a:lstStyle/>
          <a:p>
            <a:fld id="{E0694625-58DC-4F4A-BA66-2284BB7DC821}" type="slidenum">
              <a:rPr lang="en-US" smtClean="0"/>
              <a:pPr/>
              <a:t>8</a:t>
            </a:fld>
            <a:endParaRPr lang="en-US"/>
          </a:p>
        </p:txBody>
      </p:sp>
    </p:spTree>
    <p:extLst>
      <p:ext uri="{BB962C8B-B14F-4D97-AF65-F5344CB8AC3E}">
        <p14:creationId xmlns:p14="http://schemas.microsoft.com/office/powerpoint/2010/main" val="4084761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0" i="1" kern="1200" dirty="0" smtClean="0">
                <a:solidFill>
                  <a:schemeClr val="tx1"/>
                </a:solidFill>
                <a:latin typeface="+mn-lt"/>
                <a:ea typeface="+mn-ea"/>
                <a:cs typeface="+mn-cs"/>
              </a:rPr>
              <a:t>Notes:  </a:t>
            </a:r>
            <a:r>
              <a:rPr lang="en-US" sz="1200" kern="1200" dirty="0" smtClean="0">
                <a:solidFill>
                  <a:schemeClr val="tx1"/>
                </a:solidFill>
                <a:latin typeface="+mn-lt"/>
                <a:ea typeface="+mn-ea"/>
                <a:cs typeface="+mn-cs"/>
              </a:rPr>
              <a:t>Be sure you allow enough thinking time before you call on a student. Be sure students are constructing support for their answers. All answers should be tied back to previous material. Stop as needed to check for understanding.</a:t>
            </a:r>
          </a:p>
          <a:p>
            <a:endParaRPr lang="en-US" dirty="0"/>
          </a:p>
        </p:txBody>
      </p:sp>
      <p:sp>
        <p:nvSpPr>
          <p:cNvPr id="4" name="Slide Number Placeholder 3"/>
          <p:cNvSpPr>
            <a:spLocks noGrp="1"/>
          </p:cNvSpPr>
          <p:nvPr>
            <p:ph type="sldNum" sz="quarter" idx="10"/>
          </p:nvPr>
        </p:nvSpPr>
        <p:spPr/>
        <p:txBody>
          <a:bodyPr/>
          <a:lstStyle/>
          <a:p>
            <a:fld id="{E0694625-58DC-4F4A-BA66-2284BB7DC821}" type="slidenum">
              <a:rPr lang="en-US" smtClean="0"/>
              <a:pPr/>
              <a:t>10</a:t>
            </a:fld>
            <a:endParaRPr lang="en-US"/>
          </a:p>
        </p:txBody>
      </p:sp>
    </p:spTree>
    <p:extLst>
      <p:ext uri="{BB962C8B-B14F-4D97-AF65-F5344CB8AC3E}">
        <p14:creationId xmlns:p14="http://schemas.microsoft.com/office/powerpoint/2010/main" val="312686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i="1" kern="1200" dirty="0" smtClean="0">
                <a:solidFill>
                  <a:schemeClr val="tx1"/>
                </a:solidFill>
                <a:latin typeface="+mn-lt"/>
                <a:ea typeface="+mn-ea"/>
                <a:cs typeface="+mn-cs"/>
              </a:rPr>
              <a:t>Notes:  </a:t>
            </a:r>
            <a:r>
              <a:rPr lang="en-US" sz="1200" kern="1200" dirty="0" smtClean="0">
                <a:solidFill>
                  <a:schemeClr val="tx1"/>
                </a:solidFill>
                <a:latin typeface="+mn-lt"/>
                <a:ea typeface="+mn-ea"/>
                <a:cs typeface="+mn-cs"/>
              </a:rPr>
              <a:t>Be sure you allow enough thinking time before you call on a student. Be sure the students are constructing support for their answers. All answers should be tied back to previous material. Stop as needed to check for understanding.</a:t>
            </a:r>
          </a:p>
          <a:p>
            <a:endParaRPr lang="en-US" dirty="0"/>
          </a:p>
        </p:txBody>
      </p:sp>
      <p:sp>
        <p:nvSpPr>
          <p:cNvPr id="4" name="Slide Number Placeholder 3"/>
          <p:cNvSpPr>
            <a:spLocks noGrp="1"/>
          </p:cNvSpPr>
          <p:nvPr>
            <p:ph type="sldNum" sz="quarter" idx="10"/>
          </p:nvPr>
        </p:nvSpPr>
        <p:spPr/>
        <p:txBody>
          <a:bodyPr/>
          <a:lstStyle/>
          <a:p>
            <a:fld id="{E0694625-58DC-4F4A-BA66-2284BB7DC821}" type="slidenum">
              <a:rPr lang="en-US" smtClean="0"/>
              <a:pPr/>
              <a:t>11</a:t>
            </a:fld>
            <a:endParaRPr lang="en-US"/>
          </a:p>
        </p:txBody>
      </p:sp>
    </p:spTree>
    <p:extLst>
      <p:ext uri="{BB962C8B-B14F-4D97-AF65-F5344CB8AC3E}">
        <p14:creationId xmlns:p14="http://schemas.microsoft.com/office/powerpoint/2010/main" val="21551533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i="1" kern="1200" dirty="0" smtClean="0">
                <a:solidFill>
                  <a:schemeClr val="tx1"/>
                </a:solidFill>
                <a:latin typeface="+mn-lt"/>
                <a:ea typeface="+mn-ea"/>
                <a:cs typeface="+mn-cs"/>
              </a:rPr>
              <a:t>Notes:</a:t>
            </a:r>
            <a:r>
              <a:rPr lang="en-US" sz="1200" kern="1200" dirty="0" smtClean="0">
                <a:solidFill>
                  <a:schemeClr val="tx1"/>
                </a:solidFill>
                <a:latin typeface="+mn-lt"/>
                <a:ea typeface="+mn-ea"/>
                <a:cs typeface="+mn-cs"/>
              </a:rPr>
              <a:t>  Be sure you allow enough thinking time before you call on a student. Be sure the students are constructing support for their answers. All answers should be tied back to previous material. Stop as needed to check for understanding.</a:t>
            </a:r>
          </a:p>
          <a:p>
            <a:endParaRPr lang="en-US" dirty="0"/>
          </a:p>
        </p:txBody>
      </p:sp>
      <p:sp>
        <p:nvSpPr>
          <p:cNvPr id="4" name="Slide Number Placeholder 3"/>
          <p:cNvSpPr>
            <a:spLocks noGrp="1"/>
          </p:cNvSpPr>
          <p:nvPr>
            <p:ph type="sldNum" sz="quarter" idx="10"/>
          </p:nvPr>
        </p:nvSpPr>
        <p:spPr/>
        <p:txBody>
          <a:bodyPr/>
          <a:lstStyle/>
          <a:p>
            <a:fld id="{E0694625-58DC-4F4A-BA66-2284BB7DC821}" type="slidenum">
              <a:rPr lang="en-US" smtClean="0"/>
              <a:pPr/>
              <a:t>12</a:t>
            </a:fld>
            <a:endParaRPr lang="en-US"/>
          </a:p>
        </p:txBody>
      </p:sp>
    </p:spTree>
    <p:extLst>
      <p:ext uri="{BB962C8B-B14F-4D97-AF65-F5344CB8AC3E}">
        <p14:creationId xmlns:p14="http://schemas.microsoft.com/office/powerpoint/2010/main" val="11057642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i="1" kern="1200" dirty="0" smtClean="0">
                <a:solidFill>
                  <a:schemeClr val="tx1"/>
                </a:solidFill>
                <a:latin typeface="+mn-lt"/>
                <a:ea typeface="+mn-ea"/>
                <a:cs typeface="+mn-cs"/>
              </a:rPr>
              <a:t>Notes:</a:t>
            </a:r>
            <a:r>
              <a:rPr lang="en-US" sz="1200" kern="1200" dirty="0" smtClean="0">
                <a:solidFill>
                  <a:schemeClr val="tx1"/>
                </a:solidFill>
                <a:latin typeface="+mn-lt"/>
                <a:ea typeface="+mn-ea"/>
                <a:cs typeface="+mn-cs"/>
              </a:rPr>
              <a:t>  Be sure you allow enough thinking time before you call on a student. Be sure the students are constructing support for their answers. All answers should be tied back to previous material. Stop as needed to check for understanding.</a:t>
            </a:r>
          </a:p>
          <a:p>
            <a:endParaRPr lang="en-US" dirty="0"/>
          </a:p>
        </p:txBody>
      </p:sp>
      <p:sp>
        <p:nvSpPr>
          <p:cNvPr id="4" name="Slide Number Placeholder 3"/>
          <p:cNvSpPr>
            <a:spLocks noGrp="1"/>
          </p:cNvSpPr>
          <p:nvPr>
            <p:ph type="sldNum" sz="quarter" idx="10"/>
          </p:nvPr>
        </p:nvSpPr>
        <p:spPr/>
        <p:txBody>
          <a:bodyPr/>
          <a:lstStyle/>
          <a:p>
            <a:fld id="{E0694625-58DC-4F4A-BA66-2284BB7DC821}" type="slidenum">
              <a:rPr lang="en-US" smtClean="0"/>
              <a:pPr/>
              <a:t>13</a:t>
            </a:fld>
            <a:endParaRPr lang="en-US"/>
          </a:p>
        </p:txBody>
      </p:sp>
    </p:spTree>
    <p:extLst>
      <p:ext uri="{BB962C8B-B14F-4D97-AF65-F5344CB8AC3E}">
        <p14:creationId xmlns:p14="http://schemas.microsoft.com/office/powerpoint/2010/main" val="301902843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7" name="Picture 6" descr="OpeningSlide_2810.jpg                                          00000032DISK_IMG                       8EF45680:"/>
          <p:cNvPicPr>
            <a:picLocks noChangeAspect="1" noChangeArrowheads="1"/>
          </p:cNvPicPr>
          <p:nvPr userDrawn="1"/>
        </p:nvPicPr>
        <p:blipFill>
          <a:blip r:embed="rId2" cstate="print"/>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ctrTitle"/>
          </p:nvPr>
        </p:nvSpPr>
        <p:spPr>
          <a:xfrm>
            <a:off x="685800" y="1981200"/>
            <a:ext cx="7772400" cy="1470025"/>
          </a:xfrm>
        </p:spPr>
        <p:txBody>
          <a:bodyPr>
            <a:normAutofit/>
          </a:bodyPr>
          <a:lstStyle>
            <a:lvl1pPr algn="ctr">
              <a:defRPr sz="4400" b="1">
                <a:solidFill>
                  <a:schemeClr val="bg1"/>
                </a:solidFill>
                <a:latin typeface="Arial" pitchFamily="34" charset="0"/>
                <a:cs typeface="Arial" pitchFamily="34"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962400"/>
            <a:ext cx="6400800" cy="990600"/>
          </a:xfrm>
        </p:spPr>
        <p:txBody>
          <a:bodyPr>
            <a:normAutofit/>
          </a:bodyPr>
          <a:lstStyle>
            <a:lvl1pPr marL="0" indent="0" algn="ctr">
              <a:buNone/>
              <a:defRPr sz="2500" b="1">
                <a:solidFill>
                  <a:schemeClr val="bg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9" name="Text Placeholder 8"/>
          <p:cNvSpPr>
            <a:spLocks noGrp="1"/>
          </p:cNvSpPr>
          <p:nvPr>
            <p:ph type="body" sz="quarter" idx="10" hasCustomPrompt="1"/>
          </p:nvPr>
        </p:nvSpPr>
        <p:spPr>
          <a:xfrm>
            <a:off x="7620000" y="6019800"/>
            <a:ext cx="1295400" cy="152400"/>
          </a:xfrm>
        </p:spPr>
        <p:txBody>
          <a:bodyPr>
            <a:normAutofit/>
          </a:bodyPr>
          <a:lstStyle>
            <a:lvl1pPr>
              <a:buNone/>
              <a:defRPr sz="800">
                <a:solidFill>
                  <a:schemeClr val="bg1">
                    <a:lumMod val="50000"/>
                  </a:schemeClr>
                </a:solidFill>
              </a:defRPr>
            </a:lvl1pPr>
          </a:lstStyle>
          <a:p>
            <a:pPr lvl="0"/>
            <a:r>
              <a:rPr lang="en-US" dirty="0" smtClean="0"/>
              <a:t>Document # TX00</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8" name="Picture 7" descr="BodySlide_2810.jpg                                             00000032DISK_IMG                       8EF45680:"/>
          <p:cNvPicPr>
            <a:picLocks noChangeAspect="1" noChangeArrowheads="1"/>
          </p:cNvPicPr>
          <p:nvPr userDrawn="1"/>
        </p:nvPicPr>
        <p:blipFill>
          <a:blip r:embed="rId2" cstate="print"/>
          <a:stretch>
            <a:fillRect/>
          </a:stretch>
        </p:blipFill>
        <p:spPr bwMode="auto">
          <a:xfrm>
            <a:off x="-794" y="-595"/>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1752600"/>
            <a:ext cx="7315200" cy="4373563"/>
          </a:xfrm>
        </p:spPr>
        <p:txBody>
          <a:bodyPr/>
          <a:lstStyle>
            <a:lvl1pPr>
              <a:defRPr sz="2000">
                <a:latin typeface="Arial" pitchFamily="34" charset="0"/>
                <a:cs typeface="Arial" pitchFamily="34" charset="0"/>
              </a:defRPr>
            </a:lvl1pPr>
            <a:lvl2pPr>
              <a:defRPr sz="1800">
                <a:latin typeface="Arial" pitchFamily="34" charset="0"/>
                <a:cs typeface="Arial" pitchFamily="34" charset="0"/>
              </a:defRPr>
            </a:lvl2pPr>
            <a:lvl3pPr>
              <a:defRPr sz="16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pic>
        <p:nvPicPr>
          <p:cNvPr id="8" name="Picture 7" descr="BodySlide_2810.jpg                                             00000032DISK_IMG                       8EF45680:"/>
          <p:cNvPicPr>
            <a:picLocks noChangeAspect="1" noChangeArrowheads="1"/>
          </p:cNvPicPr>
          <p:nvPr userDrawn="1"/>
        </p:nvPicPr>
        <p:blipFill>
          <a:blip r:embed="rId2" cstate="print"/>
          <a:stretch>
            <a:fillRect/>
          </a:stretch>
        </p:blipFill>
        <p:spPr bwMode="auto">
          <a:xfrm>
            <a:off x="-794" y="-595"/>
            <a:ext cx="9145588" cy="6859191"/>
          </a:xfrm>
          <a:prstGeom prst="rect">
            <a:avLst/>
          </a:prstGeom>
          <a:noFill/>
          <a:ln w="9525">
            <a:noFill/>
            <a:miter lim="800000"/>
            <a:headEnd/>
            <a:tailEnd/>
          </a:ln>
        </p:spPr>
      </p:pic>
      <p:sp>
        <p:nvSpPr>
          <p:cNvPr id="2" name="Title 1"/>
          <p:cNvSpPr>
            <a:spLocks noGrp="1"/>
          </p:cNvSpPr>
          <p:nvPr>
            <p:ph type="title" hasCustomPrompt="1"/>
          </p:nvPr>
        </p:nvSpPr>
        <p:spPr>
          <a:xfrm>
            <a:off x="914400" y="1143000"/>
            <a:ext cx="8229600" cy="914400"/>
          </a:xfrm>
        </p:spPr>
        <p:txBody>
          <a:bodyPr>
            <a:normAutofit/>
          </a:bodyPr>
          <a:lstStyle>
            <a:lvl1pPr algn="l">
              <a:defRPr sz="2800" b="1" baseline="0">
                <a:latin typeface="Arial" pitchFamily="34" charset="0"/>
                <a:cs typeface="Arial" pitchFamily="34" charset="0"/>
              </a:defRPr>
            </a:lvl1pPr>
          </a:lstStyle>
          <a:p>
            <a:r>
              <a:rPr lang="en-US" dirty="0" smtClean="0"/>
              <a:t>Click to edit Master title style</a:t>
            </a:r>
            <a:br>
              <a:rPr lang="en-US" dirty="0" smtClean="0"/>
            </a:br>
            <a:r>
              <a:rPr lang="en-US" dirty="0" smtClean="0"/>
              <a:t>2 line title</a:t>
            </a:r>
            <a:endParaRPr lang="en-US" dirty="0"/>
          </a:p>
        </p:txBody>
      </p:sp>
      <p:sp>
        <p:nvSpPr>
          <p:cNvPr id="3" name="Content Placeholder 2"/>
          <p:cNvSpPr>
            <a:spLocks noGrp="1"/>
          </p:cNvSpPr>
          <p:nvPr>
            <p:ph idx="1"/>
          </p:nvPr>
        </p:nvSpPr>
        <p:spPr>
          <a:xfrm>
            <a:off x="1371600" y="2209800"/>
            <a:ext cx="7315200" cy="3916363"/>
          </a:xfrm>
        </p:spPr>
        <p:txBody>
          <a:bodyPr/>
          <a:lstStyle>
            <a:lvl1pPr>
              <a:defRPr sz="2000">
                <a:latin typeface="Arial" pitchFamily="34" charset="0"/>
                <a:cs typeface="Arial" pitchFamily="34" charset="0"/>
              </a:defRPr>
            </a:lvl1pPr>
            <a:lvl2pPr>
              <a:defRPr sz="1800">
                <a:latin typeface="Arial" pitchFamily="34" charset="0"/>
                <a:cs typeface="Arial" pitchFamily="34" charset="0"/>
              </a:defRPr>
            </a:lvl2pPr>
            <a:lvl3pPr>
              <a:defRPr sz="16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2 lines and content">
    <p:spTree>
      <p:nvGrpSpPr>
        <p:cNvPr id="1" name=""/>
        <p:cNvGrpSpPr/>
        <p:nvPr/>
      </p:nvGrpSpPr>
      <p:grpSpPr>
        <a:xfrm>
          <a:off x="0" y="0"/>
          <a:ext cx="0" cy="0"/>
          <a:chOff x="0" y="0"/>
          <a:chExt cx="0" cy="0"/>
        </a:xfrm>
      </p:grpSpPr>
      <p:pic>
        <p:nvPicPr>
          <p:cNvPr id="10" name="Picture 9" descr="BodySlide_2810.jpg                                             00000032DISK_IMG                       8EF45680:"/>
          <p:cNvPicPr>
            <a:picLocks noChangeAspect="1" noChangeArrowheads="1"/>
          </p:cNvPicPr>
          <p:nvPr userDrawn="1"/>
        </p:nvPicPr>
        <p:blipFill>
          <a:blip r:embed="rId2" cstate="print"/>
          <a:stretch>
            <a:fillRect/>
          </a:stretch>
        </p:blipFill>
        <p:spPr bwMode="auto">
          <a:xfrm>
            <a:off x="-794" y="-595"/>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2209800"/>
            <a:ext cx="7315200" cy="3916363"/>
          </a:xfrm>
        </p:spPr>
        <p:txBody>
          <a:bodyPr/>
          <a:lstStyle>
            <a:lvl1pPr>
              <a:defRPr sz="2000">
                <a:latin typeface="Arial" pitchFamily="34" charset="0"/>
                <a:cs typeface="Arial" pitchFamily="34" charset="0"/>
              </a:defRPr>
            </a:lvl1pPr>
            <a:lvl2pPr>
              <a:defRPr sz="1800">
                <a:latin typeface="Arial" pitchFamily="34" charset="0"/>
                <a:cs typeface="Arial" pitchFamily="34" charset="0"/>
              </a:defRPr>
            </a:lvl2pPr>
            <a:lvl3pPr>
              <a:defRPr sz="16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9" name="Text Placeholder 8"/>
          <p:cNvSpPr>
            <a:spLocks noGrp="1"/>
          </p:cNvSpPr>
          <p:nvPr>
            <p:ph type="body" sz="quarter" idx="12" hasCustomPrompt="1"/>
          </p:nvPr>
        </p:nvSpPr>
        <p:spPr>
          <a:xfrm>
            <a:off x="1676400" y="1600200"/>
            <a:ext cx="6477000" cy="533400"/>
          </a:xfrm>
        </p:spPr>
        <p:txBody>
          <a:bodyPr>
            <a:normAutofit/>
          </a:bodyPr>
          <a:lstStyle>
            <a:lvl1pPr>
              <a:buNone/>
              <a:defRPr sz="2800" b="1">
                <a:solidFill>
                  <a:schemeClr val="tx2">
                    <a:lumMod val="60000"/>
                    <a:lumOff val="40000"/>
                  </a:schemeClr>
                </a:solidFill>
              </a:defRPr>
            </a:lvl1pPr>
          </a:lstStyle>
          <a:p>
            <a:pPr lvl="0"/>
            <a:r>
              <a:rPr lang="en-US" dirty="0" smtClean="0"/>
              <a:t>Click to edit 2nd line emphasis title</a:t>
            </a:r>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no body text">
    <p:spTree>
      <p:nvGrpSpPr>
        <p:cNvPr id="1" name=""/>
        <p:cNvGrpSpPr/>
        <p:nvPr/>
      </p:nvGrpSpPr>
      <p:grpSpPr>
        <a:xfrm>
          <a:off x="0" y="0"/>
          <a:ext cx="0" cy="0"/>
          <a:chOff x="0" y="0"/>
          <a:chExt cx="0" cy="0"/>
        </a:xfrm>
      </p:grpSpPr>
      <p:pic>
        <p:nvPicPr>
          <p:cNvPr id="6" name="Picture 5" descr="BodySlide_2810.jpg                                             00000032DISK_IMG                       8EF45680:"/>
          <p:cNvPicPr>
            <a:picLocks noChangeAspect="1" noChangeArrowheads="1"/>
          </p:cNvPicPr>
          <p:nvPr userDrawn="1"/>
        </p:nvPicPr>
        <p:blipFill>
          <a:blip r:embed="rId2" cstate="print"/>
          <a:stretch>
            <a:fillRect/>
          </a:stretch>
        </p:blipFill>
        <p:spPr bwMode="auto">
          <a:xfrm>
            <a:off x="-794" y="-595"/>
            <a:ext cx="9145588" cy="6859191"/>
          </a:xfrm>
          <a:prstGeom prst="rect">
            <a:avLst/>
          </a:prstGeom>
          <a:noFill/>
          <a:ln w="9525">
            <a:noFill/>
            <a:miter lim="800000"/>
            <a:headEnd/>
            <a:tailEnd/>
          </a:ln>
        </p:spPr>
      </p:pic>
      <p:sp>
        <p:nvSpPr>
          <p:cNvPr id="11"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0" name="Text Placeholder 9"/>
          <p:cNvSpPr>
            <a:spLocks noGrp="1"/>
          </p:cNvSpPr>
          <p:nvPr>
            <p:ph type="body" sz="quarter" idx="12"/>
          </p:nvPr>
        </p:nvSpPr>
        <p:spPr>
          <a:xfrm>
            <a:off x="914400" y="1143000"/>
            <a:ext cx="7696200" cy="609600"/>
          </a:xfrm>
        </p:spPr>
        <p:txBody>
          <a:bodyPr/>
          <a:lstStyle>
            <a:lvl1pPr>
              <a:buNone/>
              <a:defRPr sz="2800" b="1"/>
            </a:lvl1pPr>
          </a:lstStyle>
          <a:p>
            <a:pPr lvl="0"/>
            <a:r>
              <a:rPr lang="en-US" smtClean="0"/>
              <a:t>Click to edit Master text styles</a:t>
            </a:r>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5" name="Picture 4" descr="BodySlide_2810.jpg                                             00000032DISK_IMG                       8EF45680:"/>
          <p:cNvPicPr>
            <a:picLocks noChangeAspect="1" noChangeArrowheads="1"/>
          </p:cNvPicPr>
          <p:nvPr userDrawn="1"/>
        </p:nvPicPr>
        <p:blipFill>
          <a:blip r:embed="rId2" cstate="print"/>
          <a:stretch>
            <a:fillRect/>
          </a:stretch>
        </p:blipFill>
        <p:spPr bwMode="auto">
          <a:xfrm>
            <a:off x="-794" y="-595"/>
            <a:ext cx="9145588" cy="6859191"/>
          </a:xfrm>
          <a:prstGeom prst="rect">
            <a:avLst/>
          </a:prstGeom>
          <a:noFill/>
          <a:ln w="9525">
            <a:noFill/>
            <a:miter lim="800000"/>
            <a:headEnd/>
            <a:tailEnd/>
          </a:ln>
        </p:spPr>
      </p:pic>
      <p:sp>
        <p:nvSpPr>
          <p:cNvPr id="11"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 column/narrow column">
    <p:spTree>
      <p:nvGrpSpPr>
        <p:cNvPr id="1" name=""/>
        <p:cNvGrpSpPr/>
        <p:nvPr/>
      </p:nvGrpSpPr>
      <p:grpSpPr>
        <a:xfrm>
          <a:off x="0" y="0"/>
          <a:ext cx="0" cy="0"/>
          <a:chOff x="0" y="0"/>
          <a:chExt cx="0" cy="0"/>
        </a:xfrm>
      </p:grpSpPr>
      <p:pic>
        <p:nvPicPr>
          <p:cNvPr id="9" name="Picture 8" descr="BodySlide_2810.jpg                                             00000032DISK_IMG                       8EF45680:"/>
          <p:cNvPicPr>
            <a:picLocks noChangeAspect="1" noChangeArrowheads="1"/>
          </p:cNvPicPr>
          <p:nvPr userDrawn="1"/>
        </p:nvPicPr>
        <p:blipFill>
          <a:blip r:embed="rId2" cstate="print"/>
          <a:stretch>
            <a:fillRect/>
          </a:stretch>
        </p:blipFill>
        <p:spPr bwMode="auto">
          <a:xfrm>
            <a:off x="-794" y="-595"/>
            <a:ext cx="9145588" cy="6859191"/>
          </a:xfrm>
          <a:prstGeom prst="rect">
            <a:avLst/>
          </a:prstGeom>
          <a:noFill/>
          <a:ln w="9525">
            <a:noFill/>
            <a:miter lim="800000"/>
            <a:headEnd/>
            <a:tailEnd/>
          </a:ln>
        </p:spPr>
      </p:pic>
      <p:sp>
        <p:nvSpPr>
          <p:cNvPr id="3" name="Content Placeholder 2"/>
          <p:cNvSpPr>
            <a:spLocks noGrp="1"/>
          </p:cNvSpPr>
          <p:nvPr>
            <p:ph sz="half" idx="1"/>
          </p:nvPr>
        </p:nvSpPr>
        <p:spPr>
          <a:xfrm>
            <a:off x="457200" y="1828800"/>
            <a:ext cx="403860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828800"/>
            <a:ext cx="403860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1" name="Text Placeholder 10"/>
          <p:cNvSpPr>
            <a:spLocks noGrp="1"/>
          </p:cNvSpPr>
          <p:nvPr>
            <p:ph type="body" sz="quarter" idx="12"/>
          </p:nvPr>
        </p:nvSpPr>
        <p:spPr>
          <a:xfrm>
            <a:off x="914400" y="1143000"/>
            <a:ext cx="7315200" cy="609600"/>
          </a:xfrm>
        </p:spPr>
        <p:txBody>
          <a:bodyPr>
            <a:normAutofit/>
          </a:bodyPr>
          <a:lstStyle>
            <a:lvl1pPr>
              <a:buNone/>
              <a:defRPr sz="2800" b="1"/>
            </a:lvl1pPr>
          </a:lstStyle>
          <a:p>
            <a:pPr lvl="0"/>
            <a:r>
              <a:rPr lang="en-US" smtClean="0"/>
              <a:t>Click to edit Master text styles</a:t>
            </a:r>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Quote Slide">
    <p:spTree>
      <p:nvGrpSpPr>
        <p:cNvPr id="1" name=""/>
        <p:cNvGrpSpPr/>
        <p:nvPr/>
      </p:nvGrpSpPr>
      <p:grpSpPr>
        <a:xfrm>
          <a:off x="0" y="0"/>
          <a:ext cx="0" cy="0"/>
          <a:chOff x="0" y="0"/>
          <a:chExt cx="0" cy="0"/>
        </a:xfrm>
      </p:grpSpPr>
      <p:pic>
        <p:nvPicPr>
          <p:cNvPr id="9" name="Picture 8" descr="BodySlide_2810.jpg                                             00000032DISK_IMG                       8EF45680:"/>
          <p:cNvPicPr>
            <a:picLocks noChangeAspect="1" noChangeArrowheads="1"/>
          </p:cNvPicPr>
          <p:nvPr userDrawn="1"/>
        </p:nvPicPr>
        <p:blipFill>
          <a:blip r:embed="rId2" cstate="print"/>
          <a:stretch>
            <a:fillRect/>
          </a:stretch>
        </p:blipFill>
        <p:spPr bwMode="auto">
          <a:xfrm>
            <a:off x="-794" y="-595"/>
            <a:ext cx="9145588" cy="6859191"/>
          </a:xfrm>
          <a:prstGeom prst="rect">
            <a:avLst/>
          </a:prstGeom>
          <a:noFill/>
          <a:ln w="9525">
            <a:noFill/>
            <a:miter lim="800000"/>
            <a:headEnd/>
            <a:tailEnd/>
          </a:ln>
        </p:spPr>
      </p:pic>
      <p:sp>
        <p:nvSpPr>
          <p:cNvPr id="6"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7"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1" name="Text Placeholder 10"/>
          <p:cNvSpPr>
            <a:spLocks noGrp="1"/>
          </p:cNvSpPr>
          <p:nvPr>
            <p:ph type="body" sz="quarter" idx="12"/>
          </p:nvPr>
        </p:nvSpPr>
        <p:spPr>
          <a:xfrm>
            <a:off x="914400" y="2514600"/>
            <a:ext cx="7315200" cy="1524000"/>
          </a:xfrm>
        </p:spPr>
        <p:txBody>
          <a:bodyPr/>
          <a:lstStyle>
            <a:lvl1pPr algn="ctr">
              <a:buNone/>
              <a:defRPr sz="2400">
                <a:solidFill>
                  <a:schemeClr val="accent5">
                    <a:lumMod val="75000"/>
                  </a:schemeClr>
                </a:solidFill>
              </a:defRPr>
            </a:lvl1pPr>
            <a:lvl2pPr algn="ctr">
              <a:defRPr sz="1400" i="1"/>
            </a:lvl2pPr>
          </a:lstStyle>
          <a:p>
            <a:pPr lvl="0"/>
            <a:r>
              <a:rPr lang="en-US" smtClean="0"/>
              <a:t>Click to edit Master text styles</a:t>
            </a:r>
          </a:p>
          <a:p>
            <a:pPr lvl="1"/>
            <a:r>
              <a:rPr lang="en-US" smtClean="0"/>
              <a:t>Second level</a:t>
            </a:r>
          </a:p>
        </p:txBody>
      </p:sp>
      <p:sp>
        <p:nvSpPr>
          <p:cNvPr id="13" name="Text Placeholder 12"/>
          <p:cNvSpPr>
            <a:spLocks noGrp="1"/>
          </p:cNvSpPr>
          <p:nvPr>
            <p:ph type="body" sz="quarter" idx="13"/>
          </p:nvPr>
        </p:nvSpPr>
        <p:spPr>
          <a:xfrm>
            <a:off x="2590800" y="4267200"/>
            <a:ext cx="5029200" cy="1447800"/>
          </a:xfrm>
        </p:spPr>
        <p:txBody>
          <a:bodyPr/>
          <a:lstStyle>
            <a:lvl1pPr marL="457200" indent="-457200">
              <a:buAutoNum type="arabicPeriod"/>
              <a:defRPr/>
            </a:lvl1pPr>
          </a:lstStyle>
          <a:p>
            <a:pPr lvl="0"/>
            <a:r>
              <a:rPr lang="en-US" smtClean="0"/>
              <a:t>Click to edit Master text styles</a:t>
            </a:r>
          </a:p>
          <a:p>
            <a:pPr lvl="1"/>
            <a:r>
              <a:rPr lang="en-US" smtClean="0"/>
              <a:t>Second level</a:t>
            </a:r>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838200"/>
            <a:ext cx="7772400" cy="57943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CB1BD0-533A-4E07-BF9C-432137E14983}" type="datetimeFigureOut">
              <a:rPr lang="en-US" smtClean="0"/>
              <a:pPr/>
              <a:t>2/17/2014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54F940-28E1-4EAC-8D73-5D6BC0F5BDB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73" r:id="rId3"/>
    <p:sldLayoutId id="2147483672" r:id="rId4"/>
    <p:sldLayoutId id="2147483651" r:id="rId5"/>
    <p:sldLayoutId id="2147483674" r:id="rId6"/>
    <p:sldLayoutId id="2147483652" r:id="rId7"/>
    <p:sldLayoutId id="2147483655" r:id="rId8"/>
  </p:sldLayoutIdLst>
  <p:txStyles>
    <p:titleStyle>
      <a:lvl1pPr algn="l" defTabSz="914400" rtl="0" eaLnBrk="1" latinLnBrk="0" hangingPunct="1">
        <a:spcBef>
          <a:spcPct val="0"/>
        </a:spcBef>
        <a:buNone/>
        <a:defRPr sz="2800" b="1" kern="1200">
          <a:solidFill>
            <a:schemeClr val="tx1"/>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14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12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The Trinity: Unpacking the Nicene Creed</a:t>
            </a:r>
            <a:endParaRPr lang="en-US" dirty="0"/>
          </a:p>
        </p:txBody>
      </p:sp>
      <p:sp>
        <p:nvSpPr>
          <p:cNvPr id="3" name="Subtitle 2"/>
          <p:cNvSpPr>
            <a:spLocks noGrp="1"/>
          </p:cNvSpPr>
          <p:nvPr>
            <p:ph type="subTitle" idx="1"/>
          </p:nvPr>
        </p:nvSpPr>
        <p:spPr/>
        <p:txBody>
          <a:bodyPr/>
          <a:lstStyle/>
          <a:p>
            <a:r>
              <a:rPr lang="en-US" dirty="0" smtClean="0"/>
              <a:t>Jesus </a:t>
            </a:r>
            <a:r>
              <a:rPr lang="en-US" smtClean="0"/>
              <a:t>Christ Course</a:t>
            </a:r>
            <a:endParaRPr lang="en-US" dirty="0"/>
          </a:p>
        </p:txBody>
      </p:sp>
      <p:sp>
        <p:nvSpPr>
          <p:cNvPr id="4" name="Text Placeholder 8"/>
          <p:cNvSpPr>
            <a:spLocks noGrp="1"/>
          </p:cNvSpPr>
          <p:nvPr>
            <p:ph type="body" sz="quarter" idx="10"/>
          </p:nvPr>
        </p:nvSpPr>
        <p:spPr>
          <a:xfrm>
            <a:off x="7620000" y="6019800"/>
            <a:ext cx="1295400" cy="152400"/>
          </a:xfrm>
        </p:spPr>
        <p:txBody>
          <a:bodyPr>
            <a:normAutofit fontScale="62500" lnSpcReduction="20000"/>
          </a:bodyPr>
          <a:lstStyle>
            <a:lvl1pPr>
              <a:buNone/>
              <a:defRPr sz="800">
                <a:solidFill>
                  <a:schemeClr val="bg1">
                    <a:lumMod val="50000"/>
                  </a:schemeClr>
                </a:solidFill>
              </a:defRPr>
            </a:lvl1pPr>
          </a:lstStyle>
          <a:p>
            <a:pPr lvl="0"/>
            <a:r>
              <a:rPr lang="en-US" dirty="0" smtClean="0"/>
              <a:t>Document # TX001187</a:t>
            </a: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228600" y="1874837"/>
            <a:ext cx="4572000" cy="4297363"/>
          </a:xfrm>
        </p:spPr>
        <p:txBody>
          <a:bodyPr/>
          <a:lstStyle/>
          <a:p>
            <a:pPr marL="0" indent="0">
              <a:buNone/>
            </a:pP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For us men and for our </a:t>
            </a: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salvation</a:t>
            </a:r>
          </a:p>
          <a:p>
            <a:pPr marL="0" indent="0">
              <a:buNone/>
            </a:pP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he </a:t>
            </a: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came down from </a:t>
            </a: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heaven, </a:t>
            </a:r>
            <a:endPar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a:p>
            <a:pPr marL="0" indent="0">
              <a:buNone/>
            </a:pP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and by the Holy </a:t>
            </a: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Spirit was</a:t>
            </a:r>
          </a:p>
          <a:p>
            <a:pPr marL="0" indent="0">
              <a:buNone/>
            </a:pPr>
            <a:r>
              <a:rPr lang="en-US" sz="2200" b="1" dirty="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incarnate of </a:t>
            </a: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the Virgin </a:t>
            </a: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Mary,</a:t>
            </a:r>
          </a:p>
          <a:p>
            <a:pPr marL="0" indent="0">
              <a:buNone/>
            </a:pP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and </a:t>
            </a: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became man.</a:t>
            </a:r>
          </a:p>
          <a:p>
            <a:pPr marL="0" indent="0">
              <a:buNone/>
            </a:pPr>
            <a:endParaRPr lang="en-US"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a:p>
            <a:pPr lvl="0"/>
            <a:r>
              <a:rPr lang="en-US" dirty="0" smtClean="0"/>
              <a:t>Which Person(s) of the Trinity is being described? What does this mean?</a:t>
            </a:r>
          </a:p>
          <a:p>
            <a:endParaRPr lang="en-US" dirty="0"/>
          </a:p>
        </p:txBody>
      </p:sp>
      <p:sp>
        <p:nvSpPr>
          <p:cNvPr id="3" name="Content Placeholder 2"/>
          <p:cNvSpPr>
            <a:spLocks noGrp="1"/>
          </p:cNvSpPr>
          <p:nvPr>
            <p:ph sz="half" idx="2"/>
          </p:nvPr>
        </p:nvSpPr>
        <p:spPr>
          <a:xfrm>
            <a:off x="5029200" y="1874837"/>
            <a:ext cx="4038600" cy="4297363"/>
          </a:xfrm>
        </p:spPr>
        <p:txBody>
          <a:bodyPr/>
          <a:lstStyle/>
          <a:p>
            <a:pPr marL="0" indent="0">
              <a:buNone/>
            </a:pP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For our sake he </a:t>
            </a: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was</a:t>
            </a:r>
          </a:p>
          <a:p>
            <a:pPr marL="0" indent="0">
              <a:buNone/>
            </a:pPr>
            <a:r>
              <a:rPr lang="en-US" sz="2200" b="1" dirty="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crucified </a:t>
            </a: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under </a:t>
            </a: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Pontius</a:t>
            </a:r>
          </a:p>
          <a:p>
            <a:pPr marL="0" indent="0">
              <a:buNone/>
            </a:pPr>
            <a:r>
              <a:rPr lang="en-US" sz="2200" b="1" dirty="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Pilate</a:t>
            </a: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a:t>
            </a:r>
            <a:endParaRPr lang="en-US" sz="2200" b="1" dirty="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a:p>
            <a:pPr marL="0" indent="0">
              <a:buNone/>
            </a:pP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He </a:t>
            </a: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suffered death and </a:t>
            </a: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was</a:t>
            </a:r>
          </a:p>
          <a:p>
            <a:pPr marL="0" indent="0">
              <a:buNone/>
            </a:pPr>
            <a:r>
              <a:rPr lang="en-US" sz="2200" b="1" dirty="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buried</a:t>
            </a: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a:t>
            </a:r>
          </a:p>
          <a:p>
            <a:pPr marL="0" indent="0">
              <a:buNone/>
            </a:pPr>
            <a:endParaRPr lang="en-US" dirty="0" smtClean="0"/>
          </a:p>
          <a:p>
            <a:pPr lvl="0"/>
            <a:r>
              <a:rPr lang="en-US" dirty="0" smtClean="0"/>
              <a:t>Which Person(s) of the Trinity is being described? What does this mean?</a:t>
            </a:r>
          </a:p>
          <a:p>
            <a:endParaRPr lang="en-US" dirty="0"/>
          </a:p>
        </p:txBody>
      </p:sp>
      <p:sp>
        <p:nvSpPr>
          <p:cNvPr id="4" name="Text Placeholder 3"/>
          <p:cNvSpPr>
            <a:spLocks noGrp="1"/>
          </p:cNvSpPr>
          <p:nvPr>
            <p:ph type="body" sz="quarter" idx="12"/>
          </p:nvPr>
        </p:nvSpPr>
        <p:spPr/>
        <p:txBody>
          <a:bodyPr/>
          <a:lstStyle/>
          <a:p>
            <a:r>
              <a:rPr lang="en-US" dirty="0" smtClean="0"/>
              <a:t>The Nicene Creed </a:t>
            </a:r>
            <a:r>
              <a:rPr lang="en-US" sz="1400" dirty="0" smtClean="0"/>
              <a:t>(cont.)</a:t>
            </a:r>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2">
                                            <p:txEl>
                                              <p:pRg st="6" end="6"/>
                                            </p:txEl>
                                          </p:spTgt>
                                        </p:tgtEl>
                                        <p:attrNameLst>
                                          <p:attrName>style.visibility</p:attrName>
                                        </p:attrNameLst>
                                      </p:cBhvr>
                                      <p:to>
                                        <p:strVal val="visible"/>
                                      </p:to>
                                    </p:set>
                                    <p:animEffect transition="in" filter="fade">
                                      <p:cBhvr>
                                        <p:cTn id="32" dur="500"/>
                                        <p:tgtEl>
                                          <p:spTgt spid="2">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0" end="0"/>
                                            </p:txEl>
                                          </p:spTgt>
                                        </p:tgtEl>
                                        <p:attrNameLst>
                                          <p:attrName>style.visibility</p:attrName>
                                        </p:attrNameLst>
                                      </p:cBhvr>
                                      <p:to>
                                        <p:strVal val="visible"/>
                                      </p:to>
                                    </p:set>
                                    <p:animEffect transition="in" filter="fade">
                                      <p:cBhvr>
                                        <p:cTn id="37" dur="500"/>
                                        <p:tgtEl>
                                          <p:spTgt spid="3">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3">
                                            <p:txEl>
                                              <p:pRg st="1" end="1"/>
                                            </p:txEl>
                                          </p:spTgt>
                                        </p:tgtEl>
                                        <p:attrNameLst>
                                          <p:attrName>style.visibility</p:attrName>
                                        </p:attrNameLst>
                                      </p:cBhvr>
                                      <p:to>
                                        <p:strVal val="visible"/>
                                      </p:to>
                                    </p:set>
                                    <p:animEffect transition="in" filter="fade">
                                      <p:cBhvr>
                                        <p:cTn id="42" dur="500"/>
                                        <p:tgtEl>
                                          <p:spTgt spid="3">
                                            <p:txEl>
                                              <p:pRg st="1" end="1"/>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3">
                                            <p:txEl>
                                              <p:pRg st="2" end="2"/>
                                            </p:txEl>
                                          </p:spTgt>
                                        </p:tgtEl>
                                        <p:attrNameLst>
                                          <p:attrName>style.visibility</p:attrName>
                                        </p:attrNameLst>
                                      </p:cBhvr>
                                      <p:to>
                                        <p:strVal val="visible"/>
                                      </p:to>
                                    </p:set>
                                    <p:animEffect transition="in" filter="fade">
                                      <p:cBhvr>
                                        <p:cTn id="47" dur="500"/>
                                        <p:tgtEl>
                                          <p:spTgt spid="3">
                                            <p:txEl>
                                              <p:pRg st="2" end="2"/>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3">
                                            <p:txEl>
                                              <p:pRg st="3" end="3"/>
                                            </p:txEl>
                                          </p:spTgt>
                                        </p:tgtEl>
                                        <p:attrNameLst>
                                          <p:attrName>style.visibility</p:attrName>
                                        </p:attrNameLst>
                                      </p:cBhvr>
                                      <p:to>
                                        <p:strVal val="visible"/>
                                      </p:to>
                                    </p:set>
                                    <p:animEffect transition="in" filter="fade">
                                      <p:cBhvr>
                                        <p:cTn id="52" dur="500"/>
                                        <p:tgtEl>
                                          <p:spTgt spid="3">
                                            <p:txEl>
                                              <p:pRg st="3" end="3"/>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3">
                                            <p:txEl>
                                              <p:pRg st="4" end="4"/>
                                            </p:txEl>
                                          </p:spTgt>
                                        </p:tgtEl>
                                        <p:attrNameLst>
                                          <p:attrName>style.visibility</p:attrName>
                                        </p:attrNameLst>
                                      </p:cBhvr>
                                      <p:to>
                                        <p:strVal val="visible"/>
                                      </p:to>
                                    </p:set>
                                    <p:animEffect transition="in" filter="fade">
                                      <p:cBhvr>
                                        <p:cTn id="57" dur="500"/>
                                        <p:tgtEl>
                                          <p:spTgt spid="3">
                                            <p:txEl>
                                              <p:pRg st="4" end="4"/>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3">
                                            <p:txEl>
                                              <p:pRg st="6" end="6"/>
                                            </p:txEl>
                                          </p:spTgt>
                                        </p:tgtEl>
                                        <p:attrNameLst>
                                          <p:attrName>style.visibility</p:attrName>
                                        </p:attrNameLst>
                                      </p:cBhvr>
                                      <p:to>
                                        <p:strVal val="visible"/>
                                      </p:to>
                                    </p:set>
                                    <p:animEffect transition="in" filter="fade">
                                      <p:cBhvr>
                                        <p:cTn id="6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228600" y="1828800"/>
            <a:ext cx="4800600" cy="4297363"/>
          </a:xfrm>
        </p:spPr>
        <p:txBody>
          <a:bodyPr/>
          <a:lstStyle/>
          <a:p>
            <a:pPr marL="0" indent="0">
              <a:buNone/>
            </a:pP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and </a:t>
            </a: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rose again on the </a:t>
            </a: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third day</a:t>
            </a:r>
          </a:p>
          <a:p>
            <a:pPr marL="0" indent="0">
              <a:buNone/>
            </a:pP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in </a:t>
            </a: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accordance with </a:t>
            </a: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the Scriptures</a:t>
            </a: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a:t>
            </a:r>
          </a:p>
          <a:p>
            <a:pPr marL="0" indent="0">
              <a:buNone/>
            </a:pPr>
            <a:r>
              <a:rPr lang="en-US" sz="2200" b="1" dirty="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H</a:t>
            </a: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e ascended into </a:t>
            </a: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heaven</a:t>
            </a:r>
          </a:p>
          <a:p>
            <a:pPr marL="0" indent="0">
              <a:buNone/>
            </a:pP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and </a:t>
            </a: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is seated at the right hand </a:t>
            </a: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of</a:t>
            </a:r>
          </a:p>
          <a:p>
            <a:pPr marL="0" indent="0">
              <a:buNone/>
            </a:pPr>
            <a:r>
              <a:rPr lang="en-US" sz="2200" b="1" dirty="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the </a:t>
            </a: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Father.</a:t>
            </a:r>
          </a:p>
          <a:p>
            <a:pPr marL="0" indent="0">
              <a:buNone/>
            </a:pPr>
            <a:endParaRPr lang="en-US" sz="2200" dirty="0" smtClean="0"/>
          </a:p>
          <a:p>
            <a:pPr lvl="0"/>
            <a:r>
              <a:rPr lang="en-US" dirty="0" smtClean="0"/>
              <a:t>Which Person(s) of the Trinity is being described? What does this mean?</a:t>
            </a:r>
          </a:p>
          <a:p>
            <a:endParaRPr lang="en-US" dirty="0"/>
          </a:p>
        </p:txBody>
      </p:sp>
      <p:sp>
        <p:nvSpPr>
          <p:cNvPr id="3" name="Content Placeholder 2"/>
          <p:cNvSpPr>
            <a:spLocks noGrp="1"/>
          </p:cNvSpPr>
          <p:nvPr>
            <p:ph sz="half" idx="2"/>
          </p:nvPr>
        </p:nvSpPr>
        <p:spPr>
          <a:xfrm>
            <a:off x="5105400" y="1828800"/>
            <a:ext cx="4038600" cy="4297363"/>
          </a:xfrm>
        </p:spPr>
        <p:txBody>
          <a:bodyPr/>
          <a:lstStyle/>
          <a:p>
            <a:pPr marL="0" indent="0">
              <a:buNone/>
            </a:pP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He will come again in </a:t>
            </a: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glory</a:t>
            </a:r>
          </a:p>
          <a:p>
            <a:pPr marL="0" indent="0">
              <a:buNone/>
            </a:pP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to </a:t>
            </a: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judge the living and </a:t>
            </a: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the</a:t>
            </a:r>
          </a:p>
          <a:p>
            <a:pPr marL="0" indent="0">
              <a:buNone/>
            </a:pP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dead </a:t>
            </a: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and his </a:t>
            </a:r>
            <a:r>
              <a:rPr lang="en-US" sz="2200" b="1" dirty="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K</a:t>
            </a: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ingdom will</a:t>
            </a:r>
          </a:p>
          <a:p>
            <a:pPr marL="0" indent="0">
              <a:buNone/>
            </a:pP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have </a:t>
            </a: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no end.</a:t>
            </a:r>
          </a:p>
          <a:p>
            <a:pPr marL="0" indent="0">
              <a:buNone/>
            </a:pPr>
            <a:endParaRPr lang="en-US"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a:p>
            <a:pPr lvl="0"/>
            <a:r>
              <a:rPr lang="en-US" dirty="0" smtClean="0"/>
              <a:t>Which Person(s) of the Trinity is being described? What does this mean?</a:t>
            </a:r>
          </a:p>
          <a:p>
            <a:endParaRPr lang="en-US" dirty="0"/>
          </a:p>
        </p:txBody>
      </p:sp>
      <p:sp>
        <p:nvSpPr>
          <p:cNvPr id="4" name="Text Placeholder 3"/>
          <p:cNvSpPr>
            <a:spLocks noGrp="1"/>
          </p:cNvSpPr>
          <p:nvPr>
            <p:ph type="body" sz="quarter" idx="12"/>
          </p:nvPr>
        </p:nvSpPr>
        <p:spPr/>
        <p:txBody>
          <a:bodyPr/>
          <a:lstStyle/>
          <a:p>
            <a:r>
              <a:rPr lang="en-US" dirty="0" smtClean="0"/>
              <a:t>The Nicene Creed </a:t>
            </a:r>
            <a:r>
              <a:rPr lang="en-US" sz="1400" dirty="0" smtClean="0"/>
              <a:t>(cont.)</a:t>
            </a:r>
            <a:endParaRPr lang="en-US" dirty="0" smtClean="0"/>
          </a:p>
          <a:p>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2">
                                            <p:txEl>
                                              <p:pRg st="6" end="6"/>
                                            </p:txEl>
                                          </p:spTgt>
                                        </p:tgtEl>
                                        <p:attrNameLst>
                                          <p:attrName>style.visibility</p:attrName>
                                        </p:attrNameLst>
                                      </p:cBhvr>
                                      <p:to>
                                        <p:strVal val="visible"/>
                                      </p:to>
                                    </p:set>
                                    <p:animEffect transition="in" filter="fade">
                                      <p:cBhvr>
                                        <p:cTn id="32" dur="500"/>
                                        <p:tgtEl>
                                          <p:spTgt spid="2">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0" end="0"/>
                                            </p:txEl>
                                          </p:spTgt>
                                        </p:tgtEl>
                                        <p:attrNameLst>
                                          <p:attrName>style.visibility</p:attrName>
                                        </p:attrNameLst>
                                      </p:cBhvr>
                                      <p:to>
                                        <p:strVal val="visible"/>
                                      </p:to>
                                    </p:set>
                                    <p:animEffect transition="in" filter="fade">
                                      <p:cBhvr>
                                        <p:cTn id="37" dur="500"/>
                                        <p:tgtEl>
                                          <p:spTgt spid="3">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3">
                                            <p:txEl>
                                              <p:pRg st="1" end="1"/>
                                            </p:txEl>
                                          </p:spTgt>
                                        </p:tgtEl>
                                        <p:attrNameLst>
                                          <p:attrName>style.visibility</p:attrName>
                                        </p:attrNameLst>
                                      </p:cBhvr>
                                      <p:to>
                                        <p:strVal val="visible"/>
                                      </p:to>
                                    </p:set>
                                    <p:animEffect transition="in" filter="fade">
                                      <p:cBhvr>
                                        <p:cTn id="42" dur="500"/>
                                        <p:tgtEl>
                                          <p:spTgt spid="3">
                                            <p:txEl>
                                              <p:pRg st="1" end="1"/>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3">
                                            <p:txEl>
                                              <p:pRg st="2" end="2"/>
                                            </p:txEl>
                                          </p:spTgt>
                                        </p:tgtEl>
                                        <p:attrNameLst>
                                          <p:attrName>style.visibility</p:attrName>
                                        </p:attrNameLst>
                                      </p:cBhvr>
                                      <p:to>
                                        <p:strVal val="visible"/>
                                      </p:to>
                                    </p:set>
                                    <p:animEffect transition="in" filter="fade">
                                      <p:cBhvr>
                                        <p:cTn id="47" dur="500"/>
                                        <p:tgtEl>
                                          <p:spTgt spid="3">
                                            <p:txEl>
                                              <p:pRg st="2" end="2"/>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3">
                                            <p:txEl>
                                              <p:pRg st="3" end="3"/>
                                            </p:txEl>
                                          </p:spTgt>
                                        </p:tgtEl>
                                        <p:attrNameLst>
                                          <p:attrName>style.visibility</p:attrName>
                                        </p:attrNameLst>
                                      </p:cBhvr>
                                      <p:to>
                                        <p:strVal val="visible"/>
                                      </p:to>
                                    </p:set>
                                    <p:animEffect transition="in" filter="fade">
                                      <p:cBhvr>
                                        <p:cTn id="52" dur="500"/>
                                        <p:tgtEl>
                                          <p:spTgt spid="3">
                                            <p:txEl>
                                              <p:pRg st="3" end="3"/>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3">
                                            <p:txEl>
                                              <p:pRg st="5" end="5"/>
                                            </p:txEl>
                                          </p:spTgt>
                                        </p:tgtEl>
                                        <p:attrNameLst>
                                          <p:attrName>style.visibility</p:attrName>
                                        </p:attrNameLst>
                                      </p:cBhvr>
                                      <p:to>
                                        <p:strVal val="visible"/>
                                      </p:to>
                                    </p:set>
                                    <p:animEffect transition="in" filter="fade">
                                      <p:cBhvr>
                                        <p:cTn id="5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457200" y="1828800"/>
            <a:ext cx="3733800" cy="4297363"/>
          </a:xfrm>
        </p:spPr>
        <p:txBody>
          <a:bodyPr/>
          <a:lstStyle/>
          <a:p>
            <a:pPr marL="0" indent="0">
              <a:buNone/>
            </a:pP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I believe in the Holy Spirit, </a:t>
            </a:r>
          </a:p>
          <a:p>
            <a:pPr marL="0" indent="0">
              <a:buNone/>
            </a:pP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the Lord, </a:t>
            </a:r>
          </a:p>
          <a:p>
            <a:pPr marL="0" indent="0">
              <a:buNone/>
            </a:pP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the giver of life, </a:t>
            </a:r>
          </a:p>
          <a:p>
            <a:pPr marL="0" indent="0">
              <a:buNone/>
            </a:pP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who proceeds from </a:t>
            </a: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the</a:t>
            </a:r>
          </a:p>
          <a:p>
            <a:pPr marL="0" indent="0">
              <a:buNone/>
            </a:pP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Father </a:t>
            </a: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and the Son,</a:t>
            </a:r>
          </a:p>
          <a:p>
            <a:pPr marL="0" indent="0">
              <a:buNone/>
            </a:pPr>
            <a:endParaRPr lang="en-US" dirty="0" smtClean="0"/>
          </a:p>
          <a:p>
            <a:pPr lvl="0"/>
            <a:r>
              <a:rPr lang="en-US" dirty="0" smtClean="0"/>
              <a:t>Which Person(s) of the Trinity is being described? What does this mean?</a:t>
            </a:r>
          </a:p>
          <a:p>
            <a:endParaRPr lang="en-US" dirty="0"/>
          </a:p>
        </p:txBody>
      </p:sp>
      <p:sp>
        <p:nvSpPr>
          <p:cNvPr id="3" name="Content Placeholder 2"/>
          <p:cNvSpPr>
            <a:spLocks noGrp="1"/>
          </p:cNvSpPr>
          <p:nvPr>
            <p:ph sz="half" idx="2"/>
          </p:nvPr>
        </p:nvSpPr>
        <p:spPr>
          <a:xfrm>
            <a:off x="4191000" y="1828800"/>
            <a:ext cx="4953000" cy="5029200"/>
          </a:xfrm>
        </p:spPr>
        <p:txBody>
          <a:bodyPr>
            <a:normAutofit/>
          </a:bodyPr>
          <a:lstStyle/>
          <a:p>
            <a:pPr>
              <a:buNone/>
            </a:pPr>
            <a:r>
              <a:rPr lang="en-US" sz="2400" b="1" dirty="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w</a:t>
            </a:r>
            <a:r>
              <a:rPr lang="en-US" sz="24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ho with the Father and the Son is </a:t>
            </a:r>
            <a:r>
              <a:rPr lang="en-US" sz="2400" b="1" dirty="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a</a:t>
            </a:r>
            <a:r>
              <a:rPr lang="en-US" sz="24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dored and glorified,</a:t>
            </a:r>
          </a:p>
          <a:p>
            <a:endParaRPr lang="en-US" dirty="0" smtClean="0"/>
          </a:p>
          <a:p>
            <a:pPr lvl="0"/>
            <a:r>
              <a:rPr lang="en-US" dirty="0" smtClean="0"/>
              <a:t>Which Person(s) of the Trinity is being described? What does this mean?</a:t>
            </a:r>
          </a:p>
          <a:p>
            <a:pPr>
              <a:buNone/>
            </a:pPr>
            <a:r>
              <a:rPr lang="en-US" dirty="0" smtClean="0"/>
              <a:t> </a:t>
            </a:r>
          </a:p>
          <a:p>
            <a:pPr marL="0" indent="0">
              <a:buNone/>
            </a:pPr>
            <a:r>
              <a:rPr lang="en-US" sz="24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who has spoken through </a:t>
            </a:r>
            <a:r>
              <a:rPr lang="en-US" sz="24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the</a:t>
            </a:r>
          </a:p>
          <a:p>
            <a:pPr marL="0" indent="0">
              <a:buNone/>
            </a:pPr>
            <a:r>
              <a:rPr lang="en-US" sz="2400" b="1" dirty="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en-US" sz="24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en-US" sz="24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prophets</a:t>
            </a:r>
            <a:r>
              <a:rPr lang="en-US" sz="24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a:t>
            </a:r>
          </a:p>
          <a:p>
            <a:pPr lvl="0"/>
            <a:endParaRPr lang="en-US" dirty="0" smtClean="0"/>
          </a:p>
          <a:p>
            <a:pPr lvl="0"/>
            <a:r>
              <a:rPr lang="en-US" dirty="0" smtClean="0"/>
              <a:t>Which Person(s) of the Trinity is being described? What does this mean?</a:t>
            </a:r>
          </a:p>
        </p:txBody>
      </p:sp>
      <p:sp>
        <p:nvSpPr>
          <p:cNvPr id="4" name="Text Placeholder 3"/>
          <p:cNvSpPr>
            <a:spLocks noGrp="1"/>
          </p:cNvSpPr>
          <p:nvPr>
            <p:ph type="body" sz="quarter" idx="12"/>
          </p:nvPr>
        </p:nvSpPr>
        <p:spPr/>
        <p:txBody>
          <a:bodyPr/>
          <a:lstStyle/>
          <a:p>
            <a:r>
              <a:rPr lang="en-US" dirty="0" smtClean="0"/>
              <a:t>The Nicene Creed </a:t>
            </a:r>
            <a:r>
              <a:rPr lang="en-US" sz="1400" dirty="0" smtClean="0"/>
              <a:t>(cont.)</a:t>
            </a:r>
            <a:endParaRPr lang="en-US" dirty="0" smtClean="0"/>
          </a:p>
          <a:p>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2">
                                            <p:txEl>
                                              <p:pRg st="6" end="6"/>
                                            </p:txEl>
                                          </p:spTgt>
                                        </p:tgtEl>
                                        <p:attrNameLst>
                                          <p:attrName>style.visibility</p:attrName>
                                        </p:attrNameLst>
                                      </p:cBhvr>
                                      <p:to>
                                        <p:strVal val="visible"/>
                                      </p:to>
                                    </p:set>
                                    <p:animEffect transition="in" filter="fade">
                                      <p:cBhvr>
                                        <p:cTn id="32" dur="500"/>
                                        <p:tgtEl>
                                          <p:spTgt spid="2">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0" end="0"/>
                                            </p:txEl>
                                          </p:spTgt>
                                        </p:tgtEl>
                                        <p:attrNameLst>
                                          <p:attrName>style.visibility</p:attrName>
                                        </p:attrNameLst>
                                      </p:cBhvr>
                                      <p:to>
                                        <p:strVal val="visible"/>
                                      </p:to>
                                    </p:set>
                                    <p:animEffect transition="in" filter="fade">
                                      <p:cBhvr>
                                        <p:cTn id="37" dur="500"/>
                                        <p:tgtEl>
                                          <p:spTgt spid="3">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3">
                                            <p:txEl>
                                              <p:pRg st="2" end="2"/>
                                            </p:txEl>
                                          </p:spTgt>
                                        </p:tgtEl>
                                        <p:attrNameLst>
                                          <p:attrName>style.visibility</p:attrName>
                                        </p:attrNameLst>
                                      </p:cBhvr>
                                      <p:to>
                                        <p:strVal val="visible"/>
                                      </p:to>
                                    </p:set>
                                    <p:animEffect transition="in" filter="fade">
                                      <p:cBhvr>
                                        <p:cTn id="42" dur="500"/>
                                        <p:tgtEl>
                                          <p:spTgt spid="3">
                                            <p:txEl>
                                              <p:pRg st="2" end="2"/>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3">
                                            <p:txEl>
                                              <p:pRg st="4" end="4"/>
                                            </p:txEl>
                                          </p:spTgt>
                                        </p:tgtEl>
                                        <p:attrNameLst>
                                          <p:attrName>style.visibility</p:attrName>
                                        </p:attrNameLst>
                                      </p:cBhvr>
                                      <p:to>
                                        <p:strVal val="visible"/>
                                      </p:to>
                                    </p:set>
                                    <p:animEffect transition="in" filter="fade">
                                      <p:cBhvr>
                                        <p:cTn id="47" dur="500"/>
                                        <p:tgtEl>
                                          <p:spTgt spid="3">
                                            <p:txEl>
                                              <p:pRg st="4" end="4"/>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3">
                                            <p:txEl>
                                              <p:pRg st="5" end="5"/>
                                            </p:txEl>
                                          </p:spTgt>
                                        </p:tgtEl>
                                        <p:attrNameLst>
                                          <p:attrName>style.visibility</p:attrName>
                                        </p:attrNameLst>
                                      </p:cBhvr>
                                      <p:to>
                                        <p:strVal val="visible"/>
                                      </p:to>
                                    </p:set>
                                    <p:animEffect transition="in" filter="fade">
                                      <p:cBhvr>
                                        <p:cTn id="52" dur="500"/>
                                        <p:tgtEl>
                                          <p:spTgt spid="3">
                                            <p:txEl>
                                              <p:pRg st="5" end="5"/>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3">
                                            <p:txEl>
                                              <p:pRg st="7" end="7"/>
                                            </p:txEl>
                                          </p:spTgt>
                                        </p:tgtEl>
                                        <p:attrNameLst>
                                          <p:attrName>style.visibility</p:attrName>
                                        </p:attrNameLst>
                                      </p:cBhvr>
                                      <p:to>
                                        <p:strVal val="visible"/>
                                      </p:to>
                                    </p:set>
                                    <p:animEffect transition="in" filter="fade">
                                      <p:cBhvr>
                                        <p:cTn id="5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457200" y="1828800"/>
            <a:ext cx="3657600" cy="4297363"/>
          </a:xfrm>
        </p:spPr>
        <p:txBody>
          <a:bodyPr/>
          <a:lstStyle/>
          <a:p>
            <a:pPr>
              <a:buNone/>
            </a:pP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I believe in </a:t>
            </a: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one,</a:t>
            </a:r>
            <a:r>
              <a:rPr lang="en-US" sz="2200" b="1" dirty="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holy,</a:t>
            </a:r>
          </a:p>
          <a:p>
            <a:pPr>
              <a:buNone/>
            </a:pPr>
            <a:r>
              <a:rPr lang="en-US" sz="2200" b="1" dirty="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catholic</a:t>
            </a: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and apostolic</a:t>
            </a:r>
          </a:p>
          <a:p>
            <a:pPr>
              <a:buNone/>
            </a:pPr>
            <a:r>
              <a:rPr lang="en-US" sz="2200" b="1" dirty="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Church</a:t>
            </a: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a:t>
            </a:r>
          </a:p>
          <a:p>
            <a:endParaRPr lang="en-US" dirty="0" smtClean="0"/>
          </a:p>
          <a:p>
            <a:pPr lvl="0"/>
            <a:r>
              <a:rPr lang="en-US" dirty="0" smtClean="0"/>
              <a:t>What does this line mean?</a:t>
            </a:r>
          </a:p>
          <a:p>
            <a:endParaRPr lang="en-US" dirty="0"/>
          </a:p>
        </p:txBody>
      </p:sp>
      <p:sp>
        <p:nvSpPr>
          <p:cNvPr id="3" name="Content Placeholder 2"/>
          <p:cNvSpPr>
            <a:spLocks noGrp="1"/>
          </p:cNvSpPr>
          <p:nvPr>
            <p:ph sz="half" idx="2"/>
          </p:nvPr>
        </p:nvSpPr>
        <p:spPr>
          <a:xfrm>
            <a:off x="4419600" y="1828800"/>
            <a:ext cx="4267200" cy="4297363"/>
          </a:xfrm>
        </p:spPr>
        <p:txBody>
          <a:bodyPr>
            <a:normAutofit/>
          </a:bodyPr>
          <a:lstStyle/>
          <a:p>
            <a:pPr marL="0" indent="0">
              <a:buNone/>
            </a:pP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I confess one baptism for </a:t>
            </a: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the</a:t>
            </a:r>
          </a:p>
          <a:p>
            <a:pPr marL="0" indent="0">
              <a:buNone/>
            </a:pPr>
            <a:r>
              <a:rPr lang="en-US" sz="2200" b="1" dirty="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forgiveness </a:t>
            </a: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of sins</a:t>
            </a:r>
          </a:p>
          <a:p>
            <a:pPr lvl="0"/>
            <a:endParaRPr lang="en-US" dirty="0" smtClean="0"/>
          </a:p>
          <a:p>
            <a:pPr lvl="0"/>
            <a:r>
              <a:rPr lang="en-US" dirty="0" smtClean="0"/>
              <a:t>What does this line mean?</a:t>
            </a:r>
          </a:p>
          <a:p>
            <a:pPr>
              <a:buNone/>
            </a:pPr>
            <a:endParaRPr lang="en-US" dirty="0" smtClean="0"/>
          </a:p>
          <a:p>
            <a:pPr marL="0" indent="0">
              <a:buNone/>
            </a:pPr>
            <a:r>
              <a:rPr lang="en-US" sz="2200" b="1" dirty="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a</a:t>
            </a: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nd I look forward to </a:t>
            </a: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the</a:t>
            </a:r>
          </a:p>
          <a:p>
            <a:pPr marL="0" indent="0">
              <a:buNone/>
            </a:pPr>
            <a:r>
              <a:rPr lang="en-US" sz="2200" b="1" dirty="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resurrection </a:t>
            </a: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of the </a:t>
            </a: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dead </a:t>
            </a:r>
            <a:endParaRPr lang="en-US" sz="2200" b="1" dirty="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a:p>
            <a:pPr marL="0" indent="0">
              <a:buNone/>
            </a:pP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and </a:t>
            </a: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the life of the world </a:t>
            </a: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to</a:t>
            </a:r>
          </a:p>
          <a:p>
            <a:pPr marL="0" indent="0">
              <a:buNone/>
            </a:pPr>
            <a:r>
              <a:rPr lang="en-US" sz="2200" b="1" dirty="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come. Amen.</a:t>
            </a:r>
            <a:endPar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a:p>
            <a:pPr marL="0" indent="0">
              <a:buNone/>
            </a:pPr>
            <a:endParaRPr lang="en-US" dirty="0" smtClean="0"/>
          </a:p>
          <a:p>
            <a:pPr lvl="0"/>
            <a:r>
              <a:rPr lang="en-US" dirty="0" smtClean="0"/>
              <a:t>What does this line mean?</a:t>
            </a:r>
          </a:p>
          <a:p>
            <a:pPr>
              <a:buNone/>
            </a:pPr>
            <a:endParaRPr lang="en-US" dirty="0"/>
          </a:p>
        </p:txBody>
      </p:sp>
      <p:sp>
        <p:nvSpPr>
          <p:cNvPr id="4" name="Text Placeholder 3"/>
          <p:cNvSpPr>
            <a:spLocks noGrp="1"/>
          </p:cNvSpPr>
          <p:nvPr>
            <p:ph type="body" sz="quarter" idx="12"/>
          </p:nvPr>
        </p:nvSpPr>
        <p:spPr/>
        <p:txBody>
          <a:bodyPr/>
          <a:lstStyle/>
          <a:p>
            <a:r>
              <a:rPr lang="en-US" dirty="0" smtClean="0"/>
              <a:t>The Nicene Creed </a:t>
            </a:r>
            <a:r>
              <a:rPr lang="en-US" sz="1400" dirty="0" smtClean="0"/>
              <a:t>(cont.)</a:t>
            </a:r>
            <a:endParaRPr lang="en-US" dirty="0" smtClean="0"/>
          </a:p>
          <a:p>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
                                            <p:txEl>
                                              <p:pRg st="4" end="4"/>
                                            </p:txEl>
                                          </p:spTgt>
                                        </p:tgtEl>
                                        <p:attrNameLst>
                                          <p:attrName>style.visibility</p:attrName>
                                        </p:attrNameLst>
                                      </p:cBhvr>
                                      <p:to>
                                        <p:strVal val="visible"/>
                                      </p:to>
                                    </p:set>
                                    <p:animEffect transition="in" filter="fade">
                                      <p:cBhvr>
                                        <p:cTn id="22" dur="500"/>
                                        <p:tgtEl>
                                          <p:spTgt spid="2">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0" end="0"/>
                                            </p:txEl>
                                          </p:spTgt>
                                        </p:tgtEl>
                                        <p:attrNameLst>
                                          <p:attrName>style.visibility</p:attrName>
                                        </p:attrNameLst>
                                      </p:cBhvr>
                                      <p:to>
                                        <p:strVal val="visible"/>
                                      </p:to>
                                    </p:set>
                                    <p:animEffect transition="in" filter="fade">
                                      <p:cBhvr>
                                        <p:cTn id="27" dur="500"/>
                                        <p:tgtEl>
                                          <p:spTgt spid="3">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1" end="1"/>
                                            </p:txEl>
                                          </p:spTgt>
                                        </p:tgtEl>
                                        <p:attrNameLst>
                                          <p:attrName>style.visibility</p:attrName>
                                        </p:attrNameLst>
                                      </p:cBhvr>
                                      <p:to>
                                        <p:strVal val="visible"/>
                                      </p:to>
                                    </p:set>
                                    <p:animEffect transition="in" filter="fade">
                                      <p:cBhvr>
                                        <p:cTn id="32" dur="500"/>
                                        <p:tgtEl>
                                          <p:spTgt spid="3">
                                            <p:txEl>
                                              <p:pRg st="1" end="1"/>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3" end="3"/>
                                            </p:txEl>
                                          </p:spTgt>
                                        </p:tgtEl>
                                        <p:attrNameLst>
                                          <p:attrName>style.visibility</p:attrName>
                                        </p:attrNameLst>
                                      </p:cBhvr>
                                      <p:to>
                                        <p:strVal val="visible"/>
                                      </p:to>
                                    </p:set>
                                    <p:animEffect transition="in" filter="fade">
                                      <p:cBhvr>
                                        <p:cTn id="37" dur="500"/>
                                        <p:tgtEl>
                                          <p:spTgt spid="3">
                                            <p:txEl>
                                              <p:pRg st="3" end="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500"/>
                                        <p:tgtEl>
                                          <p:spTgt spid="3">
                                            <p:txEl>
                                              <p:pRg st="5" end="5"/>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3">
                                            <p:txEl>
                                              <p:pRg st="6" end="6"/>
                                            </p:txEl>
                                          </p:spTgt>
                                        </p:tgtEl>
                                        <p:attrNameLst>
                                          <p:attrName>style.visibility</p:attrName>
                                        </p:attrNameLst>
                                      </p:cBhvr>
                                      <p:to>
                                        <p:strVal val="visible"/>
                                      </p:to>
                                    </p:set>
                                    <p:animEffect transition="in" filter="fade">
                                      <p:cBhvr>
                                        <p:cTn id="47" dur="500"/>
                                        <p:tgtEl>
                                          <p:spTgt spid="3">
                                            <p:txEl>
                                              <p:pRg st="6" end="6"/>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3">
                                            <p:txEl>
                                              <p:pRg st="7" end="7"/>
                                            </p:txEl>
                                          </p:spTgt>
                                        </p:tgtEl>
                                        <p:attrNameLst>
                                          <p:attrName>style.visibility</p:attrName>
                                        </p:attrNameLst>
                                      </p:cBhvr>
                                      <p:to>
                                        <p:strVal val="visible"/>
                                      </p:to>
                                    </p:set>
                                    <p:animEffect transition="in" filter="fade">
                                      <p:cBhvr>
                                        <p:cTn id="52" dur="500"/>
                                        <p:tgtEl>
                                          <p:spTgt spid="3">
                                            <p:txEl>
                                              <p:pRg st="7" end="7"/>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3">
                                            <p:txEl>
                                              <p:pRg st="8" end="8"/>
                                            </p:txEl>
                                          </p:spTgt>
                                        </p:tgtEl>
                                        <p:attrNameLst>
                                          <p:attrName>style.visibility</p:attrName>
                                        </p:attrNameLst>
                                      </p:cBhvr>
                                      <p:to>
                                        <p:strVal val="visible"/>
                                      </p:to>
                                    </p:set>
                                    <p:animEffect transition="in" filter="fade">
                                      <p:cBhvr>
                                        <p:cTn id="57" dur="500"/>
                                        <p:tgtEl>
                                          <p:spTgt spid="3">
                                            <p:txEl>
                                              <p:pRg st="8" end="8"/>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3">
                                            <p:txEl>
                                              <p:pRg st="10" end="10"/>
                                            </p:txEl>
                                          </p:spTgt>
                                        </p:tgtEl>
                                        <p:attrNameLst>
                                          <p:attrName>style.visibility</p:attrName>
                                        </p:attrNameLst>
                                      </p:cBhvr>
                                      <p:to>
                                        <p:strVal val="visible"/>
                                      </p:to>
                                    </p:set>
                                    <p:animEffect transition="in" filter="fade">
                                      <p:cBhvr>
                                        <p:cTn id="62"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The Trinity: Unpacking the Nicene Creed</a:t>
            </a:r>
            <a:endParaRPr lang="en-US" dirty="0"/>
          </a:p>
        </p:txBody>
      </p:sp>
      <p:sp>
        <p:nvSpPr>
          <p:cNvPr id="4" name="Text Placeholder 3"/>
          <p:cNvSpPr>
            <a:spLocks noGrp="1"/>
          </p:cNvSpPr>
          <p:nvPr>
            <p:ph idx="1"/>
          </p:nvPr>
        </p:nvSpPr>
        <p:spPr/>
        <p:txBody>
          <a:bodyPr/>
          <a:lstStyle/>
          <a:p>
            <a:pPr indent="0">
              <a:buNone/>
            </a:pPr>
            <a:r>
              <a:rPr lang="en-US" dirty="0" smtClean="0"/>
              <a:t>The Nicene Creed is an expression of the Trinity, an expression of faith.</a:t>
            </a:r>
            <a:endParaRPr lang="en-US" dirty="0"/>
          </a:p>
        </p:txBody>
      </p:sp>
      <p:pic>
        <p:nvPicPr>
          <p:cNvPr id="6" name="Picture 3" descr="trinity.jpg"/>
          <p:cNvPicPr>
            <a:picLocks noChangeAspect="1"/>
          </p:cNvPicPr>
          <p:nvPr/>
        </p:nvPicPr>
        <p:blipFill>
          <a:blip r:embed="rId3" cstate="print"/>
          <a:srcRect/>
          <a:stretch>
            <a:fillRect/>
          </a:stretch>
        </p:blipFill>
        <p:spPr bwMode="auto">
          <a:xfrm>
            <a:off x="2438400" y="2667000"/>
            <a:ext cx="4343400" cy="3824288"/>
          </a:xfrm>
          <a:prstGeom prst="rect">
            <a:avLst/>
          </a:prstGeom>
          <a:noFill/>
          <a:ln w="9525">
            <a:noFill/>
            <a:miter lim="800000"/>
            <a:headEnd/>
            <a:tailEnd/>
          </a:ln>
        </p:spPr>
      </p:pic>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990600"/>
            <a:ext cx="8229600" cy="533400"/>
          </a:xfrm>
        </p:spPr>
        <p:txBody>
          <a:bodyPr/>
          <a:lstStyle/>
          <a:p>
            <a:r>
              <a:rPr lang="en-US" dirty="0" smtClean="0"/>
              <a:t>The Trinity: Unpacking the Nicene Creed</a:t>
            </a:r>
            <a:endParaRPr lang="en-US" dirty="0"/>
          </a:p>
        </p:txBody>
      </p:sp>
      <p:sp>
        <p:nvSpPr>
          <p:cNvPr id="3" name="Content Placeholder 2"/>
          <p:cNvSpPr>
            <a:spLocks noGrp="1"/>
          </p:cNvSpPr>
          <p:nvPr>
            <p:ph idx="1"/>
          </p:nvPr>
        </p:nvSpPr>
        <p:spPr>
          <a:xfrm>
            <a:off x="1371600" y="1600200"/>
            <a:ext cx="7315200" cy="4953000"/>
          </a:xfrm>
        </p:spPr>
        <p:txBody>
          <a:bodyPr>
            <a:normAutofit fontScale="85000" lnSpcReduction="20000"/>
          </a:bodyPr>
          <a:lstStyle/>
          <a:p>
            <a:pPr marL="0" indent="0">
              <a:lnSpc>
                <a:spcPct val="110000"/>
              </a:lnSpc>
              <a:buNone/>
            </a:pPr>
            <a:r>
              <a:rPr lang="en-US" dirty="0"/>
              <a:t>I believe in one God, the Father almighty, maker of heaven and earth, of all things visible and invisible. </a:t>
            </a:r>
          </a:p>
          <a:p>
            <a:pPr marL="0" indent="0">
              <a:lnSpc>
                <a:spcPct val="110000"/>
              </a:lnSpc>
              <a:buNone/>
            </a:pPr>
            <a:r>
              <a:rPr lang="en-US" dirty="0"/>
              <a:t>I believe in one Lord Jesus Christ, the Only Begotten Son of God, born of the Father before all ages. God from God, Light from Light, true God from true God, begotten, not made, consubstantial with the Father; through him all things were made. For us men and for our salvation he came down from heaven, and by the Holy Spirit was incarnate of the Virgin Mary, and became man.</a:t>
            </a:r>
          </a:p>
          <a:p>
            <a:pPr marL="0" indent="0">
              <a:lnSpc>
                <a:spcPct val="110000"/>
              </a:lnSpc>
              <a:buNone/>
            </a:pPr>
            <a:r>
              <a:rPr lang="en-US" dirty="0"/>
              <a:t>For our sake he was crucified under Pontius Pilate, he suffered death and was buried, and rose again on the third day in accordance with the Scriptures. He ascended into heaven and is seated at the right hand of the Father. He will come again in glory to judge the living and the dead and his Kingdom will have no end.</a:t>
            </a:r>
          </a:p>
          <a:p>
            <a:pPr marL="0" indent="0">
              <a:lnSpc>
                <a:spcPct val="110000"/>
              </a:lnSpc>
              <a:buNone/>
            </a:pPr>
            <a:r>
              <a:rPr lang="en-US" dirty="0"/>
              <a:t>I believe in the Holy Spirit, the Lord, the giver of life, who proceeds from the Father and the Son, who with the Father and the Son is adored and glorified, who has spoken through the prophets.</a:t>
            </a:r>
          </a:p>
          <a:p>
            <a:pPr marL="0" indent="0">
              <a:lnSpc>
                <a:spcPct val="110000"/>
              </a:lnSpc>
              <a:buNone/>
            </a:pPr>
            <a:r>
              <a:rPr lang="en-US" dirty="0"/>
              <a:t>I believe in one, holy, catholic, and apostolic Church. I confess one Baptism for the forgiveness of sins and I look forward to the resurrection of the dead and the life of the world to come. Amen. </a:t>
            </a:r>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What Is a Creed?</a:t>
            </a:r>
            <a:endParaRPr lang="en-US" dirty="0"/>
          </a:p>
        </p:txBody>
      </p:sp>
      <p:sp>
        <p:nvSpPr>
          <p:cNvPr id="6" name="Content Placeholder 5"/>
          <p:cNvSpPr>
            <a:spLocks noGrp="1"/>
          </p:cNvSpPr>
          <p:nvPr>
            <p:ph idx="1"/>
          </p:nvPr>
        </p:nvSpPr>
        <p:spPr/>
        <p:txBody>
          <a:bodyPr/>
          <a:lstStyle/>
          <a:p>
            <a:pPr lvl="0"/>
            <a:r>
              <a:rPr lang="en-US" sz="2800" dirty="0" smtClean="0"/>
              <a:t>a summary statement of beliefs</a:t>
            </a:r>
          </a:p>
          <a:p>
            <a:pPr lvl="0"/>
            <a:r>
              <a:rPr lang="en-US" sz="2800" dirty="0" smtClean="0"/>
              <a:t>a profession of faith</a:t>
            </a:r>
          </a:p>
          <a:p>
            <a:pPr>
              <a:buNone/>
            </a:pPr>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fade">
                                      <p:cBhvr>
                                        <p:cTn id="12" dur="500"/>
                                        <p:tgtEl>
                                          <p:spTgt spid="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What Is the Nicene Creed?</a:t>
            </a:r>
            <a:endParaRPr lang="en-US" dirty="0"/>
          </a:p>
        </p:txBody>
      </p:sp>
      <p:sp>
        <p:nvSpPr>
          <p:cNvPr id="6" name="Content Placeholder 5"/>
          <p:cNvSpPr>
            <a:spLocks noGrp="1"/>
          </p:cNvSpPr>
          <p:nvPr>
            <p:ph idx="1"/>
          </p:nvPr>
        </p:nvSpPr>
        <p:spPr>
          <a:xfrm>
            <a:off x="1371600" y="1752600"/>
            <a:ext cx="3429000" cy="4373563"/>
          </a:xfrm>
        </p:spPr>
        <p:txBody>
          <a:bodyPr/>
          <a:lstStyle/>
          <a:p>
            <a:pPr marL="0" indent="0">
              <a:buNone/>
            </a:pPr>
            <a:r>
              <a:rPr lang="en-US" dirty="0" smtClean="0"/>
              <a:t>The Nicene Creed is the summary statement of Christian belief that was originally formulated at the First Council of Nicaea in AD 325. It was revised and promulgated at the Council of Constantinople in AD 381.</a:t>
            </a:r>
          </a:p>
          <a:p>
            <a:pPr marL="0" indent="0">
              <a:buNone/>
            </a:pPr>
            <a:endParaRPr lang="en-US" dirty="0"/>
          </a:p>
        </p:txBody>
      </p:sp>
      <p:pic>
        <p:nvPicPr>
          <p:cNvPr id="7" name="Picture 6" descr="TX001087-creedimage-wikimedia.jpg"/>
          <p:cNvPicPr>
            <a:picLocks noChangeAspect="1"/>
          </p:cNvPicPr>
          <p:nvPr/>
        </p:nvPicPr>
        <p:blipFill>
          <a:blip r:embed="rId3" cstate="print"/>
          <a:stretch>
            <a:fillRect/>
          </a:stretch>
        </p:blipFill>
        <p:spPr>
          <a:xfrm>
            <a:off x="5562600" y="1295400"/>
            <a:ext cx="3246239" cy="434340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8" name="TextBox 7"/>
          <p:cNvSpPr txBox="1"/>
          <p:nvPr/>
        </p:nvSpPr>
        <p:spPr bwMode="auto">
          <a:xfrm>
            <a:off x="5943600" y="5621923"/>
            <a:ext cx="16764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Why Is the Nicene Creed Significant to Christianity?</a:t>
            </a:r>
            <a:endParaRPr lang="en-US" dirty="0"/>
          </a:p>
        </p:txBody>
      </p:sp>
      <p:sp>
        <p:nvSpPr>
          <p:cNvPr id="3" name="Content Placeholder 2"/>
          <p:cNvSpPr>
            <a:spLocks noGrp="1"/>
          </p:cNvSpPr>
          <p:nvPr>
            <p:ph idx="1"/>
          </p:nvPr>
        </p:nvSpPr>
        <p:spPr/>
        <p:txBody>
          <a:bodyPr>
            <a:normAutofit/>
          </a:bodyPr>
          <a:lstStyle/>
          <a:p>
            <a:pPr lvl="0"/>
            <a:r>
              <a:rPr lang="en-US" dirty="0" smtClean="0"/>
              <a:t>It is a statement of beliefs, a profession of faith.</a:t>
            </a:r>
          </a:p>
          <a:p>
            <a:pPr lvl="0"/>
            <a:r>
              <a:rPr lang="en-US" dirty="0" smtClean="0"/>
              <a:t>It is recited at every Mass.</a:t>
            </a:r>
          </a:p>
          <a:p>
            <a:pPr lvl="0"/>
            <a:r>
              <a:rPr lang="en-US" dirty="0" smtClean="0"/>
              <a:t>During the Mass, the Creed is how we respond in faith to the Liturgy of the Word.</a:t>
            </a:r>
          </a:p>
          <a:p>
            <a:pPr lvl="0"/>
            <a:r>
              <a:rPr lang="en-US" dirty="0" smtClean="0"/>
              <a:t>Recited in community, the Creed bonds us with one another and supports us on the journey of faith.</a:t>
            </a:r>
          </a:p>
        </p:txBody>
      </p:sp>
      <p:pic>
        <p:nvPicPr>
          <p:cNvPr id="4" name="Picture 3" descr="TX001187praying_ac-faithfulcitizenship.org.jpg"/>
          <p:cNvPicPr>
            <a:picLocks noChangeAspect="1"/>
          </p:cNvPicPr>
          <p:nvPr/>
        </p:nvPicPr>
        <p:blipFill>
          <a:blip r:embed="rId3" cstate="print"/>
          <a:stretch>
            <a:fillRect/>
          </a:stretch>
        </p:blipFill>
        <p:spPr>
          <a:xfrm>
            <a:off x="2954923" y="4419599"/>
            <a:ext cx="3288729" cy="2190293"/>
          </a:xfrm>
          <a:prstGeom prst="rect">
            <a:avLst/>
          </a:prstGeom>
          <a:ln>
            <a:noFill/>
          </a:ln>
          <a:effectLst>
            <a:outerShdw blurRad="292100" dist="139700" dir="2700000" algn="tl" rotWithShape="0">
              <a:srgbClr val="333333">
                <a:alpha val="65000"/>
              </a:srgbClr>
            </a:outerShdw>
          </a:effectLst>
        </p:spPr>
      </p:pic>
      <p:sp>
        <p:nvSpPr>
          <p:cNvPr id="5" name="Rectangle 4"/>
          <p:cNvSpPr/>
          <p:nvPr/>
        </p:nvSpPr>
        <p:spPr>
          <a:xfrm rot="16200000">
            <a:off x="5908037" y="6136637"/>
            <a:ext cx="816249" cy="169277"/>
          </a:xfrm>
          <a:prstGeom prst="rect">
            <a:avLst/>
          </a:prstGeom>
        </p:spPr>
        <p:txBody>
          <a:bodyPr wrap="none">
            <a:spAutoFit/>
          </a:bodyPr>
          <a:lstStyle/>
          <a:p>
            <a:r>
              <a:rPr lang="en-US" sz="500" dirty="0" smtClean="0"/>
              <a:t>© faithfulcitizenship.org</a:t>
            </a:r>
            <a:endParaRPr lang="en-US" sz="5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Why Is the Nicene Creed Significant to Christianity?</a:t>
            </a:r>
            <a:endParaRPr lang="en-US" dirty="0"/>
          </a:p>
        </p:txBody>
      </p:sp>
      <p:sp>
        <p:nvSpPr>
          <p:cNvPr id="3" name="Content Placeholder 2"/>
          <p:cNvSpPr>
            <a:spLocks noGrp="1"/>
          </p:cNvSpPr>
          <p:nvPr>
            <p:ph idx="1"/>
          </p:nvPr>
        </p:nvSpPr>
        <p:spPr/>
        <p:txBody>
          <a:bodyPr>
            <a:normAutofit/>
          </a:bodyPr>
          <a:lstStyle/>
          <a:p>
            <a:pPr lvl="0"/>
            <a:r>
              <a:rPr lang="en-US" dirty="0"/>
              <a:t>It allows us to recommit to our faith consciously, because many of us were baptized in infancy or early childhood.</a:t>
            </a:r>
          </a:p>
          <a:p>
            <a:pPr lvl="0"/>
            <a:r>
              <a:rPr lang="en-US" dirty="0"/>
              <a:t>During the liturgy of Baptism for adults in the early Church, and in the Rite of Christian Initiation of Adults (RCIA), the Creed summarizes the faith that the newly baptized or newly converted profess.</a:t>
            </a:r>
          </a:p>
          <a:p>
            <a:pPr lvl="0"/>
            <a:r>
              <a:rPr lang="en-US" dirty="0"/>
              <a:t>It is significant because it is used by many Churches in both the East and the West.</a:t>
            </a:r>
          </a:p>
        </p:txBody>
      </p:sp>
      <p:pic>
        <p:nvPicPr>
          <p:cNvPr id="4" name="Picture 3" descr="TX001187praying_ac-faithfulcitizenship.org.jpg"/>
          <p:cNvPicPr>
            <a:picLocks noChangeAspect="1"/>
          </p:cNvPicPr>
          <p:nvPr/>
        </p:nvPicPr>
        <p:blipFill>
          <a:blip r:embed="rId3" cstate="print"/>
          <a:stretch>
            <a:fillRect/>
          </a:stretch>
        </p:blipFill>
        <p:spPr>
          <a:xfrm>
            <a:off x="2954923" y="4419599"/>
            <a:ext cx="3288729" cy="2190293"/>
          </a:xfrm>
          <a:prstGeom prst="rect">
            <a:avLst/>
          </a:prstGeom>
          <a:ln>
            <a:noFill/>
          </a:ln>
          <a:effectLst>
            <a:outerShdw blurRad="292100" dist="139700" dir="2700000" algn="tl" rotWithShape="0">
              <a:srgbClr val="333333">
                <a:alpha val="65000"/>
              </a:srgbClr>
            </a:outerShdw>
          </a:effectLst>
        </p:spPr>
      </p:pic>
      <p:sp>
        <p:nvSpPr>
          <p:cNvPr id="5" name="Rectangle 4"/>
          <p:cNvSpPr/>
          <p:nvPr/>
        </p:nvSpPr>
        <p:spPr>
          <a:xfrm rot="16200000">
            <a:off x="5908037" y="6136637"/>
            <a:ext cx="816249" cy="169277"/>
          </a:xfrm>
          <a:prstGeom prst="rect">
            <a:avLst/>
          </a:prstGeom>
        </p:spPr>
        <p:txBody>
          <a:bodyPr wrap="none">
            <a:spAutoFit/>
          </a:bodyPr>
          <a:lstStyle/>
          <a:p>
            <a:r>
              <a:rPr lang="en-US" sz="500" dirty="0" smtClean="0"/>
              <a:t>© faithfulcitizenship.org</a:t>
            </a:r>
            <a:endParaRPr lang="en-US" sz="5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How Does the Nicene Creed Explain the Trinity?</a:t>
            </a:r>
            <a:endParaRPr lang="en-US" dirty="0"/>
          </a:p>
        </p:txBody>
      </p:sp>
      <p:sp>
        <p:nvSpPr>
          <p:cNvPr id="3" name="Content Placeholder 2"/>
          <p:cNvSpPr>
            <a:spLocks noGrp="1"/>
          </p:cNvSpPr>
          <p:nvPr>
            <p:ph idx="1"/>
          </p:nvPr>
        </p:nvSpPr>
        <p:spPr/>
        <p:txBody>
          <a:bodyPr/>
          <a:lstStyle/>
          <a:p>
            <a:pPr lvl="0"/>
            <a:r>
              <a:rPr lang="en-US" sz="2400" dirty="0" smtClean="0"/>
              <a:t>emphasizes Jesus’ divinity and humanity</a:t>
            </a:r>
          </a:p>
          <a:p>
            <a:pPr lvl="0"/>
            <a:r>
              <a:rPr lang="en-US" sz="2400" dirty="0" smtClean="0"/>
              <a:t>describes the relationship of the Son as </a:t>
            </a:r>
            <a:r>
              <a:rPr lang="en-US" sz="2400" dirty="0"/>
              <a:t>“consubstantial with” (of the same substance as) the </a:t>
            </a:r>
            <a:r>
              <a:rPr lang="en-US" sz="2400" dirty="0" smtClean="0"/>
              <a:t>Father</a:t>
            </a:r>
          </a:p>
          <a:p>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Nicene Creed</a:t>
            </a:r>
            <a:endParaRPr lang="en-US" dirty="0"/>
          </a:p>
        </p:txBody>
      </p:sp>
      <p:sp>
        <p:nvSpPr>
          <p:cNvPr id="3" name="Content Placeholder 2"/>
          <p:cNvSpPr>
            <a:spLocks noGrp="1"/>
          </p:cNvSpPr>
          <p:nvPr>
            <p:ph idx="1"/>
          </p:nvPr>
        </p:nvSpPr>
        <p:spPr/>
        <p:txBody>
          <a:bodyPr/>
          <a:lstStyle/>
          <a:p>
            <a:pPr marL="0" indent="0">
              <a:buNone/>
            </a:pPr>
            <a:r>
              <a:rPr lang="en-US" dirty="0" smtClean="0"/>
              <a:t>In the next slides, the lines of the Nicene Creed are displayed one at a time.</a:t>
            </a:r>
          </a:p>
          <a:p>
            <a:pPr marL="0" indent="0">
              <a:buNone/>
            </a:pPr>
            <a:r>
              <a:rPr lang="en-US" dirty="0" smtClean="0"/>
              <a:t> </a:t>
            </a:r>
          </a:p>
          <a:p>
            <a:pPr marL="0" indent="0">
              <a:buNone/>
            </a:pPr>
            <a:r>
              <a:rPr lang="en-US" dirty="0" smtClean="0"/>
              <a:t>Take a moment to reflect on what image of the Trinity is being expressed in each slide: God the Father, God the Son, or God the Holy Spirit. </a:t>
            </a:r>
          </a:p>
          <a:p>
            <a:pPr marL="0" indent="0">
              <a:buNone/>
            </a:pPr>
            <a:endParaRPr lang="en-US" dirty="0" smtClean="0"/>
          </a:p>
          <a:p>
            <a:pPr marL="0" indent="0">
              <a:buNone/>
            </a:pPr>
            <a:r>
              <a:rPr lang="en-US" dirty="0" smtClean="0"/>
              <a:t>Each slide has a question or questions for reflection. </a:t>
            </a:r>
          </a:p>
          <a:p>
            <a:endParaRPr lang="en-US" dirty="0"/>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Nicene Creed </a:t>
            </a:r>
            <a:r>
              <a:rPr lang="en-US" sz="1400" dirty="0" smtClean="0"/>
              <a:t>(cont.)</a:t>
            </a:r>
            <a:endParaRPr lang="en-US" sz="1400" dirty="0"/>
          </a:p>
        </p:txBody>
      </p:sp>
      <p:sp>
        <p:nvSpPr>
          <p:cNvPr id="3" name="Content Placeholder 2"/>
          <p:cNvSpPr>
            <a:spLocks noGrp="1"/>
          </p:cNvSpPr>
          <p:nvPr>
            <p:ph idx="1"/>
          </p:nvPr>
        </p:nvSpPr>
        <p:spPr/>
        <p:txBody>
          <a:bodyPr/>
          <a:lstStyle/>
          <a:p>
            <a:pPr marL="0" indent="0">
              <a:buNone/>
            </a:pPr>
            <a:r>
              <a:rPr lang="en-US" sz="24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I believe in one God, </a:t>
            </a:r>
          </a:p>
          <a:p>
            <a:pPr marL="0" indent="0">
              <a:buNone/>
            </a:pPr>
            <a:r>
              <a:rPr lang="en-US" sz="24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the Father </a:t>
            </a:r>
            <a:r>
              <a:rPr lang="en-US" sz="24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almighty</a:t>
            </a:r>
            <a:r>
              <a:rPr lang="en-US" sz="24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p>
          <a:p>
            <a:pPr marL="0" indent="0">
              <a:buNone/>
            </a:pPr>
            <a:r>
              <a:rPr lang="en-US" sz="24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maker of heaven and earth, </a:t>
            </a:r>
          </a:p>
          <a:p>
            <a:pPr marL="0" indent="0">
              <a:buNone/>
            </a:pPr>
            <a:r>
              <a:rPr lang="en-US" sz="2400" b="1" dirty="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o</a:t>
            </a:r>
            <a:r>
              <a:rPr lang="en-US" sz="24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f all things visible and invisible.</a:t>
            </a:r>
            <a:endParaRPr lang="en-US" sz="2400" dirty="0" smtClean="0">
              <a:gradFill>
                <a:gsLst>
                  <a:gs pos="0">
                    <a:srgbClr val="C00000"/>
                  </a:gs>
                  <a:gs pos="78000">
                    <a:schemeClr val="accent6">
                      <a:tint val="90000"/>
                      <a:shade val="89000"/>
                      <a:satMod val="220000"/>
                    </a:schemeClr>
                  </a:gs>
                  <a:gs pos="100000">
                    <a:schemeClr val="accent6">
                      <a:tint val="12000"/>
                      <a:satMod val="255000"/>
                    </a:schemeClr>
                  </a:gs>
                </a:gsLst>
                <a:lin ang="5400000"/>
              </a:gradFill>
            </a:endParaRPr>
          </a:p>
          <a:p>
            <a:pPr marL="0" indent="0">
              <a:buNone/>
            </a:pPr>
            <a:endParaRPr lang="en-US" dirty="0" smtClean="0"/>
          </a:p>
          <a:p>
            <a:pPr lvl="0"/>
            <a:r>
              <a:rPr lang="en-US" dirty="0" smtClean="0"/>
              <a:t>Which Person(s) of the Trinity is being described? What does this mean?</a:t>
            </a:r>
          </a:p>
          <a:p>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04800" y="1849120"/>
            <a:ext cx="5257800" cy="4297363"/>
          </a:xfrm>
        </p:spPr>
        <p:txBody>
          <a:bodyPr>
            <a:normAutofit/>
          </a:bodyPr>
          <a:lstStyle/>
          <a:p>
            <a:pPr marL="0" indent="0">
              <a:buNone/>
            </a:pPr>
            <a:r>
              <a:rPr lang="en-US" sz="24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I believe in one </a:t>
            </a:r>
            <a:r>
              <a:rPr lang="en-US" sz="24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Lord Jesus </a:t>
            </a:r>
            <a:r>
              <a:rPr lang="en-US" sz="24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Christ, </a:t>
            </a:r>
          </a:p>
          <a:p>
            <a:pPr marL="0" indent="0">
              <a:buNone/>
            </a:pPr>
            <a:r>
              <a:rPr lang="en-US" sz="24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the </a:t>
            </a:r>
            <a:r>
              <a:rPr lang="en-US" sz="24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Only </a:t>
            </a:r>
            <a:r>
              <a:rPr lang="en-US" sz="24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Begotten Son of </a:t>
            </a:r>
            <a:r>
              <a:rPr lang="en-US" sz="24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God, </a:t>
            </a:r>
            <a:endParaRPr lang="en-US" sz="24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a:p>
            <a:pPr marL="0" indent="0">
              <a:buNone/>
            </a:pPr>
            <a:r>
              <a:rPr lang="en-US" sz="2400" b="1" dirty="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b</a:t>
            </a:r>
            <a:r>
              <a:rPr lang="en-US" sz="24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orn </a:t>
            </a:r>
            <a:r>
              <a:rPr lang="en-US" sz="24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of the </a:t>
            </a:r>
            <a:r>
              <a:rPr lang="en-US" sz="24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Father </a:t>
            </a:r>
            <a:r>
              <a:rPr lang="en-US" sz="24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before all </a:t>
            </a:r>
            <a:r>
              <a:rPr lang="en-US" sz="24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ages. </a:t>
            </a:r>
            <a:endParaRPr lang="en-US" sz="24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a:p>
            <a:pPr marL="0" indent="0">
              <a:buNone/>
            </a:pPr>
            <a:r>
              <a:rPr lang="en-US" sz="24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God from God, </a:t>
            </a:r>
            <a:r>
              <a:rPr lang="en-US" sz="24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Light </a:t>
            </a:r>
            <a:r>
              <a:rPr lang="en-US" sz="24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from Light, </a:t>
            </a:r>
          </a:p>
          <a:p>
            <a:pPr marL="0" indent="0">
              <a:buNone/>
            </a:pPr>
            <a:r>
              <a:rPr lang="en-US" sz="24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true God from true God, </a:t>
            </a:r>
          </a:p>
          <a:p>
            <a:pPr marL="0" indent="0">
              <a:buNone/>
            </a:pPr>
            <a:r>
              <a:rPr lang="en-US" sz="24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begotten, </a:t>
            </a:r>
            <a:r>
              <a:rPr lang="en-US" sz="24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not made,</a:t>
            </a:r>
          </a:p>
          <a:p>
            <a:pPr marL="0" indent="0">
              <a:buNone/>
            </a:pPr>
            <a:r>
              <a:rPr lang="en-US" sz="2400" b="1" dirty="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en-US" sz="24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c</a:t>
            </a:r>
            <a:r>
              <a:rPr lang="en-US" sz="24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onsubstantial </a:t>
            </a:r>
            <a:r>
              <a:rPr lang="en-US" sz="24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with the Father;</a:t>
            </a:r>
          </a:p>
          <a:p>
            <a:pPr marL="0" indent="0"/>
            <a:endParaRPr lang="en-US" dirty="0"/>
          </a:p>
        </p:txBody>
      </p:sp>
      <p:sp>
        <p:nvSpPr>
          <p:cNvPr id="5" name="Content Placeholder 4"/>
          <p:cNvSpPr>
            <a:spLocks noGrp="1"/>
          </p:cNvSpPr>
          <p:nvPr>
            <p:ph sz="half" idx="2"/>
          </p:nvPr>
        </p:nvSpPr>
        <p:spPr>
          <a:xfrm>
            <a:off x="5562600" y="1828800"/>
            <a:ext cx="3429000" cy="4297363"/>
          </a:xfrm>
        </p:spPr>
        <p:txBody>
          <a:bodyPr/>
          <a:lstStyle/>
          <a:p>
            <a:pPr lvl="0"/>
            <a:r>
              <a:rPr lang="en-US" dirty="0" smtClean="0"/>
              <a:t>Which Person(s) of the Trinity is being described? What does this mean?</a:t>
            </a:r>
          </a:p>
          <a:p>
            <a:pPr>
              <a:buNone/>
            </a:pPr>
            <a:endParaRPr lang="en-US" dirty="0" smtClean="0"/>
          </a:p>
          <a:p>
            <a:pPr marL="0" indent="0">
              <a:buNone/>
            </a:pP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…through </a:t>
            </a: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him all </a:t>
            </a: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things</a:t>
            </a:r>
          </a:p>
          <a:p>
            <a:pPr marL="0" indent="0">
              <a:buNone/>
            </a:pPr>
            <a:r>
              <a:rPr lang="en-US" sz="2200" b="1" dirty="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were </a:t>
            </a: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made.</a:t>
            </a:r>
          </a:p>
          <a:p>
            <a:pPr marL="0" indent="0">
              <a:buNone/>
            </a:pPr>
            <a:endParaRPr lang="en-US" sz="22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a:p>
            <a:pPr lvl="0"/>
            <a:r>
              <a:rPr lang="en-US" dirty="0" smtClean="0"/>
              <a:t>Which Person(s) of the Trinity is being described? What does this mean?</a:t>
            </a:r>
          </a:p>
          <a:p>
            <a:endParaRPr lang="en-US" dirty="0"/>
          </a:p>
        </p:txBody>
      </p:sp>
      <p:sp>
        <p:nvSpPr>
          <p:cNvPr id="7" name="Title 1"/>
          <p:cNvSpPr>
            <a:spLocks noGrp="1"/>
          </p:cNvSpPr>
          <p:nvPr>
            <p:ph type="body" sz="quarter" idx="12"/>
          </p:nvPr>
        </p:nvSpPr>
        <p:spPr/>
        <p:txBody>
          <a:bodyPr/>
          <a:lstStyle/>
          <a:p>
            <a:r>
              <a:rPr lang="en-US" dirty="0" smtClean="0"/>
              <a:t>The Nicene Creed </a:t>
            </a:r>
            <a:r>
              <a:rPr lang="en-US" sz="1400" dirty="0" smtClean="0"/>
              <a:t>(cont.)</a:t>
            </a:r>
            <a:endParaRPr lang="en-US" sz="14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5">
                                            <p:txEl>
                                              <p:pRg st="0" end="0"/>
                                            </p:txEl>
                                          </p:spTgt>
                                        </p:tgtEl>
                                        <p:attrNameLst>
                                          <p:attrName>style.visibility</p:attrName>
                                        </p:attrNameLst>
                                      </p:cBhvr>
                                      <p:to>
                                        <p:strVal val="visible"/>
                                      </p:to>
                                    </p:set>
                                    <p:animEffect transition="in" filter="fade">
                                      <p:cBhvr>
                                        <p:cTn id="42" dur="500"/>
                                        <p:tgtEl>
                                          <p:spTgt spid="5">
                                            <p:txEl>
                                              <p:pRg st="0" end="0"/>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5">
                                            <p:txEl>
                                              <p:pRg st="2" end="2"/>
                                            </p:txEl>
                                          </p:spTgt>
                                        </p:tgtEl>
                                        <p:attrNameLst>
                                          <p:attrName>style.visibility</p:attrName>
                                        </p:attrNameLst>
                                      </p:cBhvr>
                                      <p:to>
                                        <p:strVal val="visible"/>
                                      </p:to>
                                    </p:set>
                                    <p:animEffect transition="in" filter="fade">
                                      <p:cBhvr>
                                        <p:cTn id="47" dur="500"/>
                                        <p:tgtEl>
                                          <p:spTgt spid="5">
                                            <p:txEl>
                                              <p:pRg st="2" end="2"/>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5">
                                            <p:txEl>
                                              <p:pRg st="3" end="3"/>
                                            </p:txEl>
                                          </p:spTgt>
                                        </p:tgtEl>
                                        <p:attrNameLst>
                                          <p:attrName>style.visibility</p:attrName>
                                        </p:attrNameLst>
                                      </p:cBhvr>
                                      <p:to>
                                        <p:strVal val="visible"/>
                                      </p:to>
                                    </p:set>
                                    <p:animEffect transition="in" filter="fade">
                                      <p:cBhvr>
                                        <p:cTn id="52" dur="500"/>
                                        <p:tgtEl>
                                          <p:spTgt spid="5">
                                            <p:txEl>
                                              <p:pRg st="3" end="3"/>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5">
                                            <p:txEl>
                                              <p:pRg st="5" end="5"/>
                                            </p:txEl>
                                          </p:spTgt>
                                        </p:tgtEl>
                                        <p:attrNameLst>
                                          <p:attrName>style.visibility</p:attrName>
                                        </p:attrNameLst>
                                      </p:cBhvr>
                                      <p:to>
                                        <p:strVal val="visible"/>
                                      </p:to>
                                    </p:set>
                                    <p:animEffect transition="in" filter="fade">
                                      <p:cBhvr>
                                        <p:cTn id="57"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LIC Presentation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bwMode="auto">
        <a:noFill/>
        <a:ln w="9525">
          <a:noFill/>
          <a:miter lim="800000"/>
          <a:headEnd/>
          <a:tailEnd/>
        </a:ln>
      </a:spPr>
      <a:bodyPr>
        <a:spAutoFit/>
      </a:bodyPr>
      <a:lstStyle>
        <a:defPPr>
          <a:defRPr sz="800" dirty="0">
            <a:solidFill>
              <a:schemeClr val="bg1">
                <a:lumMod val="65000"/>
              </a:schemeClr>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LIC Presentation template</Template>
  <TotalTime>136</TotalTime>
  <Words>1393</Words>
  <Application>Microsoft Office PowerPoint</Application>
  <PresentationFormat>On-screen Show (4:3)</PresentationFormat>
  <Paragraphs>139</Paragraphs>
  <Slides>15</Slides>
  <Notes>10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LIC Presentation template</vt:lpstr>
      <vt:lpstr>The Trinity: Unpacking the Nicene Creed</vt:lpstr>
      <vt:lpstr>What Is a Creed?</vt:lpstr>
      <vt:lpstr>What Is the Nicene Creed?</vt:lpstr>
      <vt:lpstr>Why Is the Nicene Creed Significant to Christianity?</vt:lpstr>
      <vt:lpstr>Why Is the Nicene Creed Significant to Christianity?</vt:lpstr>
      <vt:lpstr>How Does the Nicene Creed Explain the Trinity?</vt:lpstr>
      <vt:lpstr>The Nicene Creed</vt:lpstr>
      <vt:lpstr>The Nicene Creed (cont.)</vt:lpstr>
      <vt:lpstr>PowerPoint Presentation</vt:lpstr>
      <vt:lpstr>PowerPoint Presentation</vt:lpstr>
      <vt:lpstr>PowerPoint Presentation</vt:lpstr>
      <vt:lpstr>PowerPoint Presentation</vt:lpstr>
      <vt:lpstr>PowerPoint Presentation</vt:lpstr>
      <vt:lpstr>The Trinity: Unpacking the Nicene Creed</vt:lpstr>
      <vt:lpstr>The Trinity: Unpacking the Nicene Creed</vt:lpstr>
    </vt:vector>
  </TitlesOfParts>
  <Company>Saint Mary's Press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Trinity: Unpacking the Nicene Creed</dc:title>
  <dc:creator>Beth Martinka</dc:creator>
  <cp:lastModifiedBy>Brian Holzworth</cp:lastModifiedBy>
  <cp:revision>36</cp:revision>
  <dcterms:created xsi:type="dcterms:W3CDTF">2010-07-16T18:49:47Z</dcterms:created>
  <dcterms:modified xsi:type="dcterms:W3CDTF">2014-02-17T15:49:11Z</dcterms:modified>
</cp:coreProperties>
</file>