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8558" autoAdjust="0"/>
  </p:normalViewPr>
  <p:slideViewPr>
    <p:cSldViewPr snapToGrid="0" snapToObjects="1">
      <p:cViewPr varScale="1">
        <p:scale>
          <a:sx n="32" d="100"/>
          <a:sy n="32" d="100"/>
        </p:scale>
        <p:origin x="540" y="120"/>
      </p:cViewPr>
      <p:guideLst>
        <p:guide orient="horz" pos="6144"/>
        <p:guide pos="81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two quotations in the Primary Sources sidebar, “Being Prayerful Means More Than</a:t>
            </a:r>
            <a:r>
              <a:rPr lang="en-US" sz="6200" baseline="0" dirty="0" smtClean="0">
                <a:effectLst/>
                <a:latin typeface="+mn-lt"/>
                <a:ea typeface="+mn-ea"/>
                <a:cs typeface="+mn-cs"/>
                <a:sym typeface="Helvetica Neue"/>
              </a:rPr>
              <a:t> Saying Prayers,”</a:t>
            </a:r>
            <a:r>
              <a:rPr lang="en-US" sz="6200" dirty="0" smtClean="0">
                <a:effectLst/>
                <a:latin typeface="+mn-lt"/>
                <a:ea typeface="+mn-ea"/>
                <a:cs typeface="+mn-cs"/>
                <a:sym typeface="Helvetica Neue"/>
              </a:rPr>
              <a:t> in article 42 of the student text. Discuss the meaning of these two statements.</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42.</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0114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Read aloud the modern-day parable at the end of article 45 of the student text. Ask why discouragement is the most effective seed of sin.</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45.</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0569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imagining yourself as part of a Gospel story can be a very powerful way to hear the voice of God. Invite the students to try this type of prayer using one of the passages listed at the end of the section “The Method,” in article 46 of the student text.</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46.</a:t>
            </a:r>
          </a:p>
          <a:p>
            <a:endParaRPr lang="en-US" dirty="0"/>
          </a:p>
        </p:txBody>
      </p:sp>
    </p:spTree>
    <p:extLst>
      <p:ext uri="{BB962C8B-B14F-4D97-AF65-F5344CB8AC3E}">
        <p14:creationId xmlns:p14="http://schemas.microsoft.com/office/powerpoint/2010/main" val="10381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volunteers to explain each bullet point, according to how they’re described in the section “Prayer Defined“ in article 42 of the student text.</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42.</a:t>
            </a:r>
          </a:p>
          <a:p>
            <a:endParaRPr lang="en-US" dirty="0"/>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Point out that the Church offers us many opportunities to pray and to learn about prayer. Ask for examples from the students’ parishes (see the section “Everyone</a:t>
            </a:r>
            <a:r>
              <a:rPr lang="en-US" sz="6200" baseline="0" dirty="0" smtClean="0">
                <a:effectLst/>
                <a:latin typeface="+mn-lt"/>
                <a:ea typeface="+mn-ea"/>
                <a:cs typeface="+mn-cs"/>
                <a:sym typeface="Helvetica Neue"/>
              </a:rPr>
              <a:t> Is Called to Prayer” in article 42 </a:t>
            </a:r>
            <a:r>
              <a:rPr lang="en-US" sz="6200" dirty="0" smtClean="0">
                <a:effectLst/>
                <a:latin typeface="+mn-lt"/>
                <a:ea typeface="+mn-ea"/>
                <a:cs typeface="+mn-cs"/>
                <a:sym typeface="Helvetica Neue"/>
              </a:rPr>
              <a:t>of the student text for examples). Ask for suggestions for making time for regular prayer.</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42.</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volunteers to share examples of blessings they have received or witnessed (blessings of objects such as class rings, of homes, animals, and so on).</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43.</a:t>
            </a:r>
          </a:p>
          <a:p>
            <a:r>
              <a:rPr lang="en-US" sz="6200" dirty="0" smtClean="0">
                <a:effectLst/>
                <a:latin typeface="+mn-lt"/>
                <a:ea typeface="+mn-ea"/>
                <a:cs typeface="+mn-cs"/>
                <a:sym typeface="Helvetica Neue"/>
              </a:rPr>
              <a:t>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the prayer “Glory be to the Father . . .” is often called the doxology, but the term can apply to any short hymn of praise. If the students have Bibles, invite them to find these doxologies: Ephesians 3:20–21; 1 Timothy 1:17; Jude 25; Revelation 7:12.</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43.</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some springboards to meditation, as in the section “Meditation” in article 44 of the student text: </a:t>
            </a:r>
            <a:r>
              <a:rPr lang="en-US" sz="6200" i="1" dirty="0" err="1" smtClean="0">
                <a:effectLst/>
                <a:latin typeface="+mn-lt"/>
                <a:ea typeface="+mn-ea"/>
                <a:cs typeface="+mn-cs"/>
                <a:sym typeface="Helvetica Neue"/>
              </a:rPr>
              <a:t>lectio</a:t>
            </a:r>
            <a:r>
              <a:rPr lang="en-US" sz="6200" i="1" dirty="0" smtClean="0">
                <a:effectLst/>
                <a:latin typeface="+mn-lt"/>
                <a:ea typeface="+mn-ea"/>
                <a:cs typeface="+mn-cs"/>
                <a:sym typeface="Helvetica Neue"/>
              </a:rPr>
              <a:t> </a:t>
            </a:r>
            <a:r>
              <a:rPr lang="en-US" sz="6200" i="1" dirty="0" err="1" smtClean="0">
                <a:effectLst/>
                <a:latin typeface="+mn-lt"/>
                <a:ea typeface="+mn-ea"/>
                <a:cs typeface="+mn-cs"/>
                <a:sym typeface="Helvetica Neue"/>
              </a:rPr>
              <a:t>divina</a:t>
            </a:r>
            <a:r>
              <a:rPr lang="en-US" sz="6200" dirty="0" smtClean="0">
                <a:effectLst/>
                <a:latin typeface="+mn-lt"/>
                <a:ea typeface="+mn-ea"/>
                <a:cs typeface="+mn-cs"/>
                <a:sym typeface="Helvetica Neue"/>
              </a:rPr>
              <a:t>, liturgical texts of the day or season, holy writings, the Rosary, icons, and all creation.</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44.</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why a consistent and regular prayer practice is helpful.</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45.</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prayer is a sign of our communion with God. Ask why each statement is incorrect, in light of that fact. Highlight the words of Origen in the section</a:t>
            </a:r>
            <a:r>
              <a:rPr lang="en-US" sz="6200" baseline="0" dirty="0" smtClean="0">
                <a:effectLst/>
                <a:latin typeface="+mn-lt"/>
                <a:ea typeface="+mn-ea"/>
                <a:cs typeface="+mn-cs"/>
                <a:sym typeface="Helvetica Neue"/>
              </a:rPr>
              <a:t> “Misconceptions about Prayer,” in article 45, </a:t>
            </a:r>
            <a:r>
              <a:rPr lang="en-US" sz="6200" dirty="0" smtClean="0">
                <a:effectLst/>
                <a:latin typeface="+mn-lt"/>
                <a:ea typeface="+mn-ea"/>
                <a:cs typeface="+mn-cs"/>
                <a:sym typeface="Helvetica Neue"/>
              </a:rPr>
              <a:t>as encouragement in prayer.</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45.</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the statement that distractions reveal which master we serve. Ask for examples. Encourage the students to think of ways to let distractions go and to turn back to God when they</a:t>
            </a:r>
            <a:r>
              <a:rPr lang="en-US" sz="6200" baseline="0" dirty="0" smtClean="0">
                <a:effectLst/>
                <a:latin typeface="+mn-lt"/>
                <a:ea typeface="+mn-ea"/>
                <a:cs typeface="+mn-cs"/>
                <a:sym typeface="Helvetica Neue"/>
              </a:rPr>
              <a:t> are</a:t>
            </a:r>
            <a:r>
              <a:rPr lang="en-US" sz="6200" dirty="0" smtClean="0">
                <a:effectLst/>
                <a:latin typeface="+mn-lt"/>
                <a:ea typeface="+mn-ea"/>
                <a:cs typeface="+mn-cs"/>
                <a:sym typeface="Helvetica Neue"/>
              </a:rPr>
              <a:t> praying. Consider sharing a method that has worked for you.</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45.</a:t>
            </a:r>
          </a:p>
          <a:p>
            <a:r>
              <a:rPr lang="en-US" sz="6200" dirty="0" smtClean="0">
                <a:effectLst/>
                <a:latin typeface="+mn-lt"/>
                <a:ea typeface="+mn-ea"/>
                <a:cs typeface="+mn-cs"/>
                <a:sym typeface="Helvetica Neue"/>
              </a:rPr>
              <a:t>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
        <p:nvSpPr>
          <p:cNvPr id="7" name="Shape 7"/>
          <p:cNvSpPr>
            <a:spLocks noGrp="1"/>
          </p:cNvSpPr>
          <p:nvPr>
            <p:ph type="body" idx="1"/>
          </p:nvPr>
        </p:nvSpPr>
        <p:spPr>
          <a:xfrm>
            <a:off x="21457920" y="15605760"/>
            <a:ext cx="4768427" cy="3901441"/>
          </a:xfrm>
          <a:prstGeom prst="rect">
            <a:avLst/>
          </a:prstGeom>
          <a:ln w="12700"/>
        </p:spPr>
        <p:txBody>
          <a:bodyPr lIns="0" tIns="0" rIns="0" bIns="0" anchor="ctr"/>
          <a:lstStyle>
            <a:lvl1pPr marL="342900" indent="-342900">
              <a:spcBef>
                <a:spcPts val="100"/>
              </a:spcBef>
              <a:buSzTx/>
              <a:buFontTx/>
              <a:buNone/>
              <a:defRPr sz="2200">
                <a:solidFill>
                  <a:srgbClr val="808080"/>
                </a:solidFill>
              </a:defRPr>
            </a:lvl1pPr>
          </a:lstStyle>
          <a:p>
            <a:pPr lvl="0">
              <a:defRPr sz="1800">
                <a:solidFill>
                  <a:srgbClr val="000000"/>
                </a:solidFill>
              </a:defRPr>
            </a:pPr>
            <a:r>
              <a:rPr sz="2200">
                <a:solidFill>
                  <a:srgbClr val="808080"/>
                </a:solidFill>
              </a:rPr>
              <a:t>Document # TX000000</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p:nvSpPr>
        <p:spPr>
          <a:xfrm>
            <a:off x="21241173" y="18023162"/>
            <a:ext cx="4551681" cy="100129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lstStyle/>
          <a:p>
            <a:pPr lvl="0"/>
            <a:r>
              <a:rPr lang="en-US" dirty="0" smtClean="0"/>
              <a:t>The Fundamentals</a:t>
            </a:r>
            <a:br>
              <a:rPr lang="en-US" dirty="0" smtClean="0"/>
            </a:br>
            <a:r>
              <a:rPr lang="en-US" dirty="0" smtClean="0"/>
              <a:t>of Prayer</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smtClean="0">
                <a:latin typeface="Arial"/>
                <a:ea typeface="Arial"/>
                <a:cs typeface="Arial"/>
                <a:sym typeface="Arial"/>
              </a:rPr>
              <a:t>Unit 5, </a:t>
            </a:r>
            <a:r>
              <a:rPr lang="en-US" sz="5600" dirty="0" smtClean="0">
                <a:latin typeface="Arial"/>
                <a:ea typeface="Arial"/>
                <a:cs typeface="Arial"/>
                <a:sym typeface="Arial"/>
              </a:rPr>
              <a:t>Chapter 11</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dirty="0" smtClean="0">
                <a:solidFill>
                  <a:srgbClr val="808080"/>
                </a:solidFill>
              </a:rPr>
              <a:t>Document</a:t>
            </a:r>
            <a:r>
              <a:rPr lang="en-US" sz="2200" dirty="0" smtClean="0">
                <a:solidFill>
                  <a:srgbClr val="808080"/>
                </a:solidFill>
              </a:rPr>
              <a:t> </a:t>
            </a:r>
            <a:r>
              <a:rPr sz="2200" dirty="0" smtClean="0">
                <a:solidFill>
                  <a:srgbClr val="808080"/>
                </a:solidFill>
              </a:rPr>
              <a:t>#: </a:t>
            </a:r>
            <a:r>
              <a:rPr lang="en-US" sz="2200" dirty="0" smtClean="0">
                <a:solidFill>
                  <a:srgbClr val="808080"/>
                </a:solidFill>
              </a:rPr>
              <a:t>TX005442</a:t>
            </a:r>
            <a:endParaRPr sz="2200" dirty="0">
              <a:solidFill>
                <a:srgbClr val="80808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842" y="1779823"/>
            <a:ext cx="23408642" cy="4551681"/>
          </a:xfrm>
        </p:spPr>
        <p:txBody>
          <a:bodyPr/>
          <a:lstStyle/>
          <a:p>
            <a:r>
              <a:rPr lang="en-US" dirty="0" smtClean="0"/>
              <a:t>Difficulties in Prayer: </a:t>
            </a:r>
            <a:r>
              <a:rPr lang="en-US" dirty="0" smtClean="0"/>
              <a:t/>
            </a:r>
            <a:br>
              <a:rPr lang="en-US" dirty="0" smtClean="0"/>
            </a:br>
            <a:r>
              <a:rPr lang="en-US" dirty="0" smtClean="0"/>
              <a:t>Distraction </a:t>
            </a:r>
            <a:r>
              <a:rPr lang="en-US" dirty="0" smtClean="0"/>
              <a:t>and Dryness</a:t>
            </a:r>
            <a:endParaRPr lang="en-US" dirty="0"/>
          </a:p>
        </p:txBody>
      </p:sp>
      <p:sp>
        <p:nvSpPr>
          <p:cNvPr id="3" name="Text Placeholder 2"/>
          <p:cNvSpPr>
            <a:spLocks noGrp="1"/>
          </p:cNvSpPr>
          <p:nvPr>
            <p:ph type="body" idx="1"/>
          </p:nvPr>
        </p:nvSpPr>
        <p:spPr>
          <a:xfrm>
            <a:off x="2360842" y="5640327"/>
            <a:ext cx="11213905" cy="12382622"/>
          </a:xfrm>
        </p:spPr>
        <p:txBody>
          <a:bodyPr/>
          <a:lstStyle/>
          <a:p>
            <a:r>
              <a:rPr lang="en-US" dirty="0" smtClean="0"/>
              <a:t>Distractions reveal our preferences and attachments.</a:t>
            </a:r>
          </a:p>
          <a:p>
            <a:r>
              <a:rPr lang="en-US" dirty="0" smtClean="0"/>
              <a:t>Dryness is feeling separated from God and losing the joy and peace of prayer.</a:t>
            </a:r>
          </a:p>
          <a:p>
            <a:r>
              <a:rPr lang="en-US" dirty="0" smtClean="0"/>
              <a:t>We can turn our focus back to the Lord.</a:t>
            </a:r>
          </a:p>
          <a:p>
            <a:pPr marL="0" indent="0">
              <a:buNone/>
            </a:pPr>
            <a:endParaRPr lang="en-US" dirty="0"/>
          </a:p>
        </p:txBody>
      </p:sp>
      <p:pic>
        <p:nvPicPr>
          <p:cNvPr id="4" name="Picture 3" descr="S10-iStock_000015418540_Large.jpg"/>
          <p:cNvPicPr>
            <a:picLocks noChangeAspect="1"/>
          </p:cNvPicPr>
          <p:nvPr/>
        </p:nvPicPr>
        <p:blipFill rotWithShape="1">
          <a:blip r:embed="rId3" cstate="print">
            <a:extLst>
              <a:ext uri="{28A0092B-C50C-407E-A947-70E740481C1C}">
                <a14:useLocalDpi xmlns:a14="http://schemas.microsoft.com/office/drawing/2010/main" val="0"/>
              </a:ext>
            </a:extLst>
          </a:blip>
          <a:srcRect l="1994" t="4058" b="5491"/>
          <a:stretch/>
        </p:blipFill>
        <p:spPr>
          <a:xfrm>
            <a:off x="13367508" y="6331504"/>
            <a:ext cx="11660989" cy="8053753"/>
          </a:xfrm>
          <a:prstGeom prst="rect">
            <a:avLst/>
          </a:prstGeom>
        </p:spPr>
      </p:pic>
      <p:sp>
        <p:nvSpPr>
          <p:cNvPr id="5" name="Rectangle 4"/>
          <p:cNvSpPr/>
          <p:nvPr/>
        </p:nvSpPr>
        <p:spPr>
          <a:xfrm>
            <a:off x="13433494" y="14449244"/>
            <a:ext cx="139530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wragg</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8761504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132" y="8106475"/>
            <a:ext cx="13816468" cy="9189656"/>
          </a:xfrm>
          <a:prstGeom prst="rect">
            <a:avLst/>
          </a:prstGeom>
        </p:spPr>
      </p:pic>
      <p:sp>
        <p:nvSpPr>
          <p:cNvPr id="5" name="Rectangle 4"/>
          <p:cNvSpPr/>
          <p:nvPr/>
        </p:nvSpPr>
        <p:spPr>
          <a:xfrm>
            <a:off x="18373617" y="16988354"/>
            <a:ext cx="2333316"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Scisetti</a:t>
            </a:r>
            <a:r>
              <a:rPr lang="en-US" sz="1400" dirty="0">
                <a:solidFill>
                  <a:srgbClr val="A7A7A7"/>
                </a:solidFill>
              </a:rPr>
              <a:t> </a:t>
            </a:r>
            <a:r>
              <a:rPr lang="en-US" sz="1400" dirty="0" err="1">
                <a:solidFill>
                  <a:srgbClr val="A7A7A7"/>
                </a:solidFill>
              </a:rPr>
              <a:t>Alfio</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
        <p:nvSpPr>
          <p:cNvPr id="2" name="Title 1"/>
          <p:cNvSpPr>
            <a:spLocks noGrp="1"/>
          </p:cNvSpPr>
          <p:nvPr>
            <p:ph type="title"/>
          </p:nvPr>
        </p:nvSpPr>
        <p:spPr>
          <a:xfrm>
            <a:off x="3058158" y="1733973"/>
            <a:ext cx="23408642" cy="4551681"/>
          </a:xfrm>
        </p:spPr>
        <p:txBody>
          <a:bodyPr/>
          <a:lstStyle/>
          <a:p>
            <a:r>
              <a:rPr lang="en-US" dirty="0" smtClean="0"/>
              <a:t>Difficulties in Prayer: Darkness</a:t>
            </a:r>
            <a:endParaRPr lang="en-US" dirty="0"/>
          </a:p>
        </p:txBody>
      </p:sp>
      <p:sp>
        <p:nvSpPr>
          <p:cNvPr id="3" name="Text Placeholder 2"/>
          <p:cNvSpPr>
            <a:spLocks noGrp="1"/>
          </p:cNvSpPr>
          <p:nvPr>
            <p:ph type="body" idx="1"/>
          </p:nvPr>
        </p:nvSpPr>
        <p:spPr>
          <a:xfrm>
            <a:off x="3058158" y="5125068"/>
            <a:ext cx="14209934" cy="13221548"/>
          </a:xfrm>
        </p:spPr>
        <p:txBody>
          <a:bodyPr/>
          <a:lstStyle/>
          <a:p>
            <a:r>
              <a:rPr lang="en-US" dirty="0" smtClean="0"/>
              <a:t>Spiritual darkness can begin with dryness due to carelessness . . .</a:t>
            </a:r>
          </a:p>
          <a:p>
            <a:r>
              <a:rPr lang="en-US" dirty="0" smtClean="0"/>
              <a:t>. . . or it can be as profound as feeling that we have been abandoned by God.</a:t>
            </a:r>
          </a:p>
          <a:p>
            <a:r>
              <a:rPr lang="en-US" dirty="0" smtClean="0"/>
              <a:t>We can see these moments </a:t>
            </a:r>
            <a:r>
              <a:rPr lang="en-US" dirty="0" smtClean="0"/>
              <a:t/>
            </a:r>
            <a:br>
              <a:rPr lang="en-US" dirty="0" smtClean="0"/>
            </a:br>
            <a:r>
              <a:rPr lang="en-US" dirty="0" smtClean="0"/>
              <a:t>as </a:t>
            </a:r>
            <a:r>
              <a:rPr lang="en-US" dirty="0" smtClean="0"/>
              <a:t>times when our love for </a:t>
            </a:r>
            <a:r>
              <a:rPr lang="en-US" dirty="0" smtClean="0"/>
              <a:t/>
            </a:r>
            <a:br>
              <a:rPr lang="en-US" dirty="0" smtClean="0"/>
            </a:br>
            <a:r>
              <a:rPr lang="en-US" dirty="0" smtClean="0"/>
              <a:t>God </a:t>
            </a:r>
            <a:r>
              <a:rPr lang="en-US" dirty="0" smtClean="0"/>
              <a:t>is being purified.</a:t>
            </a:r>
            <a:endParaRPr lang="en-US" dirty="0"/>
          </a:p>
        </p:txBody>
      </p:sp>
    </p:spTree>
    <p:extLst>
      <p:ext uri="{BB962C8B-B14F-4D97-AF65-F5344CB8AC3E}">
        <p14:creationId xmlns:p14="http://schemas.microsoft.com/office/powerpoint/2010/main" val="34841704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759" y="2015327"/>
            <a:ext cx="23408642" cy="4551681"/>
          </a:xfrm>
        </p:spPr>
        <p:txBody>
          <a:bodyPr/>
          <a:lstStyle/>
          <a:p>
            <a:r>
              <a:rPr lang="en-US" dirty="0" err="1" smtClean="0"/>
              <a:t>Ignatian</a:t>
            </a:r>
            <a:r>
              <a:rPr lang="en-US" dirty="0" smtClean="0"/>
              <a:t> Gospel Meditation</a:t>
            </a:r>
            <a:endParaRPr lang="en-US" dirty="0"/>
          </a:p>
        </p:txBody>
      </p:sp>
      <p:sp>
        <p:nvSpPr>
          <p:cNvPr id="3" name="Text Placeholder 2"/>
          <p:cNvSpPr>
            <a:spLocks noGrp="1"/>
          </p:cNvSpPr>
          <p:nvPr>
            <p:ph type="body" idx="1"/>
          </p:nvPr>
        </p:nvSpPr>
        <p:spPr>
          <a:xfrm>
            <a:off x="4429759" y="5507619"/>
            <a:ext cx="18206722" cy="13221548"/>
          </a:xfrm>
        </p:spPr>
        <p:txBody>
          <a:bodyPr/>
          <a:lstStyle/>
          <a:p>
            <a:r>
              <a:rPr lang="en-US" dirty="0" smtClean="0"/>
              <a:t>Use your imagination to </a:t>
            </a:r>
            <a:r>
              <a:rPr lang="en-US" dirty="0"/>
              <a:t>i</a:t>
            </a:r>
            <a:r>
              <a:rPr lang="en-US" dirty="0" smtClean="0"/>
              <a:t>mmerse yourself in a story from the Bible.</a:t>
            </a:r>
          </a:p>
          <a:p>
            <a:r>
              <a:rPr lang="en-US" dirty="0" smtClean="0"/>
              <a:t>Pay careful attention to all you are feeling and thinking.</a:t>
            </a:r>
          </a:p>
          <a:p>
            <a:r>
              <a:rPr lang="en-US" dirty="0" smtClean="0"/>
              <a:t>Respond in prayerful conversation with Jesus.</a:t>
            </a:r>
            <a:endParaRPr lang="en-US" dirty="0"/>
          </a:p>
        </p:txBody>
      </p:sp>
    </p:spTree>
    <p:extLst>
      <p:ext uri="{BB962C8B-B14F-4D97-AF65-F5344CB8AC3E}">
        <p14:creationId xmlns:p14="http://schemas.microsoft.com/office/powerpoint/2010/main" val="9666067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893696" y="3005014"/>
            <a:ext cx="23408642" cy="1517228"/>
          </a:xfrm>
          <a:prstGeom prst="rect">
            <a:avLst/>
          </a:prstGeom>
        </p:spPr>
        <p:txBody>
          <a:bodyPr/>
          <a:lstStyle/>
          <a:p>
            <a:pPr lvl="0"/>
            <a:r>
              <a:rPr lang="en-US" i="1" dirty="0" smtClean="0"/>
              <a:t>Prayer</a:t>
            </a:r>
            <a:r>
              <a:rPr lang="en-US" dirty="0" smtClean="0"/>
              <a:t> Defined</a:t>
            </a:r>
            <a:endParaRPr dirty="0"/>
          </a:p>
        </p:txBody>
      </p:sp>
      <p:sp>
        <p:nvSpPr>
          <p:cNvPr id="33" name="Shape 33"/>
          <p:cNvSpPr>
            <a:spLocks noGrp="1"/>
          </p:cNvSpPr>
          <p:nvPr>
            <p:ph type="body" idx="1"/>
          </p:nvPr>
        </p:nvSpPr>
        <p:spPr>
          <a:xfrm>
            <a:off x="2893696" y="4618110"/>
            <a:ext cx="11059017" cy="11442864"/>
          </a:xfrm>
          <a:prstGeom prst="rect">
            <a:avLst/>
          </a:prstGeom>
        </p:spPr>
        <p:txBody>
          <a:bodyPr>
            <a:normAutofit/>
          </a:bodyPr>
          <a:lstStyle/>
          <a:p>
            <a:r>
              <a:rPr lang="en-US" dirty="0" smtClean="0"/>
              <a:t>“Prayer is the raising of one’s mind and heart to God . . .</a:t>
            </a:r>
          </a:p>
          <a:p>
            <a:r>
              <a:rPr lang="en-US" dirty="0" smtClean="0"/>
              <a:t>“. . . or the requesting of good things from God.”</a:t>
            </a:r>
          </a:p>
          <a:p>
            <a:r>
              <a:rPr lang="en-US" dirty="0" smtClean="0"/>
              <a:t>Prayer is more than words.</a:t>
            </a:r>
          </a:p>
          <a:p>
            <a:r>
              <a:rPr lang="en-US" dirty="0" smtClean="0"/>
              <a:t>It includes insight and affection.</a:t>
            </a:r>
            <a:endParaRPr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218" t="14989" r="21525" b="9157"/>
          <a:stretch/>
        </p:blipFill>
        <p:spPr>
          <a:xfrm>
            <a:off x="14598017" y="5098953"/>
            <a:ext cx="11403713" cy="9696622"/>
          </a:xfrm>
          <a:prstGeom prst="rect">
            <a:avLst/>
          </a:prstGeom>
        </p:spPr>
      </p:pic>
      <p:sp>
        <p:nvSpPr>
          <p:cNvPr id="3" name="Rectangle 2"/>
          <p:cNvSpPr/>
          <p:nvPr/>
        </p:nvSpPr>
        <p:spPr>
          <a:xfrm>
            <a:off x="14598017" y="14968641"/>
            <a:ext cx="1690387"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JayLazarin</a:t>
            </a:r>
            <a:r>
              <a:rPr lang="en-US" sz="1400" dirty="0">
                <a:solidFill>
                  <a:srgbClr val="A7A7A7"/>
                </a:solidFill>
              </a:rPr>
              <a:t> / </a:t>
            </a:r>
            <a:r>
              <a:rPr lang="en-US" sz="1400" dirty="0" err="1">
                <a:solidFill>
                  <a:srgbClr val="A7A7A7"/>
                </a:solidFill>
              </a:rPr>
              <a:t>istock</a:t>
            </a:r>
            <a:endParaRPr lang="en-US" sz="1400" dirty="0">
              <a:solidFill>
                <a:srgbClr val="A7A7A7"/>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942" r="12980"/>
          <a:stretch/>
        </p:blipFill>
        <p:spPr>
          <a:xfrm>
            <a:off x="2771335" y="5060823"/>
            <a:ext cx="10656277" cy="9195443"/>
          </a:xfrm>
          <a:prstGeom prst="rect">
            <a:avLst/>
          </a:prstGeom>
        </p:spPr>
      </p:pic>
      <p:sp>
        <p:nvSpPr>
          <p:cNvPr id="2" name="Title 1"/>
          <p:cNvSpPr>
            <a:spLocks noGrp="1"/>
          </p:cNvSpPr>
          <p:nvPr>
            <p:ph type="title"/>
          </p:nvPr>
        </p:nvSpPr>
        <p:spPr>
          <a:xfrm>
            <a:off x="2771335" y="1735420"/>
            <a:ext cx="23408642" cy="4551681"/>
          </a:xfrm>
        </p:spPr>
        <p:txBody>
          <a:bodyPr/>
          <a:lstStyle/>
          <a:p>
            <a:r>
              <a:rPr lang="en-US" dirty="0" smtClean="0"/>
              <a:t>Prayer Forms Us</a:t>
            </a:r>
            <a:endParaRPr lang="en-US" dirty="0"/>
          </a:p>
        </p:txBody>
      </p:sp>
      <p:sp>
        <p:nvSpPr>
          <p:cNvPr id="3" name="Text Placeholder 2"/>
          <p:cNvSpPr>
            <a:spLocks noGrp="1"/>
          </p:cNvSpPr>
          <p:nvPr>
            <p:ph type="body" idx="1"/>
          </p:nvPr>
        </p:nvSpPr>
        <p:spPr>
          <a:xfrm>
            <a:off x="14075513" y="5060823"/>
            <a:ext cx="10683626" cy="13221548"/>
          </a:xfrm>
        </p:spPr>
        <p:txBody>
          <a:bodyPr>
            <a:normAutofit/>
          </a:bodyPr>
          <a:lstStyle/>
          <a:p>
            <a:r>
              <a:rPr lang="en-US" dirty="0" smtClean="0"/>
              <a:t>When we regularly </a:t>
            </a:r>
            <a:r>
              <a:rPr lang="en-US" dirty="0" smtClean="0"/>
              <a:t/>
            </a:r>
            <a:br>
              <a:rPr lang="en-US" dirty="0" smtClean="0"/>
            </a:br>
            <a:r>
              <a:rPr lang="en-US" dirty="0" smtClean="0"/>
              <a:t>raise </a:t>
            </a:r>
            <a:r>
              <a:rPr lang="en-US" dirty="0" smtClean="0"/>
              <a:t>our mind to God </a:t>
            </a:r>
            <a:r>
              <a:rPr lang="en-US" dirty="0" smtClean="0"/>
              <a:t/>
            </a:r>
            <a:br>
              <a:rPr lang="en-US" dirty="0" smtClean="0"/>
            </a:br>
            <a:r>
              <a:rPr lang="en-US" dirty="0" smtClean="0"/>
              <a:t>in </a:t>
            </a:r>
            <a:r>
              <a:rPr lang="en-US" dirty="0" smtClean="0"/>
              <a:t>prayer, our intellect </a:t>
            </a:r>
            <a:r>
              <a:rPr lang="en-US" dirty="0" smtClean="0"/>
              <a:t/>
            </a:r>
            <a:br>
              <a:rPr lang="en-US" dirty="0" smtClean="0"/>
            </a:br>
            <a:r>
              <a:rPr lang="en-US" dirty="0" smtClean="0"/>
              <a:t>is </a:t>
            </a:r>
            <a:r>
              <a:rPr lang="en-US" dirty="0" smtClean="0"/>
              <a:t>shaped by our closeness to him.</a:t>
            </a:r>
          </a:p>
          <a:p>
            <a:r>
              <a:rPr lang="en-US" dirty="0" smtClean="0"/>
              <a:t>Prayer can enable us </a:t>
            </a:r>
            <a:r>
              <a:rPr lang="en-US" dirty="0" smtClean="0"/>
              <a:t/>
            </a:r>
            <a:br>
              <a:rPr lang="en-US" dirty="0" smtClean="0"/>
            </a:br>
            <a:r>
              <a:rPr lang="en-US" dirty="0" smtClean="0"/>
              <a:t>to </a:t>
            </a:r>
            <a:r>
              <a:rPr lang="en-US" dirty="0" smtClean="0"/>
              <a:t>give fully of ourselves in our relationships with God and others.</a:t>
            </a:r>
            <a:endParaRPr lang="en-US" dirty="0"/>
          </a:p>
        </p:txBody>
      </p:sp>
      <p:sp>
        <p:nvSpPr>
          <p:cNvPr id="5" name="Rectangle 4"/>
          <p:cNvSpPr/>
          <p:nvPr/>
        </p:nvSpPr>
        <p:spPr>
          <a:xfrm>
            <a:off x="2771335" y="14262903"/>
            <a:ext cx="200571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Zurijeta</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9864036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8" y="1733973"/>
            <a:ext cx="23408642" cy="4551681"/>
          </a:xfrm>
        </p:spPr>
        <p:txBody>
          <a:bodyPr/>
          <a:lstStyle/>
          <a:p>
            <a:r>
              <a:rPr lang="en-US" dirty="0" smtClean="0"/>
              <a:t>Everyone Is Called to Prayer</a:t>
            </a:r>
            <a:endParaRPr lang="en-US" dirty="0"/>
          </a:p>
        </p:txBody>
      </p:sp>
      <p:sp>
        <p:nvSpPr>
          <p:cNvPr id="3" name="Text Placeholder 2"/>
          <p:cNvSpPr>
            <a:spLocks noGrp="1"/>
          </p:cNvSpPr>
          <p:nvPr>
            <p:ph type="body" idx="1"/>
          </p:nvPr>
        </p:nvSpPr>
        <p:spPr>
          <a:xfrm>
            <a:off x="2600958" y="5111402"/>
            <a:ext cx="11815451" cy="13221548"/>
          </a:xfrm>
        </p:spPr>
        <p:txBody>
          <a:bodyPr>
            <a:normAutofit/>
          </a:bodyPr>
          <a:lstStyle/>
          <a:p>
            <a:r>
              <a:rPr lang="en-US" dirty="0" smtClean="0"/>
              <a:t>All people have an innate desire for God.</a:t>
            </a:r>
          </a:p>
          <a:p>
            <a:r>
              <a:rPr lang="en-US" dirty="0" smtClean="0"/>
              <a:t>Prayer is a response to God, who first calls us</a:t>
            </a:r>
            <a:br>
              <a:rPr lang="en-US" dirty="0" smtClean="0"/>
            </a:br>
            <a:r>
              <a:rPr lang="en-US" dirty="0" smtClean="0"/>
              <a:t>to encounter him.</a:t>
            </a:r>
          </a:p>
          <a:p>
            <a:r>
              <a:rPr lang="en-US" dirty="0" smtClean="0"/>
              <a:t>In prayer God reveals himself to us, and we</a:t>
            </a:r>
            <a:br>
              <a:rPr lang="en-US" dirty="0" smtClean="0"/>
            </a:br>
            <a:r>
              <a:rPr lang="en-US" dirty="0" smtClean="0"/>
              <a:t>learn about ourselves.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6409" y="5533893"/>
            <a:ext cx="10040323" cy="10040323"/>
          </a:xfrm>
          <a:prstGeom prst="rect">
            <a:avLst/>
          </a:prstGeom>
        </p:spPr>
      </p:pic>
      <p:sp>
        <p:nvSpPr>
          <p:cNvPr id="5" name="Rectangle 4"/>
          <p:cNvSpPr/>
          <p:nvPr/>
        </p:nvSpPr>
        <p:spPr>
          <a:xfrm>
            <a:off x="14416409" y="15612838"/>
            <a:ext cx="1460356" cy="307777"/>
          </a:xfrm>
          <a:prstGeom prst="rect">
            <a:avLst/>
          </a:prstGeom>
        </p:spPr>
        <p:txBody>
          <a:bodyPr wrap="none">
            <a:spAutoFit/>
          </a:bodyPr>
          <a:lstStyle/>
          <a:p>
            <a:r>
              <a:rPr lang="en-US" sz="1400" dirty="0">
                <a:solidFill>
                  <a:srgbClr val="A7A7A7"/>
                </a:solidFill>
              </a:rPr>
              <a:t>© Roma_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119027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850" y="1065708"/>
            <a:ext cx="23408642" cy="4551681"/>
          </a:xfrm>
        </p:spPr>
        <p:txBody>
          <a:bodyPr/>
          <a:lstStyle/>
          <a:p>
            <a:r>
              <a:rPr lang="en-US" dirty="0" smtClean="0"/>
              <a:t>Forms of Prayer</a:t>
            </a:r>
            <a:endParaRPr lang="en-US" dirty="0"/>
          </a:p>
        </p:txBody>
      </p:sp>
      <p:sp>
        <p:nvSpPr>
          <p:cNvPr id="3" name="Text Placeholder 2"/>
          <p:cNvSpPr>
            <a:spLocks noGrp="1"/>
          </p:cNvSpPr>
          <p:nvPr>
            <p:ph type="body" idx="1"/>
          </p:nvPr>
        </p:nvSpPr>
        <p:spPr>
          <a:xfrm>
            <a:off x="3409851" y="4267655"/>
            <a:ext cx="11492208" cy="13221548"/>
          </a:xfrm>
        </p:spPr>
        <p:txBody>
          <a:bodyPr/>
          <a:lstStyle/>
          <a:p>
            <a:r>
              <a:rPr lang="en-US" dirty="0" smtClean="0"/>
              <a:t>A blessing is a response to God’s many gifts.</a:t>
            </a:r>
          </a:p>
          <a:p>
            <a:r>
              <a:rPr lang="en-US" dirty="0" smtClean="0"/>
              <a:t>Sometimes a blessing invokes God’s power and care over a person, object, place, or event.</a:t>
            </a:r>
          </a:p>
          <a:p>
            <a:r>
              <a:rPr lang="en-US" dirty="0" smtClean="0"/>
              <a:t>Adoration acknowledges that we are creatures before the One who created us.</a:t>
            </a:r>
          </a:p>
          <a:p>
            <a:r>
              <a:rPr lang="en-US" dirty="0" smtClean="0"/>
              <a:t>A petition asks God for something we need.</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159"/>
          <a:stretch/>
        </p:blipFill>
        <p:spPr>
          <a:xfrm>
            <a:off x="15320809" y="4676190"/>
            <a:ext cx="8260080" cy="11888519"/>
          </a:xfrm>
          <a:prstGeom prst="rect">
            <a:avLst/>
          </a:prstGeom>
        </p:spPr>
      </p:pic>
      <p:sp>
        <p:nvSpPr>
          <p:cNvPr id="5" name="Rectangle 4"/>
          <p:cNvSpPr/>
          <p:nvPr/>
        </p:nvSpPr>
        <p:spPr>
          <a:xfrm>
            <a:off x="15320809" y="16675713"/>
            <a:ext cx="2400730" cy="307777"/>
          </a:xfrm>
          <a:prstGeom prst="rect">
            <a:avLst/>
          </a:prstGeom>
        </p:spPr>
        <p:txBody>
          <a:bodyPr wrap="none">
            <a:spAutoFit/>
          </a:bodyPr>
          <a:lstStyle/>
          <a:p>
            <a:r>
              <a:rPr lang="en-US" sz="1400" dirty="0">
                <a:solidFill>
                  <a:srgbClr val="A7A7A7"/>
                </a:solidFill>
              </a:rPr>
              <a:t>© Joseph </a:t>
            </a:r>
            <a:r>
              <a:rPr lang="en-US" sz="1400" dirty="0" err="1">
                <a:solidFill>
                  <a:srgbClr val="A7A7A7"/>
                </a:solidFill>
              </a:rPr>
              <a:t>Sohm</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239641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1100926"/>
            <a:ext cx="23408642" cy="4551681"/>
          </a:xfrm>
        </p:spPr>
        <p:txBody>
          <a:bodyPr/>
          <a:lstStyle/>
          <a:p>
            <a:r>
              <a:rPr lang="en-US" dirty="0" smtClean="0"/>
              <a:t>More Forms of Prayer</a:t>
            </a:r>
            <a:endParaRPr lang="en-US" dirty="0"/>
          </a:p>
        </p:txBody>
      </p:sp>
      <p:sp>
        <p:nvSpPr>
          <p:cNvPr id="3" name="Text Placeholder 2"/>
          <p:cNvSpPr>
            <a:spLocks noGrp="1"/>
          </p:cNvSpPr>
          <p:nvPr>
            <p:ph type="body" idx="1"/>
          </p:nvPr>
        </p:nvSpPr>
        <p:spPr>
          <a:xfrm>
            <a:off x="2600959" y="4469578"/>
            <a:ext cx="22204360" cy="12552330"/>
          </a:xfrm>
        </p:spPr>
        <p:txBody>
          <a:bodyPr>
            <a:normAutofit/>
          </a:bodyPr>
          <a:lstStyle/>
          <a:p>
            <a:r>
              <a:rPr lang="en-US" dirty="0" smtClean="0"/>
              <a:t>Intercession is asking God’s help for another person.</a:t>
            </a:r>
          </a:p>
          <a:p>
            <a:r>
              <a:rPr lang="en-US" dirty="0" smtClean="0"/>
              <a:t>Thanksgiving recognizes that all we have comes to us as a gift from God.</a:t>
            </a:r>
          </a:p>
          <a:p>
            <a:r>
              <a:rPr lang="en-US" dirty="0" smtClean="0"/>
              <a:t>Praise expresses </a:t>
            </a:r>
            <a:r>
              <a:rPr lang="en-US" dirty="0" smtClean="0"/>
              <a:t/>
            </a:r>
            <a:br>
              <a:rPr lang="en-US" dirty="0" smtClean="0"/>
            </a:br>
            <a:r>
              <a:rPr lang="en-US" dirty="0" smtClean="0"/>
              <a:t>our </a:t>
            </a:r>
            <a:r>
              <a:rPr lang="en-US" dirty="0" smtClean="0"/>
              <a:t>love for God </a:t>
            </a:r>
            <a:r>
              <a:rPr lang="en-US" dirty="0" smtClean="0"/>
              <a:t/>
            </a:r>
            <a:br>
              <a:rPr lang="en-US" dirty="0" smtClean="0"/>
            </a:br>
            <a:r>
              <a:rPr lang="en-US" dirty="0" smtClean="0"/>
              <a:t>simply </a:t>
            </a:r>
            <a:r>
              <a:rPr lang="en-US" dirty="0" smtClean="0"/>
              <a:t>because </a:t>
            </a:r>
            <a:r>
              <a:rPr lang="en-US" dirty="0" smtClean="0"/>
              <a:t/>
            </a:r>
            <a:br>
              <a:rPr lang="en-US" dirty="0" smtClean="0"/>
            </a:br>
            <a:r>
              <a:rPr lang="en-US" dirty="0" smtClean="0"/>
              <a:t>God </a:t>
            </a:r>
            <a:r>
              <a:rPr lang="en-US" dirty="0" smtClean="0"/>
              <a:t>is.</a:t>
            </a:r>
          </a:p>
          <a:p>
            <a:r>
              <a:rPr lang="en-US" dirty="0" smtClean="0"/>
              <a:t>The </a:t>
            </a:r>
            <a:r>
              <a:rPr lang="en-US" i="1" dirty="0" smtClean="0"/>
              <a:t>Gloria</a:t>
            </a:r>
            <a:r>
              <a:rPr lang="en-US" dirty="0" smtClean="0"/>
              <a:t> at Mass, </a:t>
            </a:r>
            <a:r>
              <a:rPr lang="en-US" dirty="0" smtClean="0"/>
              <a:t/>
            </a:r>
            <a:br>
              <a:rPr lang="en-US" dirty="0" smtClean="0"/>
            </a:br>
            <a:r>
              <a:rPr lang="en-US" dirty="0" smtClean="0"/>
              <a:t>a </a:t>
            </a:r>
            <a:r>
              <a:rPr lang="en-US" dirty="0" smtClean="0"/>
              <a:t>doxology, and the </a:t>
            </a:r>
            <a:r>
              <a:rPr lang="en-US" dirty="0" smtClean="0"/>
              <a:t/>
            </a:r>
            <a:br>
              <a:rPr lang="en-US" dirty="0" smtClean="0"/>
            </a:br>
            <a:r>
              <a:rPr lang="en-US" dirty="0" smtClean="0"/>
              <a:t>term </a:t>
            </a:r>
            <a:r>
              <a:rPr lang="en-US" i="1" dirty="0" smtClean="0"/>
              <a:t>alleluia</a:t>
            </a:r>
            <a:r>
              <a:rPr lang="en-US" dirty="0" smtClean="0"/>
              <a:t> all </a:t>
            </a:r>
            <a:r>
              <a:rPr lang="en-US" dirty="0" smtClean="0"/>
              <a:t/>
            </a:r>
            <a:br>
              <a:rPr lang="en-US" dirty="0" smtClean="0"/>
            </a:br>
            <a:r>
              <a:rPr lang="en-US" dirty="0" smtClean="0"/>
              <a:t>praise </a:t>
            </a:r>
            <a:r>
              <a:rPr lang="en-US" dirty="0" smtClean="0"/>
              <a:t>God.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54" t="2982"/>
          <a:stretch/>
        </p:blipFill>
        <p:spPr>
          <a:xfrm>
            <a:off x="11922369" y="7560756"/>
            <a:ext cx="12449908" cy="8410214"/>
          </a:xfrm>
          <a:prstGeom prst="rect">
            <a:avLst/>
          </a:prstGeom>
        </p:spPr>
      </p:pic>
      <p:sp>
        <p:nvSpPr>
          <p:cNvPr id="5" name="Rectangle 4"/>
          <p:cNvSpPr/>
          <p:nvPr/>
        </p:nvSpPr>
        <p:spPr>
          <a:xfrm>
            <a:off x="11922369" y="15970970"/>
            <a:ext cx="233261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michaeljung</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467799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7168" y="5631435"/>
            <a:ext cx="13632432" cy="9092357"/>
          </a:xfrm>
          <a:prstGeom prst="rect">
            <a:avLst/>
          </a:prstGeom>
        </p:spPr>
      </p:pic>
      <p:sp>
        <p:nvSpPr>
          <p:cNvPr id="2" name="Title 1"/>
          <p:cNvSpPr>
            <a:spLocks noGrp="1"/>
          </p:cNvSpPr>
          <p:nvPr>
            <p:ph type="title"/>
          </p:nvPr>
        </p:nvSpPr>
        <p:spPr>
          <a:xfrm>
            <a:off x="2987821" y="1733973"/>
            <a:ext cx="23408642" cy="4551681"/>
          </a:xfrm>
        </p:spPr>
        <p:txBody>
          <a:bodyPr/>
          <a:lstStyle/>
          <a:p>
            <a:r>
              <a:rPr lang="en-US" dirty="0" smtClean="0"/>
              <a:t>Expressions of Prayer</a:t>
            </a:r>
            <a:endParaRPr lang="en-US" dirty="0"/>
          </a:p>
        </p:txBody>
      </p:sp>
      <p:sp>
        <p:nvSpPr>
          <p:cNvPr id="3" name="Text Placeholder 2"/>
          <p:cNvSpPr>
            <a:spLocks noGrp="1"/>
          </p:cNvSpPr>
          <p:nvPr>
            <p:ph type="body" idx="1"/>
          </p:nvPr>
        </p:nvSpPr>
        <p:spPr>
          <a:xfrm>
            <a:off x="2987821" y="5319002"/>
            <a:ext cx="12767995" cy="13221548"/>
          </a:xfrm>
        </p:spPr>
        <p:txBody>
          <a:bodyPr/>
          <a:lstStyle/>
          <a:p>
            <a:r>
              <a:rPr lang="en-US" dirty="0" smtClean="0"/>
              <a:t>Vocal prayer uses words either spoken aloud or recited silently.</a:t>
            </a:r>
          </a:p>
          <a:p>
            <a:r>
              <a:rPr lang="en-US" dirty="0" smtClean="0"/>
              <a:t>In meditation, we ponder God’s presence and activity </a:t>
            </a:r>
            <a:r>
              <a:rPr lang="en-US" dirty="0" smtClean="0"/>
              <a:t/>
            </a:r>
            <a:br>
              <a:rPr lang="en-US" dirty="0" smtClean="0"/>
            </a:br>
            <a:r>
              <a:rPr lang="en-US" dirty="0" smtClean="0"/>
              <a:t>in </a:t>
            </a:r>
            <a:r>
              <a:rPr lang="en-US" dirty="0" smtClean="0"/>
              <a:t>our life and in the world. </a:t>
            </a:r>
          </a:p>
          <a:p>
            <a:r>
              <a:rPr lang="en-US" dirty="0" smtClean="0"/>
              <a:t>Contemplative prayer involves deep awareness </a:t>
            </a:r>
            <a:r>
              <a:rPr lang="en-US" dirty="0" smtClean="0"/>
              <a:t/>
            </a:r>
            <a:br>
              <a:rPr lang="en-US" dirty="0" smtClean="0"/>
            </a:br>
            <a:r>
              <a:rPr lang="en-US" dirty="0" smtClean="0"/>
              <a:t>of </a:t>
            </a:r>
            <a:r>
              <a:rPr lang="en-US" dirty="0" smtClean="0"/>
              <a:t>the presence of God.</a:t>
            </a:r>
          </a:p>
        </p:txBody>
      </p:sp>
      <p:sp>
        <p:nvSpPr>
          <p:cNvPr id="5" name="Rectangle 4"/>
          <p:cNvSpPr/>
          <p:nvPr/>
        </p:nvSpPr>
        <p:spPr>
          <a:xfrm>
            <a:off x="17443034" y="14728448"/>
            <a:ext cx="182381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princessdlaf</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933006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328" y="1733973"/>
            <a:ext cx="23408642" cy="4551681"/>
          </a:xfrm>
        </p:spPr>
        <p:txBody>
          <a:bodyPr/>
          <a:lstStyle/>
          <a:p>
            <a:r>
              <a:rPr lang="en-US" dirty="0" smtClean="0"/>
              <a:t>Overcoming Obstacles to Prayer</a:t>
            </a:r>
            <a:endParaRPr lang="en-US" dirty="0"/>
          </a:p>
        </p:txBody>
      </p:sp>
      <p:sp>
        <p:nvSpPr>
          <p:cNvPr id="3" name="Text Placeholder 2"/>
          <p:cNvSpPr>
            <a:spLocks noGrp="1"/>
          </p:cNvSpPr>
          <p:nvPr>
            <p:ph type="body" idx="1"/>
          </p:nvPr>
        </p:nvSpPr>
        <p:spPr>
          <a:xfrm>
            <a:off x="3093327" y="5019559"/>
            <a:ext cx="21349289" cy="13221548"/>
          </a:xfrm>
        </p:spPr>
        <p:txBody>
          <a:bodyPr/>
          <a:lstStyle/>
          <a:p>
            <a:r>
              <a:rPr lang="en-US" dirty="0" smtClean="0"/>
              <a:t>Developing a consistent and regular prayer life is often challenging.</a:t>
            </a:r>
          </a:p>
          <a:p>
            <a:r>
              <a:rPr lang="en-US" dirty="0" smtClean="0"/>
              <a:t>Those great saints who said that prayer is a battle left us advice.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705" y="10374922"/>
            <a:ext cx="13231568" cy="8821045"/>
          </a:xfrm>
          <a:prstGeom prst="rect">
            <a:avLst/>
          </a:prstGeom>
        </p:spPr>
      </p:pic>
      <p:sp>
        <p:nvSpPr>
          <p:cNvPr id="5" name="Rectangle 4"/>
          <p:cNvSpPr/>
          <p:nvPr/>
        </p:nvSpPr>
        <p:spPr>
          <a:xfrm rot="16200000">
            <a:off x="5423107" y="17954565"/>
            <a:ext cx="2104688" cy="307777"/>
          </a:xfrm>
          <a:prstGeom prst="rect">
            <a:avLst/>
          </a:prstGeom>
        </p:spPr>
        <p:txBody>
          <a:bodyPr wrap="none">
            <a:spAutoFit/>
          </a:bodyPr>
          <a:lstStyle/>
          <a:p>
            <a:r>
              <a:rPr lang="en-US" sz="1400" dirty="0">
                <a:solidFill>
                  <a:srgbClr val="A7A7A7"/>
                </a:solidFill>
              </a:rPr>
              <a:t>© J. </a:t>
            </a:r>
            <a:r>
              <a:rPr lang="en-US" sz="1400" dirty="0" err="1">
                <a:solidFill>
                  <a:srgbClr val="A7A7A7"/>
                </a:solidFill>
              </a:rPr>
              <a:t>Bicking</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896" t="11447" r="9271" b="5645"/>
          <a:stretch/>
        </p:blipFill>
        <p:spPr>
          <a:xfrm>
            <a:off x="13700170" y="4572001"/>
            <a:ext cx="11816861" cy="12907108"/>
          </a:xfrm>
          <a:prstGeom prst="rect">
            <a:avLst/>
          </a:prstGeom>
        </p:spPr>
      </p:pic>
      <p:sp>
        <p:nvSpPr>
          <p:cNvPr id="2" name="Title 1"/>
          <p:cNvSpPr>
            <a:spLocks noGrp="1"/>
          </p:cNvSpPr>
          <p:nvPr>
            <p:ph type="title"/>
          </p:nvPr>
        </p:nvSpPr>
        <p:spPr>
          <a:xfrm>
            <a:off x="3304343" y="1808575"/>
            <a:ext cx="23408642" cy="4551681"/>
          </a:xfrm>
        </p:spPr>
        <p:txBody>
          <a:bodyPr/>
          <a:lstStyle/>
          <a:p>
            <a:r>
              <a:rPr lang="en-US" dirty="0" smtClean="0"/>
              <a:t>Misconceptions about Prayer</a:t>
            </a:r>
            <a:endParaRPr lang="en-US" dirty="0"/>
          </a:p>
        </p:txBody>
      </p:sp>
      <p:sp>
        <p:nvSpPr>
          <p:cNvPr id="3" name="Text Placeholder 2"/>
          <p:cNvSpPr>
            <a:spLocks noGrp="1"/>
          </p:cNvSpPr>
          <p:nvPr>
            <p:ph type="body" idx="1"/>
          </p:nvPr>
        </p:nvSpPr>
        <p:spPr>
          <a:xfrm>
            <a:off x="3304343" y="5484755"/>
            <a:ext cx="12576920" cy="13221548"/>
          </a:xfrm>
        </p:spPr>
        <p:txBody>
          <a:bodyPr/>
          <a:lstStyle/>
          <a:p>
            <a:r>
              <a:rPr lang="en-US" dirty="0" smtClean="0"/>
              <a:t>Prayer is merely a psychological activity.</a:t>
            </a:r>
          </a:p>
          <a:p>
            <a:r>
              <a:rPr lang="en-US" dirty="0" smtClean="0"/>
              <a:t>It requires us to rattle off memorized words.</a:t>
            </a:r>
          </a:p>
          <a:p>
            <a:r>
              <a:rPr lang="en-US" dirty="0" smtClean="0"/>
              <a:t>It requires expertise.</a:t>
            </a:r>
          </a:p>
          <a:p>
            <a:r>
              <a:rPr lang="en-US" dirty="0" smtClean="0"/>
              <a:t>We should spend every waking moment in prayer.</a:t>
            </a:r>
          </a:p>
        </p:txBody>
      </p:sp>
      <p:sp>
        <p:nvSpPr>
          <p:cNvPr id="5" name="Rectangle 4"/>
          <p:cNvSpPr/>
          <p:nvPr/>
        </p:nvSpPr>
        <p:spPr>
          <a:xfrm>
            <a:off x="18791709" y="14554244"/>
            <a:ext cx="1633781"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pictafolio</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292</TotalTime>
  <Words>874</Words>
  <Application>Microsoft Office PowerPoint</Application>
  <PresentationFormat>Custom</PresentationFormat>
  <Paragraphs>86</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Helvetica Neue</vt:lpstr>
      <vt:lpstr>Default</vt:lpstr>
      <vt:lpstr>The Fundamentals of Prayer</vt:lpstr>
      <vt:lpstr>Prayer Defined</vt:lpstr>
      <vt:lpstr>Prayer Forms Us</vt:lpstr>
      <vt:lpstr>Everyone Is Called to Prayer</vt:lpstr>
      <vt:lpstr>Forms of Prayer</vt:lpstr>
      <vt:lpstr>More Forms of Prayer</vt:lpstr>
      <vt:lpstr>Expressions of Prayer</vt:lpstr>
      <vt:lpstr>Overcoming Obstacles to Prayer</vt:lpstr>
      <vt:lpstr>Misconceptions about Prayer</vt:lpstr>
      <vt:lpstr>Difficulties in Prayer:  Distraction and Dryness</vt:lpstr>
      <vt:lpstr>Difficulties in Prayer: Darkness</vt:lpstr>
      <vt:lpstr>Ignatian Gospel Meditation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59</cp:revision>
  <dcterms:modified xsi:type="dcterms:W3CDTF">2015-10-22T23:16:22Z</dcterms:modified>
</cp:coreProperties>
</file>