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ry Ruff" initials="J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80108" autoAdjust="0"/>
  </p:normalViewPr>
  <p:slideViewPr>
    <p:cSldViewPr>
      <p:cViewPr varScale="1">
        <p:scale>
          <a:sx n="180" d="100"/>
          <a:sy n="180" d="100"/>
        </p:scale>
        <p:origin x="-76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9EC30E-B5A6-4D3A-82BE-019ADBE38566}" type="datetimeFigureOut">
              <a:rPr lang="en-US" smtClean="0"/>
              <a:pPr/>
              <a:t>2/24/15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F900AC-4334-4B0D-9829-89082880FB03}" type="slidenum">
              <a:rPr lang="en-US" smtClean="0"/>
              <a:pPr/>
              <a:t>‹#›</a:t>
            </a:fld>
            <a:endParaRPr lang="en-US"/>
          </a:p>
        </p:txBody>
      </p:sp>
    </p:spTree>
    <p:extLst>
      <p:ext uri="{BB962C8B-B14F-4D97-AF65-F5344CB8AC3E}">
        <p14:creationId xmlns:p14="http://schemas.microsoft.com/office/powerpoint/2010/main" val="3353504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F900AC-4334-4B0D-9829-89082880FB03}" type="slidenum">
              <a:rPr lang="en-US" smtClean="0"/>
              <a:pPr/>
              <a:t>1</a:t>
            </a:fld>
            <a:endParaRPr lang="en-US"/>
          </a:p>
        </p:txBody>
      </p:sp>
    </p:spTree>
    <p:extLst>
      <p:ext uri="{BB962C8B-B14F-4D97-AF65-F5344CB8AC3E}">
        <p14:creationId xmlns:p14="http://schemas.microsoft.com/office/powerpoint/2010/main" val="1409506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volunteers to state petitions four through seven, as described in article 79 in the student book. Ask what we can do to help God grant these petitions in our lives.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79, “The Lord’s Prayer: The Prayer of the Church,” in the student book.</a:t>
            </a:r>
          </a:p>
          <a:p>
            <a:endParaRPr lang="en-US" dirty="0"/>
          </a:p>
        </p:txBody>
      </p:sp>
      <p:sp>
        <p:nvSpPr>
          <p:cNvPr id="4" name="Slide Number Placeholder 3"/>
          <p:cNvSpPr>
            <a:spLocks noGrp="1"/>
          </p:cNvSpPr>
          <p:nvPr>
            <p:ph type="sldNum" sz="quarter" idx="10"/>
          </p:nvPr>
        </p:nvSpPr>
        <p:spPr/>
        <p:txBody>
          <a:bodyPr/>
          <a:lstStyle/>
          <a:p>
            <a:fld id="{F7F900AC-4334-4B0D-9829-89082880FB03}" type="slidenum">
              <a:rPr lang="en-US" smtClean="0"/>
              <a:pPr/>
              <a:t>10</a:t>
            </a:fld>
            <a:endParaRPr lang="en-US"/>
          </a:p>
        </p:txBody>
      </p:sp>
    </p:spTree>
    <p:extLst>
      <p:ext uri="{BB962C8B-B14F-4D97-AF65-F5344CB8AC3E}">
        <p14:creationId xmlns:p14="http://schemas.microsoft.com/office/powerpoint/2010/main" val="4171269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to the students that the Rule of Life provides guidelines for life in religious communities. Read each passage mentioned after providing the context. Refer to the Live It! sidebar in article 80 in the student book, which explains that laypeople can also follow these Rules.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80, “Sacred Scripture and the Rules of the Saints,” in the student book.</a:t>
            </a:r>
          </a:p>
          <a:p>
            <a:endParaRPr lang="en-US" dirty="0"/>
          </a:p>
        </p:txBody>
      </p:sp>
      <p:sp>
        <p:nvSpPr>
          <p:cNvPr id="4" name="Slide Number Placeholder 3"/>
          <p:cNvSpPr>
            <a:spLocks noGrp="1"/>
          </p:cNvSpPr>
          <p:nvPr>
            <p:ph type="sldNum" sz="quarter" idx="10"/>
          </p:nvPr>
        </p:nvSpPr>
        <p:spPr/>
        <p:txBody>
          <a:bodyPr/>
          <a:lstStyle/>
          <a:p>
            <a:fld id="{F7F900AC-4334-4B0D-9829-89082880FB03}" type="slidenum">
              <a:rPr lang="en-US" smtClean="0"/>
              <a:pPr/>
              <a:t>11</a:t>
            </a:fld>
            <a:endParaRPr lang="en-US"/>
          </a:p>
        </p:txBody>
      </p:sp>
    </p:spTree>
    <p:extLst>
      <p:ext uri="{BB962C8B-B14F-4D97-AF65-F5344CB8AC3E}">
        <p14:creationId xmlns:p14="http://schemas.microsoft.com/office/powerpoint/2010/main" val="1502089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to name examples of “life’s big questions.” Brainstorm the ways people look for the answers in the information age; include ways that Catholics can trust.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76, “The Study of Sacred Scripture,” in the student book.</a:t>
            </a:r>
          </a:p>
          <a:p>
            <a:endParaRPr lang="en-US" dirty="0"/>
          </a:p>
        </p:txBody>
      </p:sp>
      <p:sp>
        <p:nvSpPr>
          <p:cNvPr id="4" name="Slide Number Placeholder 3"/>
          <p:cNvSpPr>
            <a:spLocks noGrp="1"/>
          </p:cNvSpPr>
          <p:nvPr>
            <p:ph type="sldNum" sz="quarter" idx="10"/>
          </p:nvPr>
        </p:nvSpPr>
        <p:spPr/>
        <p:txBody>
          <a:bodyPr/>
          <a:lstStyle/>
          <a:p>
            <a:fld id="{F7F900AC-4334-4B0D-9829-89082880FB03}" type="slidenum">
              <a:rPr lang="en-US" smtClean="0"/>
              <a:pPr/>
              <a:t>2</a:t>
            </a:fld>
            <a:endParaRPr lang="en-US"/>
          </a:p>
        </p:txBody>
      </p:sp>
    </p:spTree>
    <p:extLst>
      <p:ext uri="{BB962C8B-B14F-4D97-AF65-F5344CB8AC3E}">
        <p14:creationId xmlns:p14="http://schemas.microsoft.com/office/powerpoint/2010/main" val="3664748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to identify the source of the readings included in the Liturgy of the Word on most Sundays </a:t>
            </a:r>
            <a:r>
              <a:rPr lang="en-US" sz="1200" i="1" kern="1200" dirty="0" smtClean="0">
                <a:solidFill>
                  <a:schemeClr val="tx1"/>
                </a:solidFill>
                <a:latin typeface="+mn-lt"/>
                <a:ea typeface="+mn-ea"/>
                <a:cs typeface="+mn-cs"/>
              </a:rPr>
              <a:t>(Old Testament, Psalm, New Testament, Gospel)</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77, “The Central Place of Sacred Scripture in the Mass and Other Liturgies,” in the student book.</a:t>
            </a:r>
          </a:p>
          <a:p>
            <a:endParaRPr lang="en-US" dirty="0"/>
          </a:p>
        </p:txBody>
      </p:sp>
      <p:sp>
        <p:nvSpPr>
          <p:cNvPr id="4" name="Slide Number Placeholder 3"/>
          <p:cNvSpPr>
            <a:spLocks noGrp="1"/>
          </p:cNvSpPr>
          <p:nvPr>
            <p:ph type="sldNum" sz="quarter" idx="10"/>
          </p:nvPr>
        </p:nvSpPr>
        <p:spPr/>
        <p:txBody>
          <a:bodyPr/>
          <a:lstStyle/>
          <a:p>
            <a:fld id="{F7F900AC-4334-4B0D-9829-89082880FB03}" type="slidenum">
              <a:rPr lang="en-US" smtClean="0"/>
              <a:pPr/>
              <a:t>3</a:t>
            </a:fld>
            <a:endParaRPr lang="en-US"/>
          </a:p>
        </p:txBody>
      </p:sp>
    </p:spTree>
    <p:extLst>
      <p:ext uri="{BB962C8B-B14F-4D97-AF65-F5344CB8AC3E}">
        <p14:creationId xmlns:p14="http://schemas.microsoft.com/office/powerpoint/2010/main" val="290265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One by one, challenge each student to name a hymn (or Christmas carol) that draws on Scripture.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77, “The Central Place of Sacred Scripture in the Mass and Other Liturgies,” in the student book.</a:t>
            </a:r>
          </a:p>
          <a:p>
            <a:endParaRPr lang="en-US" dirty="0"/>
          </a:p>
        </p:txBody>
      </p:sp>
      <p:sp>
        <p:nvSpPr>
          <p:cNvPr id="4" name="Slide Number Placeholder 3"/>
          <p:cNvSpPr>
            <a:spLocks noGrp="1"/>
          </p:cNvSpPr>
          <p:nvPr>
            <p:ph type="sldNum" sz="quarter" idx="10"/>
          </p:nvPr>
        </p:nvSpPr>
        <p:spPr/>
        <p:txBody>
          <a:bodyPr/>
          <a:lstStyle/>
          <a:p>
            <a:fld id="{F7F900AC-4334-4B0D-9829-89082880FB03}" type="slidenum">
              <a:rPr lang="en-US" smtClean="0"/>
              <a:pPr/>
              <a:t>4</a:t>
            </a:fld>
            <a:endParaRPr lang="en-US"/>
          </a:p>
        </p:txBody>
      </p:sp>
    </p:spTree>
    <p:extLst>
      <p:ext uri="{BB962C8B-B14F-4D97-AF65-F5344CB8AC3E}">
        <p14:creationId xmlns:p14="http://schemas.microsoft.com/office/powerpoint/2010/main" val="79580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to the students that all priests and deacons commit to praying the Divine Office daily, as do many lay Catholics; it also forms the basis for prayer in many religious communities. </a:t>
            </a:r>
          </a:p>
          <a:p>
            <a:r>
              <a:rPr lang="en-US" sz="1200" u="none" strike="noStrike"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slide corresponds to content in article 78, “The Liturgy of the Hours: A Window into the Daily Rhythms of Life,” in the student book.</a:t>
            </a:r>
          </a:p>
          <a:p>
            <a:endParaRPr lang="en-US" dirty="0"/>
          </a:p>
        </p:txBody>
      </p:sp>
      <p:sp>
        <p:nvSpPr>
          <p:cNvPr id="4" name="Slide Number Placeholder 3"/>
          <p:cNvSpPr>
            <a:spLocks noGrp="1"/>
          </p:cNvSpPr>
          <p:nvPr>
            <p:ph type="sldNum" sz="quarter" idx="10"/>
          </p:nvPr>
        </p:nvSpPr>
        <p:spPr/>
        <p:txBody>
          <a:bodyPr/>
          <a:lstStyle/>
          <a:p>
            <a:fld id="{F7F900AC-4334-4B0D-9829-89082880FB03}" type="slidenum">
              <a:rPr lang="en-US" smtClean="0"/>
              <a:pPr/>
              <a:t>5</a:t>
            </a:fld>
            <a:endParaRPr lang="en-US"/>
          </a:p>
        </p:txBody>
      </p:sp>
    </p:spTree>
    <p:extLst>
      <p:ext uri="{BB962C8B-B14F-4D97-AF65-F5344CB8AC3E}">
        <p14:creationId xmlns:p14="http://schemas.microsoft.com/office/powerpoint/2010/main" val="4258316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Discuss with the students the benefits and challenges of committing to a regular daily prayer practice.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78, “The Liturgy of the Hours: A Window into the Daily Rhythms of Life,” in the student book.</a:t>
            </a:r>
          </a:p>
          <a:p>
            <a:endParaRPr lang="en-US" dirty="0"/>
          </a:p>
        </p:txBody>
      </p:sp>
      <p:sp>
        <p:nvSpPr>
          <p:cNvPr id="4" name="Slide Number Placeholder 3"/>
          <p:cNvSpPr>
            <a:spLocks noGrp="1"/>
          </p:cNvSpPr>
          <p:nvPr>
            <p:ph type="sldNum" sz="quarter" idx="10"/>
          </p:nvPr>
        </p:nvSpPr>
        <p:spPr/>
        <p:txBody>
          <a:bodyPr/>
          <a:lstStyle/>
          <a:p>
            <a:fld id="{F7F900AC-4334-4B0D-9829-89082880FB03}" type="slidenum">
              <a:rPr lang="en-US" smtClean="0"/>
              <a:pPr/>
              <a:t>6</a:t>
            </a:fld>
            <a:endParaRPr lang="en-US"/>
          </a:p>
        </p:txBody>
      </p:sp>
    </p:spTree>
    <p:extLst>
      <p:ext uri="{BB962C8B-B14F-4D97-AF65-F5344CB8AC3E}">
        <p14:creationId xmlns:p14="http://schemas.microsoft.com/office/powerpoint/2010/main" val="3898164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 </a:t>
            </a:r>
            <a:r>
              <a:rPr lang="en-US" sz="1200" kern="1200" dirty="0" smtClean="0">
                <a:solidFill>
                  <a:schemeClr val="tx1"/>
                </a:solidFill>
                <a:latin typeface="+mn-lt"/>
                <a:ea typeface="+mn-ea"/>
                <a:cs typeface="+mn-cs"/>
              </a:rPr>
              <a:t>Direct the students to read both canticles in article 78 in the student</a:t>
            </a:r>
            <a:r>
              <a:rPr lang="en-US" sz="1200" kern="1200" baseline="0" dirty="0" smtClean="0">
                <a:solidFill>
                  <a:schemeClr val="tx1"/>
                </a:solidFill>
                <a:latin typeface="+mn-lt"/>
                <a:ea typeface="+mn-ea"/>
                <a:cs typeface="+mn-cs"/>
              </a:rPr>
              <a:t> book</a:t>
            </a:r>
            <a:r>
              <a:rPr lang="en-US" sz="1200" kern="1200" dirty="0" smtClean="0">
                <a:solidFill>
                  <a:schemeClr val="tx1"/>
                </a:solidFill>
                <a:latin typeface="+mn-lt"/>
                <a:ea typeface="+mn-ea"/>
                <a:cs typeface="+mn-cs"/>
              </a:rPr>
              <a:t>. Brainstorm a list of what we learn about God when we pray them.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78, “The Liturgy of the Hours: A Window into the Daily Rhythms of Life,” in the student book.</a:t>
            </a:r>
          </a:p>
          <a:p>
            <a:endParaRPr lang="en-US" dirty="0"/>
          </a:p>
        </p:txBody>
      </p:sp>
      <p:sp>
        <p:nvSpPr>
          <p:cNvPr id="4" name="Slide Number Placeholder 3"/>
          <p:cNvSpPr>
            <a:spLocks noGrp="1"/>
          </p:cNvSpPr>
          <p:nvPr>
            <p:ph type="sldNum" sz="quarter" idx="10"/>
          </p:nvPr>
        </p:nvSpPr>
        <p:spPr/>
        <p:txBody>
          <a:bodyPr/>
          <a:lstStyle/>
          <a:p>
            <a:fld id="{F7F900AC-4334-4B0D-9829-89082880FB03}" type="slidenum">
              <a:rPr lang="en-US" smtClean="0"/>
              <a:pPr/>
              <a:t>7</a:t>
            </a:fld>
            <a:endParaRPr lang="en-US"/>
          </a:p>
        </p:txBody>
      </p:sp>
    </p:spTree>
    <p:extLst>
      <p:ext uri="{BB962C8B-B14F-4D97-AF65-F5344CB8AC3E}">
        <p14:creationId xmlns:p14="http://schemas.microsoft.com/office/powerpoint/2010/main" val="1741427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these questions: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When did you learn the Lord’s Prayer?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How did you learn it?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Consider sharing your own answers.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79, “The Lord’s Prayer: The Prayer of the Church,” in the student book.</a:t>
            </a:r>
          </a:p>
          <a:p>
            <a:endParaRPr lang="en-US" dirty="0"/>
          </a:p>
        </p:txBody>
      </p:sp>
      <p:sp>
        <p:nvSpPr>
          <p:cNvPr id="4" name="Slide Number Placeholder 3"/>
          <p:cNvSpPr>
            <a:spLocks noGrp="1"/>
          </p:cNvSpPr>
          <p:nvPr>
            <p:ph type="sldNum" sz="quarter" idx="10"/>
          </p:nvPr>
        </p:nvSpPr>
        <p:spPr/>
        <p:txBody>
          <a:bodyPr/>
          <a:lstStyle/>
          <a:p>
            <a:fld id="{F7F900AC-4334-4B0D-9829-89082880FB03}" type="slidenum">
              <a:rPr lang="en-US" smtClean="0"/>
              <a:pPr/>
              <a:t>8</a:t>
            </a:fld>
            <a:endParaRPr lang="en-US"/>
          </a:p>
        </p:txBody>
      </p:sp>
    </p:spTree>
    <p:extLst>
      <p:ext uri="{BB962C8B-B14F-4D97-AF65-F5344CB8AC3E}">
        <p14:creationId xmlns:p14="http://schemas.microsoft.com/office/powerpoint/2010/main" val="3768048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volunteers to state each of the first three petitions, as described in article 79 in the student book. Ask how the world will be different when these petitions have been granted.</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79, “The Lord’s Prayer: The Prayer of the Church,” in the student book.</a:t>
            </a:r>
          </a:p>
          <a:p>
            <a:endParaRPr lang="en-US" dirty="0"/>
          </a:p>
        </p:txBody>
      </p:sp>
      <p:sp>
        <p:nvSpPr>
          <p:cNvPr id="4" name="Slide Number Placeholder 3"/>
          <p:cNvSpPr>
            <a:spLocks noGrp="1"/>
          </p:cNvSpPr>
          <p:nvPr>
            <p:ph type="sldNum" sz="quarter" idx="10"/>
          </p:nvPr>
        </p:nvSpPr>
        <p:spPr/>
        <p:txBody>
          <a:bodyPr/>
          <a:lstStyle/>
          <a:p>
            <a:fld id="{F7F900AC-4334-4B0D-9829-89082880FB03}" type="slidenum">
              <a:rPr lang="en-US" smtClean="0"/>
              <a:pPr/>
              <a:t>9</a:t>
            </a:fld>
            <a:endParaRPr lang="en-US"/>
          </a:p>
        </p:txBody>
      </p:sp>
    </p:spTree>
    <p:extLst>
      <p:ext uri="{BB962C8B-B14F-4D97-AF65-F5344CB8AC3E}">
        <p14:creationId xmlns:p14="http://schemas.microsoft.com/office/powerpoint/2010/main" val="1302190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470025"/>
          </a:xfrm>
        </p:spPr>
        <p:txBody>
          <a:bodyPr>
            <a:normAutofit/>
          </a:bodyPr>
          <a:lstStyle>
            <a:lvl1pPr algn="ctr">
              <a:defRPr sz="4400" b="1">
                <a:solidFill>
                  <a:schemeClr val="tx1"/>
                </a:solidFill>
                <a:effectLst>
                  <a:outerShdw blurRad="50800" dist="50800" dir="5400000" algn="ctr" rotWithShape="0">
                    <a:schemeClr val="bg1">
                      <a:lumMod val="85000"/>
                    </a:schemeClr>
                  </a:outerShdw>
                </a:effectLst>
                <a:latin typeface="Arial" pitchFamily="34" charset="0"/>
                <a:cs typeface="Arial" pitchFamily="34" charset="0"/>
              </a:defRPr>
            </a:lvl1pPr>
          </a:lstStyle>
          <a:p>
            <a:r>
              <a:rPr lang="en-US" smtClean="0"/>
              <a:t>Click to edit Master title style</a:t>
            </a:r>
            <a:endParaRPr lang="en-US" dirty="0"/>
          </a:p>
        </p:txBody>
      </p:sp>
      <p:sp>
        <p:nvSpPr>
          <p:cNvPr id="9" name="Text Placeholder 8"/>
          <p:cNvSpPr>
            <a:spLocks noGrp="1"/>
          </p:cNvSpPr>
          <p:nvPr>
            <p:ph type="body" sz="quarter" idx="10" hasCustomPrompt="1"/>
          </p:nvPr>
        </p:nvSpPr>
        <p:spPr>
          <a:xfrm>
            <a:off x="7543800" y="6019800"/>
            <a:ext cx="1676400" cy="304800"/>
          </a:xfrm>
        </p:spPr>
        <p:txBody>
          <a:bodyPr lIns="0" anchor="ctr" anchorCtr="0">
            <a:normAutofit/>
          </a:bodyPr>
          <a:lstStyle>
            <a:lvl1pPr algn="l">
              <a:buNone/>
              <a:defRPr sz="800">
                <a:solidFill>
                  <a:schemeClr val="bg1">
                    <a:lumMod val="50000"/>
                  </a:schemeClr>
                </a:solidFill>
              </a:defRPr>
            </a:lvl1pPr>
          </a:lstStyle>
          <a:p>
            <a:pPr lvl="0"/>
            <a:r>
              <a:rPr lang="en-US" dirty="0" smtClean="0"/>
              <a:t>Document # TX000000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2/24/15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Sacred Scripture and the Life of the Church</a:t>
            </a:r>
            <a:endParaRPr lang="en-US" dirty="0"/>
          </a:p>
        </p:txBody>
      </p:sp>
      <p:sp>
        <p:nvSpPr>
          <p:cNvPr id="3" name="Subtitle 2"/>
          <p:cNvSpPr txBox="1">
            <a:spLocks/>
          </p:cNvSpPr>
          <p:nvPr/>
        </p:nvSpPr>
        <p:spPr>
          <a:xfrm>
            <a:off x="1981200" y="4876800"/>
            <a:ext cx="64008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i="1" dirty="0" smtClean="0"/>
              <a:t>The Living Word: The Revelation of God’s Love, Second Edition</a:t>
            </a:r>
          </a:p>
          <a:p>
            <a:pPr marL="0" indent="0" algn="ctr">
              <a:buNone/>
            </a:pPr>
            <a:r>
              <a:rPr lang="en-US" dirty="0" smtClean="0"/>
              <a:t>Unit 5, Chapter 16</a:t>
            </a:r>
          </a:p>
        </p:txBody>
      </p:sp>
      <p:sp>
        <p:nvSpPr>
          <p:cNvPr id="5" name="Text Placeholder 3"/>
          <p:cNvSpPr>
            <a:spLocks noGrp="1"/>
          </p:cNvSpPr>
          <p:nvPr/>
        </p:nvSpPr>
        <p:spPr>
          <a:xfrm>
            <a:off x="7543800" y="6172200"/>
            <a:ext cx="1295400" cy="123111"/>
          </a:xfrm>
          <a:prstGeom prst="rect">
            <a:avLst/>
          </a:prstGeom>
        </p:spPr>
        <p:txBody>
          <a:bodyPr vert="horz" lIns="0" tIns="0" rIns="0" bIns="0" rtlCol="0" anchor="ctr" anchorCtr="0">
            <a:spAutoFit/>
          </a:bodyPr>
          <a:lstStyle>
            <a:lvl1pPr marL="342900" indent="-342900" algn="l" defTabSz="914400" rtl="0" eaLnBrk="1" latinLnBrk="0" hangingPunct="1">
              <a:spcBef>
                <a:spcPct val="20000"/>
              </a:spcBef>
              <a:buFont typeface="Arial" pitchFamily="34" charset="0"/>
              <a:buNone/>
              <a:defRPr sz="8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Document#: TX004694</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Pray for Our Needs</a:t>
            </a:r>
            <a:endParaRPr lang="en-US" dirty="0"/>
          </a:p>
        </p:txBody>
      </p:sp>
      <p:sp>
        <p:nvSpPr>
          <p:cNvPr id="3" name="Content Placeholder 2"/>
          <p:cNvSpPr>
            <a:spLocks noGrp="1"/>
          </p:cNvSpPr>
          <p:nvPr>
            <p:ph idx="1"/>
          </p:nvPr>
        </p:nvSpPr>
        <p:spPr>
          <a:xfrm>
            <a:off x="1371600" y="1752600"/>
            <a:ext cx="4343400" cy="4373563"/>
          </a:xfrm>
        </p:spPr>
        <p:txBody>
          <a:bodyPr/>
          <a:lstStyle/>
          <a:p>
            <a:r>
              <a:rPr lang="en-US" dirty="0" smtClean="0"/>
              <a:t>for a greater awareness of our total dependence on God </a:t>
            </a:r>
          </a:p>
          <a:p>
            <a:r>
              <a:rPr lang="en-US" dirty="0" smtClean="0"/>
              <a:t>for the ability to forgive those who harm us</a:t>
            </a:r>
          </a:p>
          <a:p>
            <a:r>
              <a:rPr lang="en-US" dirty="0" smtClean="0"/>
              <a:t>for a wise heart that is able to identify and resist temptation</a:t>
            </a:r>
          </a:p>
          <a:p>
            <a:r>
              <a:rPr lang="en-US" dirty="0" smtClean="0"/>
              <a:t>for good to triumph over evil</a:t>
            </a:r>
          </a:p>
          <a:p>
            <a:endParaRPr lang="en-US" dirty="0"/>
          </a:p>
        </p:txBody>
      </p:sp>
      <p:pic>
        <p:nvPicPr>
          <p:cNvPr id="4" name="Picture 3" descr="Slide 2_shutterstock_122077441.jpg"/>
          <p:cNvPicPr>
            <a:picLocks noChangeAspect="1"/>
          </p:cNvPicPr>
          <p:nvPr/>
        </p:nvPicPr>
        <p:blipFill>
          <a:blip r:embed="rId3" cstate="print"/>
          <a:stretch>
            <a:fillRect/>
          </a:stretch>
        </p:blipFill>
        <p:spPr>
          <a:xfrm>
            <a:off x="5867400" y="1600200"/>
            <a:ext cx="2379133" cy="35687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a:off x="5867400" y="5257800"/>
            <a:ext cx="21336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Jaren</a:t>
            </a:r>
            <a:r>
              <a:rPr lang="en-US" sz="800" dirty="0" smtClean="0">
                <a:solidFill>
                  <a:schemeClr val="bg1">
                    <a:lumMod val="65000"/>
                  </a:schemeClr>
                </a:solidFill>
              </a:rPr>
              <a:t> Jai </a:t>
            </a:r>
            <a:r>
              <a:rPr lang="en-US" sz="800" dirty="0" err="1" smtClean="0">
                <a:solidFill>
                  <a:schemeClr val="bg1">
                    <a:lumMod val="65000"/>
                  </a:schemeClr>
                </a:solidFill>
              </a:rPr>
              <a:t>Wicklund</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Rules of the Saints</a:t>
            </a:r>
            <a:endParaRPr lang="en-US" dirty="0"/>
          </a:p>
        </p:txBody>
      </p:sp>
      <p:sp>
        <p:nvSpPr>
          <p:cNvPr id="3" name="Content Placeholder 2"/>
          <p:cNvSpPr>
            <a:spLocks noGrp="1"/>
          </p:cNvSpPr>
          <p:nvPr>
            <p:ph idx="1"/>
          </p:nvPr>
        </p:nvSpPr>
        <p:spPr/>
        <p:txBody>
          <a:bodyPr/>
          <a:lstStyle/>
          <a:p>
            <a:r>
              <a:rPr lang="en-US" dirty="0" smtClean="0"/>
              <a:t>Saint Augustine drew his emphasis on the importance of community from Acts 4:32.</a:t>
            </a:r>
          </a:p>
          <a:p>
            <a:r>
              <a:rPr lang="en-US" dirty="0" smtClean="0"/>
              <a:t>Saint Benedict developed his vision of hospitality from Matthew 25:35.</a:t>
            </a:r>
          </a:p>
          <a:p>
            <a:r>
              <a:rPr lang="en-US" dirty="0" smtClean="0"/>
              <a:t>Saint Francis based </a:t>
            </a:r>
            <a:br>
              <a:rPr lang="en-US" dirty="0" smtClean="0"/>
            </a:br>
            <a:r>
              <a:rPr lang="en-US" dirty="0" smtClean="0"/>
              <a:t>his dedication to </a:t>
            </a:r>
            <a:br>
              <a:rPr lang="en-US" dirty="0" smtClean="0"/>
            </a:br>
            <a:r>
              <a:rPr lang="en-US" dirty="0" smtClean="0"/>
              <a:t>poverty and </a:t>
            </a:r>
            <a:br>
              <a:rPr lang="en-US" dirty="0" smtClean="0"/>
            </a:br>
            <a:r>
              <a:rPr lang="en-US" dirty="0" smtClean="0"/>
              <a:t>simplicity on </a:t>
            </a:r>
            <a:br>
              <a:rPr lang="en-US" dirty="0" smtClean="0"/>
            </a:br>
            <a:r>
              <a:rPr lang="en-US" dirty="0" smtClean="0"/>
              <a:t>Matthew 10:9–10. </a:t>
            </a:r>
            <a:endParaRPr lang="en-US" dirty="0"/>
          </a:p>
        </p:txBody>
      </p:sp>
      <p:pic>
        <p:nvPicPr>
          <p:cNvPr id="4" name="Picture 3" descr="Slide 2_shutterstock_122077441.jpg"/>
          <p:cNvPicPr>
            <a:picLocks noChangeAspect="1"/>
          </p:cNvPicPr>
          <p:nvPr/>
        </p:nvPicPr>
        <p:blipFill>
          <a:blip r:embed="rId3" cstate="print"/>
          <a:stretch>
            <a:fillRect/>
          </a:stretch>
        </p:blipFill>
        <p:spPr>
          <a:xfrm>
            <a:off x="4724400" y="3429000"/>
            <a:ext cx="3810000" cy="25305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bwMode="auto">
          <a:xfrm rot="16200000">
            <a:off x="7664678" y="4840539"/>
            <a:ext cx="21336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Stefano </a:t>
            </a:r>
            <a:r>
              <a:rPr lang="en-US" sz="800" dirty="0" err="1" smtClean="0">
                <a:solidFill>
                  <a:schemeClr val="bg1">
                    <a:lumMod val="65000"/>
                  </a:schemeClr>
                </a:solidFill>
              </a:rPr>
              <a:t>Panzeri</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The Study of Sacred Scripture</a:t>
            </a:r>
            <a:endParaRPr lang="en-US" dirty="0"/>
          </a:p>
        </p:txBody>
      </p:sp>
      <p:sp>
        <p:nvSpPr>
          <p:cNvPr id="6" name="Content Placeholder 5"/>
          <p:cNvSpPr>
            <a:spLocks noGrp="1"/>
          </p:cNvSpPr>
          <p:nvPr>
            <p:ph idx="1"/>
          </p:nvPr>
        </p:nvSpPr>
        <p:spPr/>
        <p:txBody>
          <a:bodyPr/>
          <a:lstStyle/>
          <a:p>
            <a:r>
              <a:rPr lang="en-US" dirty="0" smtClean="0"/>
              <a:t>We must know Sacred Scripture to understand the saving action of God. </a:t>
            </a:r>
          </a:p>
          <a:p>
            <a:r>
              <a:rPr lang="en-US" dirty="0" smtClean="0"/>
              <a:t>The </a:t>
            </a:r>
            <a:r>
              <a:rPr lang="en-US" dirty="0" err="1" smtClean="0"/>
              <a:t>Magisterium</a:t>
            </a:r>
            <a:r>
              <a:rPr lang="en-US" dirty="0" smtClean="0"/>
              <a:t> has the responsibility of interpreting, teaching, and proclaiming the Word.</a:t>
            </a:r>
          </a:p>
          <a:p>
            <a:endParaRPr lang="en-US" dirty="0"/>
          </a:p>
        </p:txBody>
      </p:sp>
      <p:pic>
        <p:nvPicPr>
          <p:cNvPr id="4" name="Picture 3" descr="Slide 2_shutterstock_122077441.jpg"/>
          <p:cNvPicPr>
            <a:picLocks noChangeAspect="1"/>
          </p:cNvPicPr>
          <p:nvPr/>
        </p:nvPicPr>
        <p:blipFill>
          <a:blip r:embed="rId4" cstate="print"/>
          <a:stretch>
            <a:fillRect/>
          </a:stretch>
        </p:blipFill>
        <p:spPr>
          <a:xfrm>
            <a:off x="2590800" y="3962400"/>
            <a:ext cx="3810000" cy="25400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bwMode="auto">
          <a:xfrm rot="16200000">
            <a:off x="5531078" y="5378678"/>
            <a:ext cx="21336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George </a:t>
            </a:r>
            <a:r>
              <a:rPr lang="en-US" sz="800" dirty="0" err="1" smtClean="0">
                <a:solidFill>
                  <a:schemeClr val="bg1">
                    <a:lumMod val="65000"/>
                  </a:schemeClr>
                </a:solidFill>
              </a:rPr>
              <a:t>Muresan</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Heart of the Mass</a:t>
            </a:r>
            <a:endParaRPr lang="en-US" dirty="0"/>
          </a:p>
        </p:txBody>
      </p:sp>
      <p:sp>
        <p:nvSpPr>
          <p:cNvPr id="6" name="Content Placeholder 5"/>
          <p:cNvSpPr>
            <a:spLocks noGrp="1"/>
          </p:cNvSpPr>
          <p:nvPr>
            <p:ph idx="1"/>
          </p:nvPr>
        </p:nvSpPr>
        <p:spPr/>
        <p:txBody>
          <a:bodyPr/>
          <a:lstStyle/>
          <a:p>
            <a:r>
              <a:rPr lang="en-US" dirty="0" smtClean="0"/>
              <a:t>The Liturgy of the Word contains readings from Scripture.</a:t>
            </a:r>
          </a:p>
          <a:p>
            <a:r>
              <a:rPr lang="en-US" dirty="0" smtClean="0"/>
              <a:t>Scripture is also present in the Liturgy of the Eucharist, as it makes present the saving work of the Paschal Mystery.</a:t>
            </a:r>
          </a:p>
          <a:p>
            <a:endParaRPr lang="en-US" dirty="0"/>
          </a:p>
        </p:txBody>
      </p:sp>
      <p:pic>
        <p:nvPicPr>
          <p:cNvPr id="4" name="Picture 3" descr="Slide 2_shutterstock_122077441.jpg"/>
          <p:cNvPicPr>
            <a:picLocks noChangeAspect="1"/>
          </p:cNvPicPr>
          <p:nvPr/>
        </p:nvPicPr>
        <p:blipFill>
          <a:blip r:embed="rId4" cstate="print"/>
          <a:stretch>
            <a:fillRect/>
          </a:stretch>
        </p:blipFill>
        <p:spPr>
          <a:xfrm>
            <a:off x="2590800" y="3962400"/>
            <a:ext cx="3810000" cy="25400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bwMode="auto">
          <a:xfrm rot="16200000">
            <a:off x="5531078" y="5378678"/>
            <a:ext cx="21336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lightpoet</a:t>
            </a:r>
            <a:r>
              <a:rPr lang="en-US" sz="800" dirty="0" smtClean="0">
                <a:solidFill>
                  <a:schemeClr val="bg1">
                    <a:lumMod val="65000"/>
                  </a:schemeClr>
                </a:solidFill>
              </a:rPr>
              <a:t> / Dollar Photo Club.com</a:t>
            </a:r>
            <a:endParaRPr lang="en-US" sz="800" dirty="0">
              <a:solidFill>
                <a:schemeClr val="bg1">
                  <a:lumMod val="6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Heart of All Worship</a:t>
            </a:r>
            <a:endParaRPr lang="en-US" dirty="0"/>
          </a:p>
        </p:txBody>
      </p:sp>
      <p:sp>
        <p:nvSpPr>
          <p:cNvPr id="3" name="Content Placeholder 2"/>
          <p:cNvSpPr>
            <a:spLocks noGrp="1"/>
          </p:cNvSpPr>
          <p:nvPr>
            <p:ph idx="1"/>
          </p:nvPr>
        </p:nvSpPr>
        <p:spPr/>
        <p:txBody>
          <a:bodyPr/>
          <a:lstStyle/>
          <a:p>
            <a:r>
              <a:rPr lang="en-US" dirty="0" smtClean="0"/>
              <a:t>Scripture provides the foundation for the celebration of all the Sacraments.</a:t>
            </a:r>
          </a:p>
          <a:p>
            <a:r>
              <a:rPr lang="en-US" dirty="0" smtClean="0"/>
              <a:t>Liturgical music is </a:t>
            </a:r>
            <a:br>
              <a:rPr lang="en-US" dirty="0" smtClean="0"/>
            </a:br>
            <a:r>
              <a:rPr lang="en-US" dirty="0" smtClean="0"/>
              <a:t>steeped in Sacred </a:t>
            </a:r>
            <a:br>
              <a:rPr lang="en-US" dirty="0" smtClean="0"/>
            </a:br>
            <a:r>
              <a:rPr lang="en-US" dirty="0" smtClean="0"/>
              <a:t>Scripture. </a:t>
            </a:r>
            <a:endParaRPr lang="en-US" dirty="0"/>
          </a:p>
        </p:txBody>
      </p:sp>
      <p:pic>
        <p:nvPicPr>
          <p:cNvPr id="4" name="Picture 3" descr="Slide 2_shutterstock_122077441.jpg"/>
          <p:cNvPicPr>
            <a:picLocks noChangeAspect="1"/>
          </p:cNvPicPr>
          <p:nvPr/>
        </p:nvPicPr>
        <p:blipFill>
          <a:blip r:embed="rId3" cstate="print"/>
          <a:stretch>
            <a:fillRect/>
          </a:stretch>
        </p:blipFill>
        <p:spPr>
          <a:xfrm>
            <a:off x="5029200" y="2819400"/>
            <a:ext cx="3175000" cy="31750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rot="16200000">
            <a:off x="7334478" y="4870678"/>
            <a:ext cx="21336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Fuse / </a:t>
            </a:r>
            <a:r>
              <a:rPr lang="en-US" sz="800" dirty="0" err="1" smtClean="0">
                <a:solidFill>
                  <a:schemeClr val="bg1">
                    <a:lumMod val="65000"/>
                  </a:schemeClr>
                </a:solidFill>
              </a:rPr>
              <a:t>Thinkstock</a:t>
            </a:r>
            <a:endParaRPr lang="en-US" sz="800" dirty="0">
              <a:solidFill>
                <a:schemeClr val="bg1">
                  <a:lumMod val="6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Liturgy of the Hours</a:t>
            </a:r>
            <a:endParaRPr lang="en-US" dirty="0"/>
          </a:p>
        </p:txBody>
      </p:sp>
      <p:sp>
        <p:nvSpPr>
          <p:cNvPr id="3" name="Content Placeholder 2"/>
          <p:cNvSpPr>
            <a:spLocks noGrp="1"/>
          </p:cNvSpPr>
          <p:nvPr>
            <p:ph idx="1"/>
          </p:nvPr>
        </p:nvSpPr>
        <p:spPr/>
        <p:txBody>
          <a:bodyPr/>
          <a:lstStyle/>
          <a:p>
            <a:r>
              <a:rPr lang="en-US" dirty="0" smtClean="0"/>
              <a:t>This prayer is the official, public, daily prayer of the Catholic Church.</a:t>
            </a:r>
          </a:p>
          <a:p>
            <a:r>
              <a:rPr lang="en-US" dirty="0" smtClean="0"/>
              <a:t>It is prayed at regular hours throughout the day.</a:t>
            </a:r>
          </a:p>
          <a:p>
            <a:r>
              <a:rPr lang="en-US" dirty="0" smtClean="0"/>
              <a:t>It is also known as the Divine Office.</a:t>
            </a:r>
            <a:endParaRPr lang="en-US" dirty="0"/>
          </a:p>
        </p:txBody>
      </p:sp>
      <p:pic>
        <p:nvPicPr>
          <p:cNvPr id="4" name="Picture 3" descr="Slide 2_shutterstock_122077441.jpg"/>
          <p:cNvPicPr>
            <a:picLocks noChangeAspect="1"/>
          </p:cNvPicPr>
          <p:nvPr/>
        </p:nvPicPr>
        <p:blipFill>
          <a:blip r:embed="rId3" cstate="print"/>
          <a:stretch>
            <a:fillRect/>
          </a:stretch>
        </p:blipFill>
        <p:spPr>
          <a:xfrm>
            <a:off x="2590800" y="3965778"/>
            <a:ext cx="3810000" cy="253324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rot="16200000">
            <a:off x="5531078" y="5378678"/>
            <a:ext cx="21336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Marijus</a:t>
            </a:r>
            <a:r>
              <a:rPr lang="en-US" sz="800" dirty="0" smtClean="0">
                <a:solidFill>
                  <a:schemeClr val="bg1">
                    <a:lumMod val="65000"/>
                  </a:schemeClr>
                </a:solidFill>
              </a:rPr>
              <a:t> </a:t>
            </a:r>
            <a:r>
              <a:rPr lang="en-US" sz="800" dirty="0" err="1" smtClean="0">
                <a:solidFill>
                  <a:schemeClr val="bg1">
                    <a:lumMod val="65000"/>
                  </a:schemeClr>
                </a:solidFill>
              </a:rPr>
              <a:t>Auruskevicius</a:t>
            </a:r>
            <a:r>
              <a:rPr lang="en-US" sz="800" dirty="0" smtClean="0">
                <a:solidFill>
                  <a:schemeClr val="bg1">
                    <a:lumMod val="65000"/>
                  </a:schemeClr>
                </a:solidFill>
              </a:rPr>
              <a:t> / </a:t>
            </a:r>
            <a:r>
              <a:rPr lang="en-US" sz="800" dirty="0" err="1" smtClean="0">
                <a:solidFill>
                  <a:schemeClr val="bg1">
                    <a:lumMod val="65000"/>
                  </a:schemeClr>
                </a:solidFill>
              </a:rPr>
              <a:t>Thinkstock</a:t>
            </a:r>
            <a:endParaRPr lang="en-US" sz="800" dirty="0">
              <a:solidFill>
                <a:schemeClr val="bg1">
                  <a:lumMod val="6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Word of God at Each Hour</a:t>
            </a:r>
            <a:endParaRPr lang="en-US" dirty="0"/>
          </a:p>
        </p:txBody>
      </p:sp>
      <p:sp>
        <p:nvSpPr>
          <p:cNvPr id="3" name="Content Placeholder 2"/>
          <p:cNvSpPr>
            <a:spLocks noGrp="1"/>
          </p:cNvSpPr>
          <p:nvPr>
            <p:ph idx="1"/>
          </p:nvPr>
        </p:nvSpPr>
        <p:spPr>
          <a:xfrm>
            <a:off x="1371600" y="1752600"/>
            <a:ext cx="4038600" cy="4373563"/>
          </a:xfrm>
        </p:spPr>
        <p:txBody>
          <a:bodyPr/>
          <a:lstStyle/>
          <a:p>
            <a:r>
              <a:rPr lang="en-US" dirty="0" smtClean="0"/>
              <a:t>We can pray the Liturgy of the Hours seven times a day.</a:t>
            </a:r>
          </a:p>
          <a:p>
            <a:r>
              <a:rPr lang="en-US" dirty="0" smtClean="0"/>
              <a:t>Many people pray it twice a day, morning and evening. </a:t>
            </a:r>
          </a:p>
          <a:p>
            <a:r>
              <a:rPr lang="en-US" dirty="0" smtClean="0"/>
              <a:t>It follows a four-week cycle.</a:t>
            </a:r>
            <a:endParaRPr lang="en-US" dirty="0"/>
          </a:p>
        </p:txBody>
      </p:sp>
      <p:pic>
        <p:nvPicPr>
          <p:cNvPr id="4" name="Picture 3" descr="Slide 2_shutterstock_122077441.jpg"/>
          <p:cNvPicPr>
            <a:picLocks noChangeAspect="1"/>
          </p:cNvPicPr>
          <p:nvPr/>
        </p:nvPicPr>
        <p:blipFill>
          <a:blip r:embed="rId3" cstate="print"/>
          <a:stretch>
            <a:fillRect/>
          </a:stretch>
        </p:blipFill>
        <p:spPr>
          <a:xfrm>
            <a:off x="5600110" y="1752600"/>
            <a:ext cx="2838519" cy="4064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bwMode="auto">
          <a:xfrm rot="16200000">
            <a:off x="7547434" y="4769078"/>
            <a:ext cx="21336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PiercarloAbate</a:t>
            </a:r>
            <a:r>
              <a:rPr lang="en-US" sz="800" dirty="0" smtClean="0">
                <a:solidFill>
                  <a:schemeClr val="bg1">
                    <a:lumMod val="65000"/>
                  </a:schemeClr>
                </a:solidFill>
              </a:rPr>
              <a:t> / iStockphoto.com</a:t>
            </a:r>
            <a:endParaRPr lang="en-US" sz="800" dirty="0">
              <a:solidFill>
                <a:schemeClr val="bg1">
                  <a:lumMod val="6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Sacred Scripture in the Divine Office</a:t>
            </a:r>
            <a:endParaRPr lang="en-US" dirty="0"/>
          </a:p>
        </p:txBody>
      </p:sp>
      <p:sp>
        <p:nvSpPr>
          <p:cNvPr id="3" name="Content Placeholder 2"/>
          <p:cNvSpPr>
            <a:spLocks noGrp="1"/>
          </p:cNvSpPr>
          <p:nvPr>
            <p:ph idx="1"/>
          </p:nvPr>
        </p:nvSpPr>
        <p:spPr>
          <a:xfrm>
            <a:off x="1371600" y="1752600"/>
            <a:ext cx="4343400" cy="4373563"/>
          </a:xfrm>
        </p:spPr>
        <p:txBody>
          <a:bodyPr/>
          <a:lstStyle/>
          <a:p>
            <a:r>
              <a:rPr lang="en-US" dirty="0" smtClean="0"/>
              <a:t>The Psalms are the heart of the Divine Office.</a:t>
            </a:r>
          </a:p>
          <a:p>
            <a:r>
              <a:rPr lang="en-US" dirty="0" smtClean="0"/>
              <a:t>Psalms help us meditate on God’s saving action in human history. </a:t>
            </a:r>
          </a:p>
          <a:p>
            <a:r>
              <a:rPr lang="en-US" dirty="0" smtClean="0"/>
              <a:t>The Divine Office also includes the </a:t>
            </a:r>
            <a:r>
              <a:rPr lang="en-US" dirty="0" err="1" smtClean="0"/>
              <a:t>Magnificat</a:t>
            </a:r>
            <a:r>
              <a:rPr lang="en-US" dirty="0" smtClean="0"/>
              <a:t> and the Canticle of Zechariah. </a:t>
            </a:r>
            <a:endParaRPr lang="en-US" dirty="0"/>
          </a:p>
        </p:txBody>
      </p:sp>
      <p:pic>
        <p:nvPicPr>
          <p:cNvPr id="4" name="Picture 3" descr="Slide 2_shutterstock_122077441.jpg"/>
          <p:cNvPicPr>
            <a:picLocks noChangeAspect="1"/>
          </p:cNvPicPr>
          <p:nvPr/>
        </p:nvPicPr>
        <p:blipFill>
          <a:blip r:embed="rId3" cstate="print"/>
          <a:stretch>
            <a:fillRect/>
          </a:stretch>
        </p:blipFill>
        <p:spPr>
          <a:xfrm>
            <a:off x="5867400" y="1905000"/>
            <a:ext cx="2520537" cy="38055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bwMode="auto">
          <a:xfrm rot="16200000">
            <a:off x="7499122" y="4586797"/>
            <a:ext cx="21336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TOMO / Shutterstock.com</a:t>
            </a:r>
            <a:endParaRPr lang="en-US" sz="800" dirty="0">
              <a:solidFill>
                <a:schemeClr val="bg1">
                  <a:lumMod val="6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Lord’s Prayer</a:t>
            </a:r>
            <a:endParaRPr lang="en-US" dirty="0"/>
          </a:p>
        </p:txBody>
      </p:sp>
      <p:sp>
        <p:nvSpPr>
          <p:cNvPr id="3" name="Content Placeholder 2"/>
          <p:cNvSpPr>
            <a:spLocks noGrp="1"/>
          </p:cNvSpPr>
          <p:nvPr>
            <p:ph idx="1"/>
          </p:nvPr>
        </p:nvSpPr>
        <p:spPr/>
        <p:txBody>
          <a:bodyPr/>
          <a:lstStyle/>
          <a:p>
            <a:r>
              <a:rPr lang="en-US" dirty="0" smtClean="0"/>
              <a:t>We also call this prayer the Our Father. </a:t>
            </a:r>
          </a:p>
          <a:p>
            <a:r>
              <a:rPr lang="en-US" dirty="0" smtClean="0"/>
              <a:t>We highly esteem the Lord’s Prayer because it came to us directly from Jesus. </a:t>
            </a:r>
          </a:p>
          <a:p>
            <a:r>
              <a:rPr lang="en-US" dirty="0" smtClean="0"/>
              <a:t>When we pray to </a:t>
            </a:r>
            <a:br>
              <a:rPr lang="en-US" dirty="0" smtClean="0"/>
            </a:br>
            <a:r>
              <a:rPr lang="en-US" dirty="0" smtClean="0"/>
              <a:t>the Father, we are </a:t>
            </a:r>
            <a:br>
              <a:rPr lang="en-US" dirty="0" smtClean="0"/>
            </a:br>
            <a:r>
              <a:rPr lang="en-US" dirty="0" smtClean="0"/>
              <a:t>in communion with </a:t>
            </a:r>
            <a:br>
              <a:rPr lang="en-US" dirty="0" smtClean="0"/>
            </a:br>
            <a:r>
              <a:rPr lang="en-US" dirty="0" smtClean="0"/>
              <a:t>him and with his </a:t>
            </a:r>
            <a:br>
              <a:rPr lang="en-US" dirty="0" smtClean="0"/>
            </a:br>
            <a:r>
              <a:rPr lang="en-US" dirty="0" smtClean="0"/>
              <a:t>Son, Jesus Christ.</a:t>
            </a:r>
            <a:endParaRPr lang="en-US" dirty="0"/>
          </a:p>
        </p:txBody>
      </p:sp>
      <p:pic>
        <p:nvPicPr>
          <p:cNvPr id="4" name="Picture 3" descr="Slide 2_shutterstock_122077441.jpg"/>
          <p:cNvPicPr>
            <a:picLocks noChangeAspect="1"/>
          </p:cNvPicPr>
          <p:nvPr/>
        </p:nvPicPr>
        <p:blipFill>
          <a:blip r:embed="rId3" cstate="print"/>
          <a:stretch>
            <a:fillRect/>
          </a:stretch>
        </p:blipFill>
        <p:spPr>
          <a:xfrm>
            <a:off x="4724400" y="3124200"/>
            <a:ext cx="3810000" cy="25400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rot="16200000">
            <a:off x="7664678" y="4540478"/>
            <a:ext cx="21336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Jason </a:t>
            </a:r>
            <a:r>
              <a:rPr lang="en-US" sz="800" dirty="0" err="1" smtClean="0">
                <a:solidFill>
                  <a:schemeClr val="bg1">
                    <a:lumMod val="65000"/>
                  </a:schemeClr>
                </a:solidFill>
              </a:rPr>
              <a:t>Stitt</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Pray for God’s Glory</a:t>
            </a:r>
            <a:endParaRPr lang="en-US" dirty="0"/>
          </a:p>
        </p:txBody>
      </p:sp>
      <p:sp>
        <p:nvSpPr>
          <p:cNvPr id="3" name="Content Placeholder 2"/>
          <p:cNvSpPr>
            <a:spLocks noGrp="1"/>
          </p:cNvSpPr>
          <p:nvPr>
            <p:ph idx="1"/>
          </p:nvPr>
        </p:nvSpPr>
        <p:spPr/>
        <p:txBody>
          <a:bodyPr/>
          <a:lstStyle/>
          <a:p>
            <a:r>
              <a:rPr lang="en-US" dirty="0" smtClean="0"/>
              <a:t>that our words and deeds show respect and reverence for God</a:t>
            </a:r>
          </a:p>
          <a:p>
            <a:r>
              <a:rPr lang="en-US" dirty="0" smtClean="0"/>
              <a:t>that the Lord will fulfill the Reign of God through the Second Coming of Christ</a:t>
            </a:r>
          </a:p>
          <a:p>
            <a:r>
              <a:rPr lang="en-US" dirty="0" smtClean="0"/>
              <a:t>that we may never </a:t>
            </a:r>
            <a:br>
              <a:rPr lang="en-US" dirty="0" smtClean="0"/>
            </a:br>
            <a:r>
              <a:rPr lang="en-US" dirty="0" smtClean="0"/>
              <a:t>stand in the way of </a:t>
            </a:r>
            <a:br>
              <a:rPr lang="en-US" dirty="0" smtClean="0"/>
            </a:br>
            <a:r>
              <a:rPr lang="en-US" dirty="0" smtClean="0"/>
              <a:t>God’s plan of </a:t>
            </a:r>
            <a:br>
              <a:rPr lang="en-US" dirty="0" smtClean="0"/>
            </a:br>
            <a:r>
              <a:rPr lang="en-US" dirty="0" smtClean="0"/>
              <a:t>salvation</a:t>
            </a:r>
            <a:endParaRPr lang="en-US" dirty="0"/>
          </a:p>
        </p:txBody>
      </p:sp>
      <p:pic>
        <p:nvPicPr>
          <p:cNvPr id="4" name="Picture 3" descr="Slide 2_shutterstock_122077441.jpg"/>
          <p:cNvPicPr>
            <a:picLocks noChangeAspect="1"/>
          </p:cNvPicPr>
          <p:nvPr/>
        </p:nvPicPr>
        <p:blipFill>
          <a:blip r:embed="rId3" cstate="print"/>
          <a:stretch>
            <a:fillRect/>
          </a:stretch>
        </p:blipFill>
        <p:spPr>
          <a:xfrm>
            <a:off x="4713111" y="3505200"/>
            <a:ext cx="3527777" cy="25400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rot="16200000">
            <a:off x="7156222" y="4692877"/>
            <a:ext cx="2590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Denis Doyle / Getty Images News / </a:t>
            </a:r>
            <a:r>
              <a:rPr lang="en-US" sz="800" dirty="0" err="1" smtClean="0">
                <a:solidFill>
                  <a:schemeClr val="bg1">
                    <a:lumMod val="65000"/>
                  </a:schemeClr>
                </a:solidFill>
              </a:rPr>
              <a:t>Thinkstock</a:t>
            </a:r>
            <a:endParaRPr lang="en-US" sz="800" dirty="0">
              <a:solidFill>
                <a:schemeClr val="bg1">
                  <a:lumMod val="65000"/>
                </a:schemeClr>
              </a:solidFill>
            </a:endParaRPr>
          </a:p>
        </p:txBody>
      </p:sp>
    </p:spTree>
  </p:cSld>
  <p:clrMapOvr>
    <a:masterClrMapping/>
  </p:clrMapOvr>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110</TotalTime>
  <Words>782</Words>
  <Application>Microsoft Macintosh PowerPoint</Application>
  <PresentationFormat>On-screen Show (4:3)</PresentationFormat>
  <Paragraphs>93</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LIC Presentation template</vt:lpstr>
      <vt:lpstr>Sacred Scripture and the Life of the Church</vt:lpstr>
      <vt:lpstr>The Study of Sacred Scripture</vt:lpstr>
      <vt:lpstr>The Heart of the Mass</vt:lpstr>
      <vt:lpstr>The Heart of All Worship</vt:lpstr>
      <vt:lpstr>The Liturgy of the Hours</vt:lpstr>
      <vt:lpstr>The Word of God at Each Hour</vt:lpstr>
      <vt:lpstr>Sacred Scripture in the Divine Office</vt:lpstr>
      <vt:lpstr>The Lord’s Prayer</vt:lpstr>
      <vt:lpstr>We Pray for God’s Glory</vt:lpstr>
      <vt:lpstr>We Pray for Our Needs</vt:lpstr>
      <vt:lpstr>The Rules of the Saints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Systems Administrator</cp:lastModifiedBy>
  <cp:revision>26</cp:revision>
  <dcterms:created xsi:type="dcterms:W3CDTF">2011-01-10T17:35:40Z</dcterms:created>
  <dcterms:modified xsi:type="dcterms:W3CDTF">2015-02-24T18:04:30Z</dcterms:modified>
</cp:coreProperties>
</file>