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0" r:id="rId2"/>
  </p:sldMasterIdLst>
  <p:notesMasterIdLst>
    <p:notesMasterId r:id="rId9"/>
  </p:notesMasterIdLst>
  <p:sldIdLst>
    <p:sldId id="256" r:id="rId3"/>
    <p:sldId id="263" r:id="rId4"/>
    <p:sldId id="265" r:id="rId5"/>
    <p:sldId id="266" r:id="rId6"/>
    <p:sldId id="268" r:id="rId7"/>
    <p:sldId id="267"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ooke Saron" initials="BS" lastIdx="12" clrIdx="0"/>
  <p:cmAuthor id="1" name="Steven Ellair" initials="SE"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3" autoAdjust="0"/>
    <p:restoredTop sz="80410" autoAdjust="0"/>
  </p:normalViewPr>
  <p:slideViewPr>
    <p:cSldViewPr>
      <p:cViewPr varScale="1">
        <p:scale>
          <a:sx n="73" d="100"/>
          <a:sy n="73" d="100"/>
        </p:scale>
        <p:origin x="1650"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F513FB-84C2-4175-9668-1CB94F06E2EB}" type="doc">
      <dgm:prSet loTypeId="urn:microsoft.com/office/officeart/2005/8/layout/cycle3" loCatId="cycle" qsTypeId="urn:microsoft.com/office/officeart/2005/8/quickstyle/simple1#1" qsCatId="simple" csTypeId="urn:microsoft.com/office/officeart/2005/8/colors/accent1_2#1" csCatId="accent1" phldr="1"/>
      <dgm:spPr/>
      <dgm:t>
        <a:bodyPr/>
        <a:lstStyle/>
        <a:p>
          <a:endParaRPr lang="en-US"/>
        </a:p>
      </dgm:t>
    </dgm:pt>
    <dgm:pt modelId="{08B38BF2-0FE5-4D84-947A-97CB62505267}">
      <dgm:prSet phldrT="[Text]"/>
      <dgm:spPr>
        <a:scene3d>
          <a:camera prst="orthographicFront"/>
          <a:lightRig rig="threePt" dir="t"/>
        </a:scene3d>
        <a:sp3d>
          <a:bevelT w="114300" prst="hardEdge"/>
        </a:sp3d>
      </dgm:spPr>
      <dgm:t>
        <a:bodyPr/>
        <a:lstStyle/>
        <a:p>
          <a:r>
            <a:rPr lang="en-US" b="1" dirty="0" smtClean="0">
              <a:latin typeface="Arial" pitchFamily="34" charset="0"/>
              <a:cs typeface="Arial" pitchFamily="34" charset="0"/>
            </a:rPr>
            <a:t>God creates or enters into a Covenant and it is good.</a:t>
          </a:r>
          <a:endParaRPr lang="en-US" b="1" dirty="0">
            <a:latin typeface="Arial" pitchFamily="34" charset="0"/>
            <a:cs typeface="Arial" pitchFamily="34" charset="0"/>
          </a:endParaRPr>
        </a:p>
      </dgm:t>
    </dgm:pt>
    <dgm:pt modelId="{559350E0-FDBD-444B-9169-A2318FFAE079}" type="parTrans" cxnId="{4875F463-B00F-4E6A-BC52-C3802928F6B1}">
      <dgm:prSet/>
      <dgm:spPr/>
      <dgm:t>
        <a:bodyPr/>
        <a:lstStyle/>
        <a:p>
          <a:endParaRPr lang="en-US"/>
        </a:p>
      </dgm:t>
    </dgm:pt>
    <dgm:pt modelId="{2A34487A-700C-4759-8A04-4BC275357AFC}" type="sibTrans" cxnId="{4875F463-B00F-4E6A-BC52-C3802928F6B1}">
      <dgm:prSet/>
      <dgm:spPr/>
      <dgm:t>
        <a:bodyPr/>
        <a:lstStyle/>
        <a:p>
          <a:endParaRPr lang="en-US"/>
        </a:p>
      </dgm:t>
    </dgm:pt>
    <dgm:pt modelId="{EBD36218-2569-465C-9B53-19EF1C585C59}">
      <dgm:prSet phldrT="[Text]" custT="1"/>
      <dgm:spPr>
        <a:scene3d>
          <a:camera prst="orthographicFront"/>
          <a:lightRig rig="threePt" dir="t"/>
        </a:scene3d>
        <a:sp3d>
          <a:bevelT w="114300" prst="hardEdge"/>
        </a:sp3d>
      </dgm:spPr>
      <dgm:t>
        <a:bodyPr/>
        <a:lstStyle/>
        <a:p>
          <a:r>
            <a:rPr lang="en-US" sz="1700" b="1" dirty="0" smtClean="0">
              <a:latin typeface="Arial" pitchFamily="34" charset="0"/>
              <a:cs typeface="Arial" pitchFamily="34" charset="0"/>
            </a:rPr>
            <a:t>Humanity falls into idolatry, resulting in disease, war, and grief.</a:t>
          </a:r>
          <a:endParaRPr lang="en-US" sz="1700" b="1" dirty="0">
            <a:latin typeface="Arial" pitchFamily="34" charset="0"/>
            <a:cs typeface="Arial" pitchFamily="34" charset="0"/>
          </a:endParaRPr>
        </a:p>
      </dgm:t>
    </dgm:pt>
    <dgm:pt modelId="{AA6F4488-D8E6-44AA-A8DD-94C3EF6CF2D5}" type="parTrans" cxnId="{A4FD0A01-0E6E-429B-9A62-AD069EAD3E65}">
      <dgm:prSet/>
      <dgm:spPr/>
      <dgm:t>
        <a:bodyPr/>
        <a:lstStyle/>
        <a:p>
          <a:endParaRPr lang="en-US"/>
        </a:p>
      </dgm:t>
    </dgm:pt>
    <dgm:pt modelId="{15D8918C-7859-40AD-B719-137BC32C9AE2}" type="sibTrans" cxnId="{A4FD0A01-0E6E-429B-9A62-AD069EAD3E65}">
      <dgm:prSet/>
      <dgm:spPr/>
      <dgm:t>
        <a:bodyPr/>
        <a:lstStyle/>
        <a:p>
          <a:endParaRPr lang="en-US"/>
        </a:p>
      </dgm:t>
    </dgm:pt>
    <dgm:pt modelId="{5712FAB4-158E-4895-A25B-910395BEED82}">
      <dgm:prSet phldrT="[Text]"/>
      <dgm:spPr>
        <a:scene3d>
          <a:camera prst="orthographicFront"/>
          <a:lightRig rig="threePt" dir="t"/>
        </a:scene3d>
        <a:sp3d>
          <a:bevelT w="114300" prst="hardEdge"/>
        </a:sp3d>
      </dgm:spPr>
      <dgm:t>
        <a:bodyPr/>
        <a:lstStyle/>
        <a:p>
          <a:r>
            <a:rPr lang="en-US" b="1" dirty="0" smtClean="0">
              <a:latin typeface="Arial" pitchFamily="34" charset="0"/>
              <a:cs typeface="Arial" pitchFamily="34" charset="0"/>
            </a:rPr>
            <a:t>God sends teachers, kings, prophets, or others who lead the people to repentance.</a:t>
          </a:r>
          <a:endParaRPr lang="en-US" b="1" dirty="0">
            <a:latin typeface="Arial" pitchFamily="34" charset="0"/>
            <a:cs typeface="Arial" pitchFamily="34" charset="0"/>
          </a:endParaRPr>
        </a:p>
      </dgm:t>
    </dgm:pt>
    <dgm:pt modelId="{80C1CF86-83D5-47D9-9F37-F0157396D7B2}" type="parTrans" cxnId="{968DB9AD-ADAE-4870-883D-09DDF94B4AEE}">
      <dgm:prSet/>
      <dgm:spPr/>
      <dgm:t>
        <a:bodyPr/>
        <a:lstStyle/>
        <a:p>
          <a:endParaRPr lang="en-US"/>
        </a:p>
      </dgm:t>
    </dgm:pt>
    <dgm:pt modelId="{B44EBA14-3AB7-4D20-B6E4-6C585EF77FED}" type="sibTrans" cxnId="{968DB9AD-ADAE-4870-883D-09DDF94B4AEE}">
      <dgm:prSet/>
      <dgm:spPr/>
      <dgm:t>
        <a:bodyPr/>
        <a:lstStyle/>
        <a:p>
          <a:endParaRPr lang="en-US"/>
        </a:p>
      </dgm:t>
    </dgm:pt>
    <dgm:pt modelId="{ECA8A9D4-6062-4E66-B157-1C13519FA1EF}">
      <dgm:prSet phldrT="[Text]"/>
      <dgm:spPr>
        <a:scene3d>
          <a:camera prst="orthographicFront"/>
          <a:lightRig rig="threePt" dir="t"/>
        </a:scene3d>
        <a:sp3d>
          <a:bevelT w="114300" prst="hardEdge"/>
        </a:sp3d>
      </dgm:spPr>
      <dgm:t>
        <a:bodyPr/>
        <a:lstStyle/>
        <a:p>
          <a:r>
            <a:rPr lang="en-US" b="1" dirty="0" smtClean="0">
              <a:latin typeface="Arial" pitchFamily="34" charset="0"/>
              <a:cs typeface="Arial" pitchFamily="34" charset="0"/>
            </a:rPr>
            <a:t>The people return to following the Covenant.</a:t>
          </a:r>
          <a:endParaRPr lang="en-US" b="1" dirty="0">
            <a:latin typeface="Arial" pitchFamily="34" charset="0"/>
            <a:cs typeface="Arial" pitchFamily="34" charset="0"/>
          </a:endParaRPr>
        </a:p>
      </dgm:t>
    </dgm:pt>
    <dgm:pt modelId="{F3603C4D-AADA-4512-B4F7-CDD10E232FBD}" type="parTrans" cxnId="{D3950FF3-97D6-492F-8148-415E62A8BFD2}">
      <dgm:prSet/>
      <dgm:spPr/>
      <dgm:t>
        <a:bodyPr/>
        <a:lstStyle/>
        <a:p>
          <a:endParaRPr lang="en-US"/>
        </a:p>
      </dgm:t>
    </dgm:pt>
    <dgm:pt modelId="{5A140F52-5C5A-4DAB-ABE6-0570CDA11653}" type="sibTrans" cxnId="{D3950FF3-97D6-492F-8148-415E62A8BFD2}">
      <dgm:prSet/>
      <dgm:spPr/>
      <dgm:t>
        <a:bodyPr/>
        <a:lstStyle/>
        <a:p>
          <a:endParaRPr lang="en-US"/>
        </a:p>
      </dgm:t>
    </dgm:pt>
    <dgm:pt modelId="{616F16EB-7513-439C-B9CD-414204CE97DF}">
      <dgm:prSet phldrT="[Text]"/>
      <dgm:spPr>
        <a:scene3d>
          <a:camera prst="orthographicFront"/>
          <a:lightRig rig="threePt" dir="t"/>
        </a:scene3d>
        <a:sp3d>
          <a:bevelT w="114300" prst="hardEdge"/>
        </a:sp3d>
      </dgm:spPr>
      <dgm:t>
        <a:bodyPr/>
        <a:lstStyle/>
        <a:p>
          <a:r>
            <a:rPr lang="en-US" b="1" dirty="0" smtClean="0">
              <a:latin typeface="Arial" pitchFamily="34" charset="0"/>
              <a:cs typeface="Arial" pitchFamily="34" charset="0"/>
            </a:rPr>
            <a:t>Peace and God’s healing return to the people.</a:t>
          </a:r>
          <a:endParaRPr lang="en-US" b="1" dirty="0">
            <a:latin typeface="Arial" pitchFamily="34" charset="0"/>
            <a:cs typeface="Arial" pitchFamily="34" charset="0"/>
          </a:endParaRPr>
        </a:p>
      </dgm:t>
    </dgm:pt>
    <dgm:pt modelId="{791BF971-AFF0-48CC-B977-0B6091463E8D}" type="parTrans" cxnId="{9333EAD2-B361-49F4-9F3C-0C4F334481C3}">
      <dgm:prSet/>
      <dgm:spPr/>
      <dgm:t>
        <a:bodyPr/>
        <a:lstStyle/>
        <a:p>
          <a:endParaRPr lang="en-US"/>
        </a:p>
      </dgm:t>
    </dgm:pt>
    <dgm:pt modelId="{35267CCA-F598-4DE6-9A0E-9FEE562CE8BB}" type="sibTrans" cxnId="{9333EAD2-B361-49F4-9F3C-0C4F334481C3}">
      <dgm:prSet/>
      <dgm:spPr/>
      <dgm:t>
        <a:bodyPr/>
        <a:lstStyle/>
        <a:p>
          <a:endParaRPr lang="en-US"/>
        </a:p>
      </dgm:t>
    </dgm:pt>
    <dgm:pt modelId="{BAD24496-DC02-48A7-8FEF-00E18AE1FA21}" type="pres">
      <dgm:prSet presAssocID="{BDF513FB-84C2-4175-9668-1CB94F06E2EB}" presName="Name0" presStyleCnt="0">
        <dgm:presLayoutVars>
          <dgm:dir/>
          <dgm:resizeHandles val="exact"/>
        </dgm:presLayoutVars>
      </dgm:prSet>
      <dgm:spPr/>
      <dgm:t>
        <a:bodyPr/>
        <a:lstStyle/>
        <a:p>
          <a:endParaRPr lang="en-US"/>
        </a:p>
      </dgm:t>
    </dgm:pt>
    <dgm:pt modelId="{6A3414FA-7175-4E87-8D14-80593D36A7AC}" type="pres">
      <dgm:prSet presAssocID="{BDF513FB-84C2-4175-9668-1CB94F06E2EB}" presName="cycle" presStyleCnt="0"/>
      <dgm:spPr/>
    </dgm:pt>
    <dgm:pt modelId="{6742B55C-4149-48D9-BD88-344DCA872BD1}" type="pres">
      <dgm:prSet presAssocID="{08B38BF2-0FE5-4D84-947A-97CB62505267}" presName="nodeFirstNode" presStyleLbl="node1" presStyleIdx="0" presStyleCnt="5" custScaleX="112624" custScaleY="64671" custRadScaleRad="103275">
        <dgm:presLayoutVars>
          <dgm:bulletEnabled val="1"/>
        </dgm:presLayoutVars>
      </dgm:prSet>
      <dgm:spPr/>
      <dgm:t>
        <a:bodyPr/>
        <a:lstStyle/>
        <a:p>
          <a:endParaRPr lang="en-US"/>
        </a:p>
      </dgm:t>
    </dgm:pt>
    <dgm:pt modelId="{6AEE7745-7894-4ACE-A6D5-8B7B0C49598A}" type="pres">
      <dgm:prSet presAssocID="{2A34487A-700C-4759-8A04-4BC275357AFC}" presName="sibTransFirstNode" presStyleLbl="bgShp" presStyleIdx="0" presStyleCnt="1"/>
      <dgm:spPr/>
      <dgm:t>
        <a:bodyPr/>
        <a:lstStyle/>
        <a:p>
          <a:endParaRPr lang="en-US"/>
        </a:p>
      </dgm:t>
    </dgm:pt>
    <dgm:pt modelId="{3FD5AD7D-B928-4714-8CF8-1A9CF4A172B4}" type="pres">
      <dgm:prSet presAssocID="{EBD36218-2569-465C-9B53-19EF1C585C59}" presName="nodeFollowingNodes" presStyleLbl="node1" presStyleIdx="1" presStyleCnt="5" custScaleY="77511" custRadScaleRad="117037" custRadScaleInc="4486">
        <dgm:presLayoutVars>
          <dgm:bulletEnabled val="1"/>
        </dgm:presLayoutVars>
      </dgm:prSet>
      <dgm:spPr/>
      <dgm:t>
        <a:bodyPr/>
        <a:lstStyle/>
        <a:p>
          <a:endParaRPr lang="en-US"/>
        </a:p>
      </dgm:t>
    </dgm:pt>
    <dgm:pt modelId="{6E1511A2-4958-483A-B5E5-06567A9B0FC4}" type="pres">
      <dgm:prSet presAssocID="{5712FAB4-158E-4895-A25B-910395BEED82}" presName="nodeFollowingNodes" presStyleLbl="node1" presStyleIdx="2" presStyleCnt="5" custScaleY="84846">
        <dgm:presLayoutVars>
          <dgm:bulletEnabled val="1"/>
        </dgm:presLayoutVars>
      </dgm:prSet>
      <dgm:spPr/>
      <dgm:t>
        <a:bodyPr/>
        <a:lstStyle/>
        <a:p>
          <a:endParaRPr lang="en-US"/>
        </a:p>
      </dgm:t>
    </dgm:pt>
    <dgm:pt modelId="{69F1C6A9-703B-4E4F-827B-96E484FD2026}" type="pres">
      <dgm:prSet presAssocID="{ECA8A9D4-6062-4E66-B157-1C13519FA1EF}" presName="nodeFollowingNodes" presStyleLbl="node1" presStyleIdx="3" presStyleCnt="5" custScaleY="79650">
        <dgm:presLayoutVars>
          <dgm:bulletEnabled val="1"/>
        </dgm:presLayoutVars>
      </dgm:prSet>
      <dgm:spPr/>
      <dgm:t>
        <a:bodyPr/>
        <a:lstStyle/>
        <a:p>
          <a:endParaRPr lang="en-US"/>
        </a:p>
      </dgm:t>
    </dgm:pt>
    <dgm:pt modelId="{27F572C0-2F2B-4924-8896-B49A03034C72}" type="pres">
      <dgm:prSet presAssocID="{616F16EB-7513-439C-B9CD-414204CE97DF}" presName="nodeFollowingNodes" presStyleLbl="node1" presStyleIdx="4" presStyleCnt="5" custScaleY="66528" custRadScaleRad="112386" custRadScaleInc="-3401">
        <dgm:presLayoutVars>
          <dgm:bulletEnabled val="1"/>
        </dgm:presLayoutVars>
      </dgm:prSet>
      <dgm:spPr/>
      <dgm:t>
        <a:bodyPr/>
        <a:lstStyle/>
        <a:p>
          <a:endParaRPr lang="en-US"/>
        </a:p>
      </dgm:t>
    </dgm:pt>
  </dgm:ptLst>
  <dgm:cxnLst>
    <dgm:cxn modelId="{3E0AC5F9-AC5E-4C80-9552-D02652E16B32}" type="presOf" srcId="{2A34487A-700C-4759-8A04-4BC275357AFC}" destId="{6AEE7745-7894-4ACE-A6D5-8B7B0C49598A}" srcOrd="0" destOrd="0" presId="urn:microsoft.com/office/officeart/2005/8/layout/cycle3"/>
    <dgm:cxn modelId="{A2F65871-F237-452F-A658-67697F965BD8}" type="presOf" srcId="{5712FAB4-158E-4895-A25B-910395BEED82}" destId="{6E1511A2-4958-483A-B5E5-06567A9B0FC4}" srcOrd="0" destOrd="0" presId="urn:microsoft.com/office/officeart/2005/8/layout/cycle3"/>
    <dgm:cxn modelId="{396C27A0-904D-4BFB-BCF1-7646FC365947}" type="presOf" srcId="{BDF513FB-84C2-4175-9668-1CB94F06E2EB}" destId="{BAD24496-DC02-48A7-8FEF-00E18AE1FA21}" srcOrd="0" destOrd="0" presId="urn:microsoft.com/office/officeart/2005/8/layout/cycle3"/>
    <dgm:cxn modelId="{3E6E936B-33E4-4A76-B8C2-B643C264787D}" type="presOf" srcId="{08B38BF2-0FE5-4D84-947A-97CB62505267}" destId="{6742B55C-4149-48D9-BD88-344DCA872BD1}" srcOrd="0" destOrd="0" presId="urn:microsoft.com/office/officeart/2005/8/layout/cycle3"/>
    <dgm:cxn modelId="{5D44ACE6-7AD3-4CA3-8412-BDD0AC15D27E}" type="presOf" srcId="{616F16EB-7513-439C-B9CD-414204CE97DF}" destId="{27F572C0-2F2B-4924-8896-B49A03034C72}" srcOrd="0" destOrd="0" presId="urn:microsoft.com/office/officeart/2005/8/layout/cycle3"/>
    <dgm:cxn modelId="{9333EAD2-B361-49F4-9F3C-0C4F334481C3}" srcId="{BDF513FB-84C2-4175-9668-1CB94F06E2EB}" destId="{616F16EB-7513-439C-B9CD-414204CE97DF}" srcOrd="4" destOrd="0" parTransId="{791BF971-AFF0-48CC-B977-0B6091463E8D}" sibTransId="{35267CCA-F598-4DE6-9A0E-9FEE562CE8BB}"/>
    <dgm:cxn modelId="{4875F463-B00F-4E6A-BC52-C3802928F6B1}" srcId="{BDF513FB-84C2-4175-9668-1CB94F06E2EB}" destId="{08B38BF2-0FE5-4D84-947A-97CB62505267}" srcOrd="0" destOrd="0" parTransId="{559350E0-FDBD-444B-9169-A2318FFAE079}" sibTransId="{2A34487A-700C-4759-8A04-4BC275357AFC}"/>
    <dgm:cxn modelId="{4B2D77A3-EB09-45AF-A24E-C5CE37F162DF}" type="presOf" srcId="{ECA8A9D4-6062-4E66-B157-1C13519FA1EF}" destId="{69F1C6A9-703B-4E4F-827B-96E484FD2026}" srcOrd="0" destOrd="0" presId="urn:microsoft.com/office/officeart/2005/8/layout/cycle3"/>
    <dgm:cxn modelId="{01CC5B55-C756-4CBB-8CD0-3AEA7A612731}" type="presOf" srcId="{EBD36218-2569-465C-9B53-19EF1C585C59}" destId="{3FD5AD7D-B928-4714-8CF8-1A9CF4A172B4}" srcOrd="0" destOrd="0" presId="urn:microsoft.com/office/officeart/2005/8/layout/cycle3"/>
    <dgm:cxn modelId="{D3950FF3-97D6-492F-8148-415E62A8BFD2}" srcId="{BDF513FB-84C2-4175-9668-1CB94F06E2EB}" destId="{ECA8A9D4-6062-4E66-B157-1C13519FA1EF}" srcOrd="3" destOrd="0" parTransId="{F3603C4D-AADA-4512-B4F7-CDD10E232FBD}" sibTransId="{5A140F52-5C5A-4DAB-ABE6-0570CDA11653}"/>
    <dgm:cxn modelId="{A4FD0A01-0E6E-429B-9A62-AD069EAD3E65}" srcId="{BDF513FB-84C2-4175-9668-1CB94F06E2EB}" destId="{EBD36218-2569-465C-9B53-19EF1C585C59}" srcOrd="1" destOrd="0" parTransId="{AA6F4488-D8E6-44AA-A8DD-94C3EF6CF2D5}" sibTransId="{15D8918C-7859-40AD-B719-137BC32C9AE2}"/>
    <dgm:cxn modelId="{968DB9AD-ADAE-4870-883D-09DDF94B4AEE}" srcId="{BDF513FB-84C2-4175-9668-1CB94F06E2EB}" destId="{5712FAB4-158E-4895-A25B-910395BEED82}" srcOrd="2" destOrd="0" parTransId="{80C1CF86-83D5-47D9-9F37-F0157396D7B2}" sibTransId="{B44EBA14-3AB7-4D20-B6E4-6C585EF77FED}"/>
    <dgm:cxn modelId="{9C364029-7585-407C-9A09-261C62B7411F}" type="presParOf" srcId="{BAD24496-DC02-48A7-8FEF-00E18AE1FA21}" destId="{6A3414FA-7175-4E87-8D14-80593D36A7AC}" srcOrd="0" destOrd="0" presId="urn:microsoft.com/office/officeart/2005/8/layout/cycle3"/>
    <dgm:cxn modelId="{10E82079-463A-48DE-9CF9-AE68A28387D0}" type="presParOf" srcId="{6A3414FA-7175-4E87-8D14-80593D36A7AC}" destId="{6742B55C-4149-48D9-BD88-344DCA872BD1}" srcOrd="0" destOrd="0" presId="urn:microsoft.com/office/officeart/2005/8/layout/cycle3"/>
    <dgm:cxn modelId="{F7EEF785-89F9-4254-83D2-6067B660E522}" type="presParOf" srcId="{6A3414FA-7175-4E87-8D14-80593D36A7AC}" destId="{6AEE7745-7894-4ACE-A6D5-8B7B0C49598A}" srcOrd="1" destOrd="0" presId="urn:microsoft.com/office/officeart/2005/8/layout/cycle3"/>
    <dgm:cxn modelId="{B96D780A-0602-4DCC-82A6-4350528F2807}" type="presParOf" srcId="{6A3414FA-7175-4E87-8D14-80593D36A7AC}" destId="{3FD5AD7D-B928-4714-8CF8-1A9CF4A172B4}" srcOrd="2" destOrd="0" presId="urn:microsoft.com/office/officeart/2005/8/layout/cycle3"/>
    <dgm:cxn modelId="{1642D0FE-28D7-41F5-A735-C567E17A6021}" type="presParOf" srcId="{6A3414FA-7175-4E87-8D14-80593D36A7AC}" destId="{6E1511A2-4958-483A-B5E5-06567A9B0FC4}" srcOrd="3" destOrd="0" presId="urn:microsoft.com/office/officeart/2005/8/layout/cycle3"/>
    <dgm:cxn modelId="{A99296EB-A53B-4C52-97BA-BEDC239E48C9}" type="presParOf" srcId="{6A3414FA-7175-4E87-8D14-80593D36A7AC}" destId="{69F1C6A9-703B-4E4F-827B-96E484FD2026}" srcOrd="4" destOrd="0" presId="urn:microsoft.com/office/officeart/2005/8/layout/cycle3"/>
    <dgm:cxn modelId="{A0C192FE-4F97-4B6B-B6D4-973EE025E01B}" type="presParOf" srcId="{6A3414FA-7175-4E87-8D14-80593D36A7AC}" destId="{27F572C0-2F2B-4924-8896-B49A03034C72}" srcOrd="5"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EE7745-7894-4ACE-A6D5-8B7B0C49598A}">
      <dsp:nvSpPr>
        <dsp:cNvPr id="0" name=""/>
        <dsp:cNvSpPr/>
      </dsp:nvSpPr>
      <dsp:spPr>
        <a:xfrm>
          <a:off x="1200881" y="-308500"/>
          <a:ext cx="5904036" cy="5904036"/>
        </a:xfrm>
        <a:prstGeom prst="circularArrow">
          <a:avLst>
            <a:gd name="adj1" fmla="val 5544"/>
            <a:gd name="adj2" fmla="val 330680"/>
            <a:gd name="adj3" fmla="val 13466708"/>
            <a:gd name="adj4" fmla="val 17577166"/>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42B55C-4149-48D9-BD88-344DCA872BD1}">
      <dsp:nvSpPr>
        <dsp:cNvPr id="0" name=""/>
        <dsp:cNvSpPr/>
      </dsp:nvSpPr>
      <dsp:spPr>
        <a:xfrm>
          <a:off x="2590800" y="93600"/>
          <a:ext cx="3124198" cy="89698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hardEdge"/>
        </a:sp3d>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latin typeface="Arial" pitchFamily="34" charset="0"/>
              <a:cs typeface="Arial" pitchFamily="34" charset="0"/>
            </a:rPr>
            <a:t>God creates or enters into a Covenant and it is good.</a:t>
          </a:r>
          <a:endParaRPr lang="en-US" sz="1700" b="1" kern="1200" dirty="0">
            <a:latin typeface="Arial" pitchFamily="34" charset="0"/>
            <a:cs typeface="Arial" pitchFamily="34" charset="0"/>
          </a:endParaRPr>
        </a:p>
      </dsp:txBody>
      <dsp:txXfrm>
        <a:off x="2634587" y="137387"/>
        <a:ext cx="3036624" cy="809415"/>
      </dsp:txXfrm>
    </dsp:sp>
    <dsp:sp modelId="{3FD5AD7D-B928-4714-8CF8-1A9CF4A172B4}">
      <dsp:nvSpPr>
        <dsp:cNvPr id="0" name=""/>
        <dsp:cNvSpPr/>
      </dsp:nvSpPr>
      <dsp:spPr>
        <a:xfrm>
          <a:off x="5531792" y="1826763"/>
          <a:ext cx="2774007" cy="10750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hardEdge"/>
        </a:sp3d>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latin typeface="Arial" pitchFamily="34" charset="0"/>
              <a:cs typeface="Arial" pitchFamily="34" charset="0"/>
            </a:rPr>
            <a:t>Humanity falls into idolatry, resulting in disease, war, and grief.</a:t>
          </a:r>
          <a:endParaRPr lang="en-US" sz="1700" b="1" kern="1200" dirty="0">
            <a:latin typeface="Arial" pitchFamily="34" charset="0"/>
            <a:cs typeface="Arial" pitchFamily="34" charset="0"/>
          </a:endParaRPr>
        </a:p>
      </dsp:txBody>
      <dsp:txXfrm>
        <a:off x="5584273" y="1879244"/>
        <a:ext cx="2669045" cy="970118"/>
      </dsp:txXfrm>
    </dsp:sp>
    <dsp:sp modelId="{6E1511A2-4958-483A-B5E5-06567A9B0FC4}">
      <dsp:nvSpPr>
        <dsp:cNvPr id="0" name=""/>
        <dsp:cNvSpPr/>
      </dsp:nvSpPr>
      <dsp:spPr>
        <a:xfrm>
          <a:off x="4245770" y="4590727"/>
          <a:ext cx="2774007" cy="117681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hardEdge"/>
        </a:sp3d>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latin typeface="Arial" pitchFamily="34" charset="0"/>
              <a:cs typeface="Arial" pitchFamily="34" charset="0"/>
            </a:rPr>
            <a:t>God sends teachers, kings, prophets, or others who lead the people to repentance.</a:t>
          </a:r>
          <a:endParaRPr lang="en-US" sz="1700" b="1" kern="1200" dirty="0">
            <a:latin typeface="Arial" pitchFamily="34" charset="0"/>
            <a:cs typeface="Arial" pitchFamily="34" charset="0"/>
          </a:endParaRPr>
        </a:p>
      </dsp:txBody>
      <dsp:txXfrm>
        <a:off x="4303217" y="4648174"/>
        <a:ext cx="2659113" cy="1061923"/>
      </dsp:txXfrm>
    </dsp:sp>
    <dsp:sp modelId="{69F1C6A9-703B-4E4F-827B-96E484FD2026}">
      <dsp:nvSpPr>
        <dsp:cNvPr id="0" name=""/>
        <dsp:cNvSpPr/>
      </dsp:nvSpPr>
      <dsp:spPr>
        <a:xfrm>
          <a:off x="1286021" y="4626761"/>
          <a:ext cx="2774007" cy="110474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hardEdge"/>
        </a:sp3d>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latin typeface="Arial" pitchFamily="34" charset="0"/>
              <a:cs typeface="Arial" pitchFamily="34" charset="0"/>
            </a:rPr>
            <a:t>The people return to following the Covenant.</a:t>
          </a:r>
          <a:endParaRPr lang="en-US" sz="1700" b="1" kern="1200" dirty="0">
            <a:latin typeface="Arial" pitchFamily="34" charset="0"/>
            <a:cs typeface="Arial" pitchFamily="34" charset="0"/>
          </a:endParaRPr>
        </a:p>
      </dsp:txBody>
      <dsp:txXfrm>
        <a:off x="1339950" y="4680690"/>
        <a:ext cx="2666149" cy="996890"/>
      </dsp:txXfrm>
    </dsp:sp>
    <dsp:sp modelId="{27F572C0-2F2B-4924-8896-B49A03034C72}">
      <dsp:nvSpPr>
        <dsp:cNvPr id="0" name=""/>
        <dsp:cNvSpPr/>
      </dsp:nvSpPr>
      <dsp:spPr>
        <a:xfrm>
          <a:off x="45399" y="1902886"/>
          <a:ext cx="2774007" cy="9227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w="114300" prst="hardEdge"/>
        </a:sp3d>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latin typeface="Arial" pitchFamily="34" charset="0"/>
              <a:cs typeface="Arial" pitchFamily="34" charset="0"/>
            </a:rPr>
            <a:t>Peace and God’s healing return to the people.</a:t>
          </a:r>
          <a:endParaRPr lang="en-US" sz="1700" b="1" kern="1200" dirty="0">
            <a:latin typeface="Arial" pitchFamily="34" charset="0"/>
            <a:cs typeface="Arial" pitchFamily="34" charset="0"/>
          </a:endParaRPr>
        </a:p>
      </dsp:txBody>
      <dsp:txXfrm>
        <a:off x="90444" y="1947931"/>
        <a:ext cx="2683917" cy="832655"/>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07AF530-A136-43AF-8445-204ED27A39EA}" type="datetimeFigureOut">
              <a:rPr lang="en-US"/>
              <a:pPr>
                <a:defRPr/>
              </a:pPr>
              <a:t>4/2/2015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BF500521-D679-4B34-AF06-834955D6168A}" type="slidenum">
              <a:rPr lang="en-US"/>
              <a:pPr>
                <a:defRPr/>
              </a:pPr>
              <a:t>‹#›</a:t>
            </a:fld>
            <a:endParaRPr lang="en-US"/>
          </a:p>
        </p:txBody>
      </p:sp>
    </p:spTree>
    <p:extLst>
      <p:ext uri="{BB962C8B-B14F-4D97-AF65-F5344CB8AC3E}">
        <p14:creationId xmlns:p14="http://schemas.microsoft.com/office/powerpoint/2010/main" val="254110840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b="1" dirty="0"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60A288C-AC0F-4C1A-926F-FBA02F8679E5}" type="slidenum">
              <a:rPr lang="en-US"/>
              <a:pPr fontAlgn="base">
                <a:spcBef>
                  <a:spcPct val="0"/>
                </a:spcBef>
                <a:spcAft>
                  <a:spcPct val="0"/>
                </a:spcAft>
              </a:pPr>
              <a:t>1</a:t>
            </a:fld>
            <a:endParaRPr lang="en-US"/>
          </a:p>
        </p:txBody>
      </p:sp>
    </p:spTree>
    <p:extLst>
      <p:ext uri="{BB962C8B-B14F-4D97-AF65-F5344CB8AC3E}">
        <p14:creationId xmlns:p14="http://schemas.microsoft.com/office/powerpoint/2010/main" val="4027680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a:spcBef>
                <a:spcPct val="0"/>
              </a:spcBef>
            </a:pPr>
            <a:r>
              <a:rPr lang="en-US" i="1" dirty="0" smtClean="0"/>
              <a:t>Notes: </a:t>
            </a:r>
            <a:r>
              <a:rPr lang="en-US" dirty="0" smtClean="0"/>
              <a:t>It </a:t>
            </a:r>
            <a:r>
              <a:rPr lang="en-US" dirty="0" smtClean="0"/>
              <a:t>is important to begin by noting that a biblical prophet was not necessarily someone who could tell the future, although you may find that definition in many dictionaries. Biblical prophets usually deliver a message of divine direction or consolation for the prophet’s own time. Because some prophetic messages include divine direction, their fulfillment may be in the future.</a:t>
            </a:r>
          </a:p>
          <a:p>
            <a:pPr>
              <a:spcBef>
                <a:spcPct val="0"/>
              </a:spcBef>
            </a:pPr>
            <a:endParaRPr lang="en-US" dirty="0" smtClean="0"/>
          </a:p>
          <a:p>
            <a:pPr>
              <a:spcBef>
                <a:spcPct val="0"/>
              </a:spcBef>
            </a:pPr>
            <a:r>
              <a:rPr lang="en-US" dirty="0" smtClean="0"/>
              <a:t>Biblical prophets are often thought to have delivered God’s message verbatim as a human “amplifier” of the divine broadcast. More likely it was that the prophet had a close, special connection with God, understood God’s desire for his people, saw how the community was falling short of this divine desire―especially in the way the people did not keep the Covenant or practice social justice―and then crafted and proclaimed their exhortations to their community.  </a:t>
            </a:r>
          </a:p>
          <a:p>
            <a:pPr>
              <a:spcBef>
                <a:spcPct val="0"/>
              </a:spcBef>
            </a:pPr>
            <a:endParaRPr lang="en-US" dirty="0" smtClean="0"/>
          </a:p>
          <a:p>
            <a:pPr>
              <a:spcBef>
                <a:spcPct val="0"/>
              </a:spcBef>
            </a:pPr>
            <a:r>
              <a:rPr lang="en-US" dirty="0" smtClean="0"/>
              <a:t>Keeping in mind this broader understanding of the experience of the biblical prophets, help the students to see that throughout history there continue to be women and men who follow in this prophetic practice. Some are explicitly Christian, while others participate in other faith traditions. What they have in common is that they know God’s desire for peace, justice, human dignity, respect for creation, liberation from sin and bondage, love of God, neighbor, and self, and much more. They know these truths and call, through their words and actions, their community to live in these ways of God. </a:t>
            </a:r>
          </a:p>
          <a:p>
            <a:pPr>
              <a:spcBef>
                <a:spcPct val="0"/>
              </a:spcBef>
            </a:pPr>
            <a:endParaRPr lang="en-US" dirty="0"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4826CD3-C33A-403F-98B4-F527E6F868AE}" type="slidenum">
              <a:rPr lang="en-US"/>
              <a:pPr fontAlgn="base">
                <a:spcBef>
                  <a:spcPct val="0"/>
                </a:spcBef>
                <a:spcAft>
                  <a:spcPct val="0"/>
                </a:spcAft>
              </a:pPr>
              <a:t>2</a:t>
            </a:fld>
            <a:endParaRPr lang="en-US"/>
          </a:p>
        </p:txBody>
      </p:sp>
    </p:spTree>
    <p:extLst>
      <p:ext uri="{BB962C8B-B14F-4D97-AF65-F5344CB8AC3E}">
        <p14:creationId xmlns:p14="http://schemas.microsoft.com/office/powerpoint/2010/main" val="416088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DC34418-7FE2-48C7-84D5-66891F6646D2}" type="slidenum">
              <a:rPr lang="en-US"/>
              <a:pPr fontAlgn="base">
                <a:spcBef>
                  <a:spcPct val="0"/>
                </a:spcBef>
                <a:spcAft>
                  <a:spcPct val="0"/>
                </a:spcAft>
              </a:pPr>
              <a:t>3</a:t>
            </a:fld>
            <a:endParaRPr lang="en-US"/>
          </a:p>
        </p:txBody>
      </p:sp>
    </p:spTree>
    <p:extLst>
      <p:ext uri="{BB962C8B-B14F-4D97-AF65-F5344CB8AC3E}">
        <p14:creationId xmlns:p14="http://schemas.microsoft.com/office/powerpoint/2010/main" val="2708293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a:spcBef>
                <a:spcPct val="0"/>
              </a:spcBef>
            </a:pPr>
            <a:r>
              <a:rPr lang="en-US" sz="1100" i="1" dirty="0" smtClean="0"/>
              <a:t>Notes: </a:t>
            </a:r>
            <a:r>
              <a:rPr lang="en-US" sz="1100" dirty="0" smtClean="0"/>
              <a:t>God </a:t>
            </a:r>
            <a:r>
              <a:rPr lang="en-US" sz="1100" dirty="0" smtClean="0"/>
              <a:t>chose prophets who shared the following characteristics: </a:t>
            </a:r>
          </a:p>
          <a:p>
            <a:pPr>
              <a:spcBef>
                <a:spcPct val="0"/>
              </a:spcBef>
            </a:pPr>
            <a:r>
              <a:rPr lang="en-US" sz="1100" b="1" dirty="0" smtClean="0"/>
              <a:t>•  They obeyed God.</a:t>
            </a:r>
            <a:r>
              <a:rPr lang="en-US" sz="1100" dirty="0" smtClean="0"/>
              <a:t> In the Old Testament, the Hebrew word for </a:t>
            </a:r>
            <a:r>
              <a:rPr lang="en-US" sz="1100" i="1" dirty="0" smtClean="0"/>
              <a:t>obedience</a:t>
            </a:r>
            <a:r>
              <a:rPr lang="en-US" sz="1100" dirty="0" smtClean="0"/>
              <a:t> meant mainly “listening” or “hearing.” An obedient person heard God’s Word and followed it (see Exodus 15:26). To be obedient was simply to align oneself with God’s will.</a:t>
            </a:r>
          </a:p>
          <a:p>
            <a:pPr>
              <a:spcBef>
                <a:spcPct val="0"/>
              </a:spcBef>
            </a:pPr>
            <a:r>
              <a:rPr lang="en-US" sz="1100" b="1" dirty="0" smtClean="0"/>
              <a:t>•  They knew that God wanted his people to treat all people with justice.</a:t>
            </a:r>
            <a:r>
              <a:rPr lang="en-US" sz="1100" baseline="30000" dirty="0" smtClean="0"/>
              <a:t>  </a:t>
            </a:r>
            <a:r>
              <a:rPr lang="en-US" sz="1100" dirty="0" smtClean="0"/>
              <a:t>They understood the need for and purpose of divine justice. The Hebrew and Greek words translated as “justice” are also translated as “righteousness” and “judgment.” Divine justice calls for the fair and equitable distribution of life’s necessities. The scriptural idea of justice is based in the truth that all humans have dignity and worth and are children of God. God’s love for all creation is shown in his emphasis on justice, which is love in action.</a:t>
            </a:r>
          </a:p>
          <a:p>
            <a:pPr>
              <a:spcBef>
                <a:spcPct val="0"/>
              </a:spcBef>
            </a:pPr>
            <a:r>
              <a:rPr lang="en-US" sz="1100" b="1" dirty="0" smtClean="0"/>
              <a:t>•  They lived good, moral lives themselves. </a:t>
            </a:r>
            <a:r>
              <a:rPr lang="en-US" sz="1100" dirty="0" smtClean="0"/>
              <a:t>They committed themselves to ethical responsibility. The commandments of God are the fundamental rules of conduct for the Chosen People. The Ten Commandments are about loving God and neighbor.</a:t>
            </a:r>
          </a:p>
          <a:p>
            <a:pPr>
              <a:spcBef>
                <a:spcPct val="0"/>
              </a:spcBef>
            </a:pPr>
            <a:r>
              <a:rPr lang="en-US" sz="1100" b="1" dirty="0" smtClean="0"/>
              <a:t>•  They understood that God wanted his people to come back to him with their whole selves.</a:t>
            </a:r>
            <a:r>
              <a:rPr lang="en-US" sz="1100" b="1" i="1" dirty="0" smtClean="0"/>
              <a:t> </a:t>
            </a:r>
            <a:r>
              <a:rPr lang="en-US" sz="1100" dirty="0" smtClean="0"/>
              <a:t>They needed to be able to ask the Jews and Israelites to return to the Covenant in body, mind, and spirit. At this time the </a:t>
            </a:r>
            <a:r>
              <a:rPr lang="en-US" sz="1100" dirty="0" err="1" smtClean="0"/>
              <a:t>Abrahamic</a:t>
            </a:r>
            <a:r>
              <a:rPr lang="en-US" sz="1100" dirty="0" smtClean="0"/>
              <a:t> and Mosaic Covenants had been entered into and long adhered to by the people. Therefore God no longer looked only for sacrifice to appease him. He sought more. Specifically, God was interested in a full return to the Covenant by his people in body, mind, and spirit. Yet the Israelites were unsure of how to accomplish this goal.</a:t>
            </a:r>
          </a:p>
          <a:p>
            <a:pPr>
              <a:spcBef>
                <a:spcPct val="0"/>
              </a:spcBef>
            </a:pPr>
            <a:endParaRPr lang="en-US" sz="1100" dirty="0" smtClean="0"/>
          </a:p>
          <a:p>
            <a:pPr>
              <a:spcBef>
                <a:spcPct val="0"/>
              </a:spcBef>
            </a:pPr>
            <a:r>
              <a:rPr lang="en-US" sz="1100" dirty="0" smtClean="0"/>
              <a:t>The discussion about how modern prophets have shown</a:t>
            </a:r>
            <a:r>
              <a:rPr lang="en-US" sz="1100" baseline="0" dirty="0" smtClean="0"/>
              <a:t> </a:t>
            </a:r>
            <a:r>
              <a:rPr lang="en-US" sz="1100" dirty="0" smtClean="0"/>
              <a:t>these characteristics will depend on the prophets identified on the second</a:t>
            </a:r>
            <a:r>
              <a:rPr lang="en-US" sz="1100" baseline="0" dirty="0" smtClean="0"/>
              <a:t> </a:t>
            </a:r>
            <a:r>
              <a:rPr lang="en-US" sz="1100" dirty="0" smtClean="0"/>
              <a:t>slide.  </a:t>
            </a:r>
          </a:p>
          <a:p>
            <a:pPr>
              <a:spcBef>
                <a:spcPct val="0"/>
              </a:spcBef>
            </a:pPr>
            <a:endParaRPr lang="en-US" sz="1100" dirty="0" smtClean="0"/>
          </a:p>
          <a:p>
            <a:pPr>
              <a:spcBef>
                <a:spcPct val="0"/>
              </a:spcBef>
            </a:pPr>
            <a:endParaRPr lang="en-US" sz="1100" dirty="0"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F54BE36-5AF8-424F-B0A8-CCAAF308056F}" type="slidenum">
              <a:rPr lang="en-US"/>
              <a:pPr fontAlgn="base">
                <a:spcBef>
                  <a:spcPct val="0"/>
                </a:spcBef>
                <a:spcAft>
                  <a:spcPct val="0"/>
                </a:spcAft>
              </a:pPr>
              <a:t>4</a:t>
            </a:fld>
            <a:endParaRPr lang="en-US"/>
          </a:p>
        </p:txBody>
      </p:sp>
    </p:spTree>
    <p:extLst>
      <p:ext uri="{BB962C8B-B14F-4D97-AF65-F5344CB8AC3E}">
        <p14:creationId xmlns:p14="http://schemas.microsoft.com/office/powerpoint/2010/main" val="16216524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 </a:t>
            </a:r>
            <a:r>
              <a:rPr lang="en-US" dirty="0" smtClean="0"/>
              <a:t>There </a:t>
            </a:r>
            <a:r>
              <a:rPr lang="en-US" dirty="0" smtClean="0"/>
              <a:t>are fifteen prophets known as </a:t>
            </a:r>
            <a:r>
              <a:rPr lang="en-US" i="1" dirty="0" smtClean="0"/>
              <a:t>writing prophets </a:t>
            </a:r>
            <a:r>
              <a:rPr lang="en-US" dirty="0" smtClean="0"/>
              <a:t>because each has a book of the Bible named after them. The </a:t>
            </a:r>
            <a:r>
              <a:rPr lang="en-US" i="1" dirty="0" smtClean="0"/>
              <a:t>major prophets</a:t>
            </a:r>
            <a:r>
              <a:rPr lang="en-US" dirty="0" smtClean="0"/>
              <a:t> have longer books and the </a:t>
            </a:r>
            <a:r>
              <a:rPr lang="en-US" i="1" dirty="0" smtClean="0"/>
              <a:t>minor</a:t>
            </a:r>
            <a:r>
              <a:rPr lang="en-US" dirty="0" smtClean="0"/>
              <a:t> prophets have shorter books.</a:t>
            </a:r>
          </a:p>
          <a:p>
            <a:pPr>
              <a:spcBef>
                <a:spcPct val="0"/>
              </a:spcBef>
            </a:pPr>
            <a:endParaRPr lang="en-US" dirty="0" smtClean="0"/>
          </a:p>
          <a:p>
            <a:pPr>
              <a:spcBef>
                <a:spcPct val="0"/>
              </a:spcBef>
            </a:pPr>
            <a:r>
              <a:rPr lang="en-US" dirty="0" smtClean="0"/>
              <a:t>It is important to note that the writing prophets almost certainly did not personally write down the books attributed to them, especially not in the form in which we have these books today. Rather, these prophets preached and taught orally, individuals or communities compiled and wrote down the prophets’ spoken words, and then editors later modified these writings before they entered the fixed biblical canon.  </a:t>
            </a:r>
            <a:endParaRPr lang="en-US" i="1" dirty="0"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19E2C03-610F-42C0-9326-2E5CC9C79C34}" type="slidenum">
              <a:rPr lang="en-US"/>
              <a:pPr fontAlgn="base">
                <a:spcBef>
                  <a:spcPct val="0"/>
                </a:spcBef>
                <a:spcAft>
                  <a:spcPct val="0"/>
                </a:spcAft>
              </a:pPr>
              <a:t>5</a:t>
            </a:fld>
            <a:endParaRPr lang="en-US"/>
          </a:p>
        </p:txBody>
      </p:sp>
    </p:spTree>
    <p:extLst>
      <p:ext uri="{BB962C8B-B14F-4D97-AF65-F5344CB8AC3E}">
        <p14:creationId xmlns:p14="http://schemas.microsoft.com/office/powerpoint/2010/main" val="40164433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dirty="0" smtClean="0"/>
              <a:t>Notes: </a:t>
            </a:r>
            <a:r>
              <a:rPr lang="en-US" dirty="0" smtClean="0"/>
              <a:t>Old </a:t>
            </a:r>
            <a:r>
              <a:rPr lang="en-US" dirty="0" smtClean="0"/>
              <a:t>Testament prophets are grouped in different ways because there are so many of them.</a:t>
            </a:r>
          </a:p>
          <a:p>
            <a:pPr>
              <a:spcBef>
                <a:spcPct val="0"/>
              </a:spcBef>
            </a:pPr>
            <a:endParaRPr lang="en-US" dirty="0" smtClean="0"/>
          </a:p>
          <a:p>
            <a:pPr>
              <a:spcBef>
                <a:spcPct val="0"/>
              </a:spcBef>
            </a:pPr>
            <a:r>
              <a:rPr lang="en-US" dirty="0" smtClean="0"/>
              <a:t>Samuel, Nathan, Elijah, Elisha, and Gad are important prophets who are major characters in the stories in the two Books of Samuel and the two Books of Kings</a:t>
            </a:r>
            <a:r>
              <a:rPr lang="en-US" baseline="0" dirty="0" smtClean="0"/>
              <a:t>. </a:t>
            </a:r>
            <a:r>
              <a:rPr lang="en-US" dirty="0" smtClean="0"/>
              <a:t>These prophets </a:t>
            </a:r>
            <a:r>
              <a:rPr lang="en-US" i="1" dirty="0" smtClean="0"/>
              <a:t>do not </a:t>
            </a:r>
            <a:r>
              <a:rPr lang="en-US" dirty="0" smtClean="0"/>
              <a:t>have books in the Bible named after them. </a:t>
            </a:r>
          </a:p>
          <a:p>
            <a:pPr>
              <a:spcBef>
                <a:spcPct val="0"/>
              </a:spcBef>
            </a:pPr>
            <a:endParaRPr lang="en-US" dirty="0" smtClean="0"/>
          </a:p>
          <a:p>
            <a:pPr marL="0" marR="0" indent="0" algn="l" defTabSz="914400" rtl="0" eaLnBrk="1" fontAlgn="base" latinLnBrk="0" hangingPunct="1">
              <a:lnSpc>
                <a:spcPct val="100000"/>
              </a:lnSpc>
              <a:spcBef>
                <a:spcPct val="0"/>
              </a:spcBef>
              <a:spcAft>
                <a:spcPct val="0"/>
              </a:spcAft>
              <a:buClrTx/>
              <a:buSzTx/>
              <a:buFontTx/>
              <a:buNone/>
              <a:tabLst/>
              <a:defRPr/>
            </a:pPr>
            <a:r>
              <a:rPr lang="en-US" dirty="0" smtClean="0"/>
              <a:t>Some people consider Moses and his sister, Miriam, to be non-writing prophets due to the ways they communicated God’s message to the people. </a:t>
            </a:r>
          </a:p>
          <a:p>
            <a:pPr>
              <a:spcBef>
                <a:spcPct val="0"/>
              </a:spcBef>
            </a:pPr>
            <a:endParaRPr lang="en-US" dirty="0" smtClean="0"/>
          </a:p>
          <a:p>
            <a:pPr>
              <a:spcBef>
                <a:spcPct val="0"/>
              </a:spcBef>
            </a:pPr>
            <a:endParaRPr lang="en-US" i="1" dirty="0"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19E2C03-610F-42C0-9326-2E5CC9C79C34}" type="slidenum">
              <a:rPr lang="en-US"/>
              <a:pPr fontAlgn="base">
                <a:spcBef>
                  <a:spcPct val="0"/>
                </a:spcBef>
                <a:spcAft>
                  <a:spcPct val="0"/>
                </a:spcAft>
              </a:pPr>
              <a:t>6</a:t>
            </a:fld>
            <a:endParaRPr lang="en-US"/>
          </a:p>
        </p:txBody>
      </p:sp>
    </p:spTree>
    <p:extLst>
      <p:ext uri="{BB962C8B-B14F-4D97-AF65-F5344CB8AC3E}">
        <p14:creationId xmlns:p14="http://schemas.microsoft.com/office/powerpoint/2010/main" val="21701567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981200"/>
            <a:ext cx="7772400" cy="1470025"/>
          </a:xfrm>
        </p:spPr>
        <p:txBody>
          <a:bodyPr>
            <a:normAutofit/>
          </a:bodyPr>
          <a:lstStyle>
            <a:lvl1pPr algn="ctr">
              <a:defRPr sz="4400" b="1">
                <a:solidFill>
                  <a:schemeClr val="tx1"/>
                </a:solidFill>
                <a:latin typeface="Arial" pitchFamily="34" charset="0"/>
                <a:cs typeface="Arial" pitchFamily="34" charset="0"/>
              </a:defRPr>
            </a:lvl1pPr>
          </a:lstStyle>
          <a:p>
            <a:r>
              <a:rPr lang="en-US" dirty="0" smtClean="0"/>
              <a:t>Click to edit Master title style</a:t>
            </a:r>
            <a:endParaRPr lang="en-US" dirty="0"/>
          </a:p>
        </p:txBody>
      </p:sp>
      <p:sp>
        <p:nvSpPr>
          <p:cNvPr id="9" name="Text Placeholder 8"/>
          <p:cNvSpPr>
            <a:spLocks noGrp="1"/>
          </p:cNvSpPr>
          <p:nvPr>
            <p:ph type="body" sz="quarter" idx="10" hasCustomPrompt="1"/>
          </p:nvPr>
        </p:nvSpPr>
        <p:spPr>
          <a:xfrm>
            <a:off x="74676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7D4642F-D730-4929-B33F-5CC8DCEDACC6}" type="datetimeFigureOut">
              <a:rPr lang="en-US"/>
              <a:pPr>
                <a:defRPr/>
              </a:pPr>
              <a:t>4/2/2015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77EC5FF-0B55-49E4-A756-E36B4FAFF04B}" type="slidenum">
              <a:rPr lang="en-US"/>
              <a:pPr>
                <a:defRPr/>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56C8996-7587-45E1-B574-4B52CCD26113}" type="datetimeFigureOut">
              <a:rPr lang="en-US"/>
              <a:pPr>
                <a:defRPr/>
              </a:pPr>
              <a:t>4/2/2015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4B71F0A-BE63-4E86-84AF-2C9B4917C6F1}" type="slidenum">
              <a:rPr lang="en-US"/>
              <a:pPr>
                <a:defRPr/>
              </a:pPr>
              <a:t>‹#›</a:t>
            </a:fld>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79C6F38-E8EB-469F-BCB5-516329056F70}" type="datetimeFigureOut">
              <a:rPr lang="en-US"/>
              <a:pPr>
                <a:defRPr/>
              </a:pPr>
              <a:t>4/2/2015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DE309A5-A1E6-4D42-B1A1-C333DFDDDE59}" type="slidenum">
              <a:rPr lang="en-US"/>
              <a:pPr>
                <a:defRPr/>
              </a:pPr>
              <a:t>‹#›</a:t>
            </a:fld>
            <a:endParaRPr lang="en-US"/>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6012E14-5895-4C5B-BE5D-D4826687C811}" type="datetimeFigureOut">
              <a:rPr lang="en-US"/>
              <a:pPr>
                <a:defRPr/>
              </a:pPr>
              <a:t>4/2/2015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AE46D82-DFAF-44FD-845B-D3FAD61E10B2}" type="slidenum">
              <a:rPr lang="en-US"/>
              <a:pPr>
                <a:defRPr/>
              </a:pPr>
              <a:t>‹#›</a:t>
            </a:fld>
            <a:endParaRPr lang="en-US"/>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53BB5C4-1AE7-4A8E-92CD-AE590A6E6CE8}" type="datetimeFigureOut">
              <a:rPr lang="en-US"/>
              <a:pPr>
                <a:defRPr/>
              </a:pPr>
              <a:t>4/2/2015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52BA2E3-5B5E-43F7-933C-AAC47B3EFA3E}" type="slidenum">
              <a:rPr lang="en-US"/>
              <a:pPr>
                <a:defRPr/>
              </a:pPr>
              <a:t>‹#›</a:t>
            </a:fld>
            <a:endParaRPr lang="en-US"/>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AB267E8-5B3F-4C76-A421-C4FEB784A2D9}" type="datetimeFigureOut">
              <a:rPr lang="en-US"/>
              <a:pPr>
                <a:defRPr/>
              </a:pPr>
              <a:t>4/2/2015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6202E1B-C029-4EAE-BC7F-7DE7A038763B}" type="slidenum">
              <a:rPr lang="en-US"/>
              <a:pPr>
                <a:defRPr/>
              </a:pPr>
              <a:t>‹#›</a:t>
            </a:fld>
            <a:endParaRPr lang="en-US"/>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753B19B-3877-4D68-8106-C071A258E3FE}" type="datetimeFigureOut">
              <a:rPr lang="en-US"/>
              <a:pPr>
                <a:defRPr/>
              </a:pPr>
              <a:t>4/2/2015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337CC58-2A9F-4809-952E-482F9387931C}" type="slidenum">
              <a:rPr lang="en-US"/>
              <a:pPr>
                <a:defRPr/>
              </a:pPr>
              <a:t>‹#›</a:t>
            </a:fld>
            <a:endParaRPr lang="en-US"/>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663F729-1E81-47FD-BB28-A126C26907A5}" type="datetimeFigureOut">
              <a:rPr lang="en-US"/>
              <a:pPr>
                <a:defRPr/>
              </a:pPr>
              <a:t>4/2/2015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399385D-9017-4FE0-8408-B0EE8D25D82B}" type="slidenum">
              <a:rPr lang="en-US"/>
              <a:pPr>
                <a:defRPr/>
              </a:pPr>
              <a:t>‹#›</a:t>
            </a:fld>
            <a:endParaRPr lang="en-US"/>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1599123-D6A1-4425-B2F1-9956F951D9FF}" type="datetimeFigureOut">
              <a:rPr lang="en-US"/>
              <a:pPr>
                <a:defRPr/>
              </a:pPr>
              <a:t>4/2/2015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99BB760-F3C5-4C00-AB63-8974802BAD7D}" type="slidenum">
              <a:rPr lang="en-US"/>
              <a:pPr>
                <a:defRPr/>
              </a:pPr>
              <a:t>‹#›</a:t>
            </a:fld>
            <a:endParaRPr lang="en-US"/>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CBCD060-0240-4CF4-B60E-478E473B07A9}" type="datetimeFigureOut">
              <a:rPr lang="en-US"/>
              <a:pPr>
                <a:defRPr/>
              </a:pPr>
              <a:t>4/2/2015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EB39197-CDE6-4725-8891-2D383A1A6C08}" type="slidenum">
              <a:rPr lang="en-US"/>
              <a:pPr>
                <a:defRPr/>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6449D9F-936C-4E9A-8CEC-D6BCBF538A77}" type="datetimeFigureOut">
              <a:rPr lang="en-US"/>
              <a:pPr>
                <a:defRPr/>
              </a:pPr>
              <a:t>4/2/2015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143B70E-E8DE-4B6C-8401-9187F19A1249}" type="slidenum">
              <a:rPr lang="en-US"/>
              <a:pPr>
                <a:defRPr/>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7D4642F-D730-4929-B33F-5CC8DCEDACC6}" type="datetimeFigureOut">
              <a:rPr lang="en-US"/>
              <a:pPr>
                <a:defRPr/>
              </a:pPr>
              <a:t>4/2/2015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77EC5FF-0B55-49E4-A756-E36B4FAFF04B}" type="slidenum">
              <a:rPr lang="en-US"/>
              <a:pPr>
                <a:defRPr/>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4/2/2015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F0C44B95-B3C1-406B-8469-BFECBA1D655E}" type="datetimeFigureOut">
              <a:rPr lang="en-US"/>
              <a:pPr>
                <a:defRPr/>
              </a:pPr>
              <a:t>4/2/2015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53347AAF-501C-418E-B1E4-B41216DA488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ransition>
    <p:fade/>
  </p:transition>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Narkisim" pitchFamily="34" charset="-79"/>
        </a:defRPr>
      </a:lvl2pPr>
      <a:lvl3pPr algn="ctr" rtl="0" fontAlgn="base">
        <a:spcBef>
          <a:spcPct val="0"/>
        </a:spcBef>
        <a:spcAft>
          <a:spcPct val="0"/>
        </a:spcAft>
        <a:defRPr sz="4400">
          <a:solidFill>
            <a:schemeClr val="tx1"/>
          </a:solidFill>
          <a:latin typeface="Narkisim" pitchFamily="34" charset="-79"/>
        </a:defRPr>
      </a:lvl3pPr>
      <a:lvl4pPr algn="ctr" rtl="0" fontAlgn="base">
        <a:spcBef>
          <a:spcPct val="0"/>
        </a:spcBef>
        <a:spcAft>
          <a:spcPct val="0"/>
        </a:spcAft>
        <a:defRPr sz="4400">
          <a:solidFill>
            <a:schemeClr val="tx1"/>
          </a:solidFill>
          <a:latin typeface="Narkisim" pitchFamily="34" charset="-79"/>
        </a:defRPr>
      </a:lvl4pPr>
      <a:lvl5pPr algn="ctr" rtl="0" fontAlgn="base">
        <a:spcBef>
          <a:spcPct val="0"/>
        </a:spcBef>
        <a:spcAft>
          <a:spcPct val="0"/>
        </a:spcAft>
        <a:defRPr sz="4400">
          <a:solidFill>
            <a:schemeClr val="tx1"/>
          </a:solidFill>
          <a:latin typeface="Narkisim" pitchFamily="34" charset="-79"/>
        </a:defRPr>
      </a:lvl5pPr>
      <a:lvl6pPr marL="457200" algn="ctr" rtl="0" fontAlgn="base">
        <a:spcBef>
          <a:spcPct val="0"/>
        </a:spcBef>
        <a:spcAft>
          <a:spcPct val="0"/>
        </a:spcAft>
        <a:defRPr sz="4400">
          <a:solidFill>
            <a:schemeClr val="tx1"/>
          </a:solidFill>
          <a:latin typeface="Narkisim" pitchFamily="34" charset="-79"/>
        </a:defRPr>
      </a:lvl6pPr>
      <a:lvl7pPr marL="914400" algn="ctr" rtl="0" fontAlgn="base">
        <a:spcBef>
          <a:spcPct val="0"/>
        </a:spcBef>
        <a:spcAft>
          <a:spcPct val="0"/>
        </a:spcAft>
        <a:defRPr sz="4400">
          <a:solidFill>
            <a:schemeClr val="tx1"/>
          </a:solidFill>
          <a:latin typeface="Narkisim" pitchFamily="34" charset="-79"/>
        </a:defRPr>
      </a:lvl7pPr>
      <a:lvl8pPr marL="1371600" algn="ctr" rtl="0" fontAlgn="base">
        <a:spcBef>
          <a:spcPct val="0"/>
        </a:spcBef>
        <a:spcAft>
          <a:spcPct val="0"/>
        </a:spcAft>
        <a:defRPr sz="4400">
          <a:solidFill>
            <a:schemeClr val="tx1"/>
          </a:solidFill>
          <a:latin typeface="Narkisim" pitchFamily="34" charset="-79"/>
        </a:defRPr>
      </a:lvl8pPr>
      <a:lvl9pPr marL="1828800" algn="ctr" rtl="0" fontAlgn="base">
        <a:spcBef>
          <a:spcPct val="0"/>
        </a:spcBef>
        <a:spcAft>
          <a:spcPct val="0"/>
        </a:spcAft>
        <a:defRPr sz="4400">
          <a:solidFill>
            <a:schemeClr val="tx1"/>
          </a:solidFill>
          <a:latin typeface="Narkisim" pitchFamily="34" charset="-79"/>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a:xfrm>
            <a:off x="1143000" y="2286000"/>
            <a:ext cx="7772400" cy="1470025"/>
          </a:xfrm>
        </p:spPr>
        <p:txBody>
          <a:bodyPr/>
          <a:lstStyle/>
          <a:p>
            <a:r>
              <a:rPr lang="en-US" dirty="0" smtClean="0">
                <a:ea typeface="Batang" pitchFamily="18" charset="-127"/>
                <a:cs typeface="Narkisim" pitchFamily="34" charset="-79"/>
              </a:rPr>
              <a:t>Prophets</a:t>
            </a:r>
          </a:p>
        </p:txBody>
      </p:sp>
      <p:sp>
        <p:nvSpPr>
          <p:cNvPr id="5" name="Text Placeholder 4"/>
          <p:cNvSpPr>
            <a:spLocks noGrp="1"/>
          </p:cNvSpPr>
          <p:nvPr>
            <p:ph type="body" sz="quarter" idx="10"/>
          </p:nvPr>
        </p:nvSpPr>
        <p:spPr/>
        <p:txBody>
          <a:bodyPr>
            <a:noAutofit/>
          </a:bodyPr>
          <a:lstStyle/>
          <a:p>
            <a:r>
              <a:rPr lang="en-US" dirty="0" smtClean="0"/>
              <a:t>Document #: TX004709</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914400" y="914400"/>
            <a:ext cx="8229600" cy="533400"/>
          </a:xfrm>
        </p:spPr>
        <p:txBody>
          <a:bodyPr>
            <a:normAutofit/>
          </a:bodyPr>
          <a:lstStyle/>
          <a:p>
            <a:r>
              <a:rPr lang="en-US" dirty="0" smtClean="0"/>
              <a:t>What Is a Prophet?</a:t>
            </a:r>
            <a:endParaRPr lang="en-US" dirty="0"/>
          </a:p>
        </p:txBody>
      </p:sp>
      <p:sp>
        <p:nvSpPr>
          <p:cNvPr id="10" name="Text Placeholder 9"/>
          <p:cNvSpPr>
            <a:spLocks noGrp="1"/>
          </p:cNvSpPr>
          <p:nvPr>
            <p:ph idx="1"/>
          </p:nvPr>
        </p:nvSpPr>
        <p:spPr>
          <a:xfrm>
            <a:off x="914400" y="1600200"/>
            <a:ext cx="4267200" cy="4373563"/>
          </a:xfrm>
        </p:spPr>
        <p:txBody>
          <a:bodyPr>
            <a:normAutofit lnSpcReduction="10000"/>
          </a:bodyPr>
          <a:lstStyle/>
          <a:p>
            <a:r>
              <a:rPr lang="en-US" sz="2200" dirty="0" smtClean="0"/>
              <a:t>Prophets have a special connection with God and understand his desire; </a:t>
            </a:r>
            <a:br>
              <a:rPr lang="en-US" sz="2200" dirty="0" smtClean="0"/>
            </a:br>
            <a:r>
              <a:rPr lang="en-US" sz="2200" dirty="0" smtClean="0"/>
              <a:t>prophets crafted and proclaimed their</a:t>
            </a:r>
            <a:br>
              <a:rPr lang="en-US" sz="2200" dirty="0" smtClean="0"/>
            </a:br>
            <a:r>
              <a:rPr lang="en-US" sz="2200" dirty="0" smtClean="0"/>
              <a:t>exhortations to their community.</a:t>
            </a:r>
          </a:p>
          <a:p>
            <a:r>
              <a:rPr lang="en-US" sz="2200" dirty="0" smtClean="0"/>
              <a:t>Prophets could not necessarily tell the future.</a:t>
            </a:r>
          </a:p>
          <a:p>
            <a:pPr marL="0" indent="0">
              <a:buNone/>
            </a:pPr>
            <a:endParaRPr lang="en-US" dirty="0" smtClean="0"/>
          </a:p>
          <a:p>
            <a:pPr marL="0" indent="0" algn="ctr">
              <a:buNone/>
            </a:pPr>
            <a:r>
              <a:rPr lang="en-US" sz="2400" b="1" dirty="0" smtClean="0">
                <a:ln w="1905"/>
                <a:solidFill>
                  <a:srgbClr val="3366FF"/>
                </a:solidFill>
                <a:effectLst>
                  <a:innerShdw blurRad="69850" dist="43180" dir="5400000">
                    <a:srgbClr val="000000">
                      <a:alpha val="65000"/>
                    </a:srgbClr>
                  </a:innerShdw>
                </a:effectLst>
              </a:rPr>
              <a:t>Who would you </a:t>
            </a:r>
            <a:r>
              <a:rPr lang="en-US" sz="2400" b="1" dirty="0" smtClean="0">
                <a:ln w="1905"/>
                <a:solidFill>
                  <a:srgbClr val="3366FF"/>
                </a:solidFill>
                <a:effectLst>
                  <a:innerShdw blurRad="69850" dist="43180" dir="5400000">
                    <a:srgbClr val="000000">
                      <a:alpha val="65000"/>
                    </a:srgbClr>
                  </a:innerShdw>
                </a:effectLst>
              </a:rPr>
              <a:t>consider</a:t>
            </a:r>
            <a:br>
              <a:rPr lang="en-US" sz="2400" b="1" dirty="0" smtClean="0">
                <a:ln w="1905"/>
                <a:solidFill>
                  <a:srgbClr val="3366FF"/>
                </a:solidFill>
                <a:effectLst>
                  <a:innerShdw blurRad="69850" dist="43180" dir="5400000">
                    <a:srgbClr val="000000">
                      <a:alpha val="65000"/>
                    </a:srgbClr>
                  </a:innerShdw>
                </a:effectLst>
              </a:rPr>
            </a:br>
            <a:r>
              <a:rPr lang="en-US" sz="2400" b="1" dirty="0" smtClean="0">
                <a:ln w="1905"/>
                <a:solidFill>
                  <a:srgbClr val="3366FF"/>
                </a:solidFill>
                <a:effectLst>
                  <a:innerShdw blurRad="69850" dist="43180" dir="5400000">
                    <a:srgbClr val="000000">
                      <a:alpha val="65000"/>
                    </a:srgbClr>
                  </a:innerShdw>
                </a:effectLst>
              </a:rPr>
              <a:t>to </a:t>
            </a:r>
            <a:r>
              <a:rPr lang="en-US" sz="2400" b="1" dirty="0" smtClean="0">
                <a:ln w="1905"/>
                <a:solidFill>
                  <a:srgbClr val="3366FF"/>
                </a:solidFill>
                <a:effectLst>
                  <a:innerShdw blurRad="69850" dist="43180" dir="5400000">
                    <a:srgbClr val="000000">
                      <a:alpha val="65000"/>
                    </a:srgbClr>
                  </a:innerShdw>
                </a:effectLst>
              </a:rPr>
              <a:t>be a modern </a:t>
            </a:r>
            <a:r>
              <a:rPr lang="en-US" sz="2400" b="1" dirty="0" smtClean="0">
                <a:ln w="1905"/>
                <a:solidFill>
                  <a:srgbClr val="3366FF"/>
                </a:solidFill>
                <a:effectLst>
                  <a:innerShdw blurRad="69850" dist="43180" dir="5400000">
                    <a:srgbClr val="000000">
                      <a:alpha val="65000"/>
                    </a:srgbClr>
                  </a:innerShdw>
                </a:effectLst>
              </a:rPr>
              <a:t>example</a:t>
            </a:r>
            <a:br>
              <a:rPr lang="en-US" sz="2400" b="1" dirty="0" smtClean="0">
                <a:ln w="1905"/>
                <a:solidFill>
                  <a:srgbClr val="3366FF"/>
                </a:solidFill>
                <a:effectLst>
                  <a:innerShdw blurRad="69850" dist="43180" dir="5400000">
                    <a:srgbClr val="000000">
                      <a:alpha val="65000"/>
                    </a:srgbClr>
                  </a:innerShdw>
                </a:effectLst>
              </a:rPr>
            </a:br>
            <a:r>
              <a:rPr lang="en-US" sz="2400" b="1" dirty="0" smtClean="0">
                <a:ln w="1905"/>
                <a:solidFill>
                  <a:srgbClr val="3366FF"/>
                </a:solidFill>
                <a:effectLst>
                  <a:innerShdw blurRad="69850" dist="43180" dir="5400000">
                    <a:srgbClr val="000000">
                      <a:alpha val="65000"/>
                    </a:srgbClr>
                  </a:innerShdw>
                </a:effectLst>
              </a:rPr>
              <a:t>of </a:t>
            </a:r>
            <a:r>
              <a:rPr lang="en-US" sz="2400" b="1" dirty="0" smtClean="0">
                <a:ln w="1905"/>
                <a:solidFill>
                  <a:srgbClr val="3366FF"/>
                </a:solidFill>
                <a:effectLst>
                  <a:innerShdw blurRad="69850" dist="43180" dir="5400000">
                    <a:srgbClr val="000000">
                      <a:alpha val="65000"/>
                    </a:srgbClr>
                  </a:innerShdw>
                </a:effectLst>
              </a:rPr>
              <a:t>a prophet?</a:t>
            </a:r>
            <a:endParaRPr lang="en-US" sz="2400" b="1" dirty="0">
              <a:ln w="1905"/>
              <a:solidFill>
                <a:srgbClr val="3366FF"/>
              </a:solidFill>
              <a:effectLst>
                <a:innerShdw blurRad="69850" dist="43180" dir="5400000">
                  <a:srgbClr val="000000">
                    <a:alpha val="65000"/>
                  </a:srgbClr>
                </a:innerShdw>
              </a:effectLst>
            </a:endParaRPr>
          </a:p>
        </p:txBody>
      </p:sp>
      <p:pic>
        <p:nvPicPr>
          <p:cNvPr id="6" name="Picture 5" descr="Isaiah-Michelangelo-wikimedia.jpg"/>
          <p:cNvPicPr>
            <a:picLocks noChangeAspect="1"/>
          </p:cNvPicPr>
          <p:nvPr/>
        </p:nvPicPr>
        <p:blipFill>
          <a:blip r:embed="rId3" cstate="print"/>
          <a:stretch>
            <a:fillRect/>
          </a:stretch>
        </p:blipFill>
        <p:spPr>
          <a:xfrm>
            <a:off x="5383981" y="1280160"/>
            <a:ext cx="3048000" cy="4622158"/>
          </a:xfrm>
          <a:prstGeom prst="rect">
            <a:avLst/>
          </a:prstGeom>
          <a:ln>
            <a:noFill/>
          </a:ln>
          <a:effectLst>
            <a:outerShdw blurRad="190500" algn="tl" rotWithShape="0">
              <a:srgbClr val="000000">
                <a:alpha val="70000"/>
              </a:srgbClr>
            </a:outerShdw>
          </a:effectLst>
        </p:spPr>
      </p:pic>
      <p:sp>
        <p:nvSpPr>
          <p:cNvPr id="5" name="Text Box 10"/>
          <p:cNvSpPr txBox="1">
            <a:spLocks noChangeArrowheads="1"/>
          </p:cNvSpPr>
          <p:nvPr/>
        </p:nvSpPr>
        <p:spPr bwMode="auto">
          <a:xfrm>
            <a:off x="5383981" y="5889124"/>
            <a:ext cx="688115" cy="169277"/>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sz="500" dirty="0" smtClean="0">
                <a:solidFill>
                  <a:schemeClr val="bg1">
                    <a:lumMod val="50000"/>
                  </a:schemeClr>
                </a:solidFill>
              </a:rPr>
              <a:t>Public Domain</a:t>
            </a:r>
            <a:endParaRPr lang="en-US"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88650704"/>
              </p:ext>
            </p:extLst>
          </p:nvPr>
        </p:nvGraphicFramePr>
        <p:xfrm>
          <a:off x="381000" y="533400"/>
          <a:ext cx="8305800" cy="5943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1143000" y="3951982"/>
            <a:ext cx="6858000" cy="1077218"/>
          </a:xfrm>
          <a:prstGeom prst="rect">
            <a:avLst/>
          </a:prstGeom>
          <a:noFill/>
        </p:spPr>
        <p:txBody>
          <a:bodyPr>
            <a:spAutoFit/>
          </a:bodyPr>
          <a:lstStyle/>
          <a:p>
            <a:pPr algn="ctr" fontAlgn="auto">
              <a:spcBef>
                <a:spcPts val="0"/>
              </a:spcBef>
              <a:spcAft>
                <a:spcPts val="0"/>
              </a:spcAft>
              <a:defRPr/>
            </a:pPr>
            <a:r>
              <a:rPr lang="en-US" sz="3200" b="1" dirty="0">
                <a:ln w="1905"/>
                <a:solidFill>
                  <a:srgbClr val="3366FF"/>
                </a:solidFill>
                <a:effectLst>
                  <a:innerShdw blurRad="69850" dist="43180" dir="5400000">
                    <a:srgbClr val="000000">
                      <a:alpha val="65000"/>
                    </a:srgbClr>
                  </a:innerShdw>
                </a:effectLst>
                <a:latin typeface="+mn-lt"/>
              </a:rPr>
              <a:t>Prophets </a:t>
            </a:r>
            <a:r>
              <a:rPr lang="en-US" sz="3200" b="1" dirty="0" smtClean="0">
                <a:ln w="1905"/>
                <a:solidFill>
                  <a:srgbClr val="3366FF"/>
                </a:solidFill>
                <a:effectLst>
                  <a:innerShdw blurRad="69850" dist="43180" dir="5400000">
                    <a:srgbClr val="000000">
                      <a:alpha val="65000"/>
                    </a:srgbClr>
                  </a:innerShdw>
                </a:effectLst>
                <a:latin typeface="+mn-lt"/>
              </a:rPr>
              <a:t>and </a:t>
            </a:r>
            <a:endParaRPr lang="en-US" sz="3200" b="1" dirty="0">
              <a:ln w="1905"/>
              <a:solidFill>
                <a:srgbClr val="3366FF"/>
              </a:solidFill>
              <a:effectLst>
                <a:innerShdw blurRad="69850" dist="43180" dir="5400000">
                  <a:srgbClr val="000000">
                    <a:alpha val="65000"/>
                  </a:srgbClr>
                </a:innerShdw>
              </a:effectLst>
              <a:latin typeface="+mn-lt"/>
            </a:endParaRPr>
          </a:p>
          <a:p>
            <a:pPr algn="ctr" fontAlgn="auto">
              <a:spcBef>
                <a:spcPts val="0"/>
              </a:spcBef>
              <a:spcAft>
                <a:spcPts val="0"/>
              </a:spcAft>
              <a:defRPr/>
            </a:pPr>
            <a:r>
              <a:rPr lang="en-US" sz="3200" b="1" dirty="0">
                <a:ln w="1905"/>
                <a:solidFill>
                  <a:srgbClr val="3366FF"/>
                </a:solidFill>
                <a:effectLst>
                  <a:innerShdw blurRad="69850" dist="43180" dir="5400000">
                    <a:srgbClr val="000000">
                      <a:alpha val="65000"/>
                    </a:srgbClr>
                  </a:innerShdw>
                </a:effectLst>
                <a:latin typeface="+mn-lt"/>
              </a:rPr>
              <a:t>t</a:t>
            </a:r>
            <a:r>
              <a:rPr lang="en-US" sz="3200" b="1" dirty="0" smtClean="0">
                <a:ln w="1905"/>
                <a:solidFill>
                  <a:srgbClr val="3366FF"/>
                </a:solidFill>
                <a:effectLst>
                  <a:innerShdw blurRad="69850" dist="43180" dir="5400000">
                    <a:srgbClr val="000000">
                      <a:alpha val="65000"/>
                    </a:srgbClr>
                  </a:innerShdw>
                </a:effectLst>
                <a:latin typeface="+mn-lt"/>
              </a:rPr>
              <a:t>he </a:t>
            </a:r>
            <a:r>
              <a:rPr lang="en-US" sz="3200" b="1" dirty="0">
                <a:ln w="1905"/>
                <a:solidFill>
                  <a:srgbClr val="3366FF"/>
                </a:solidFill>
                <a:effectLst>
                  <a:innerShdw blurRad="69850" dist="43180" dir="5400000">
                    <a:srgbClr val="000000">
                      <a:alpha val="65000"/>
                    </a:srgbClr>
                  </a:innerShdw>
                </a:effectLst>
                <a:latin typeface="+mn-lt"/>
              </a:rPr>
              <a:t>Cycle of Redemption </a:t>
            </a:r>
          </a:p>
        </p:txBody>
      </p:sp>
      <p:pic>
        <p:nvPicPr>
          <p:cNvPr id="5" name="Picture 4" descr="Isaiah-Michelangelo-wikimedia.jpg"/>
          <p:cNvPicPr>
            <a:picLocks noChangeAspect="1"/>
          </p:cNvPicPr>
          <p:nvPr/>
        </p:nvPicPr>
        <p:blipFill>
          <a:blip r:embed="rId8" cstate="print"/>
          <a:stretch>
            <a:fillRect/>
          </a:stretch>
        </p:blipFill>
        <p:spPr>
          <a:xfrm>
            <a:off x="3856940" y="1828800"/>
            <a:ext cx="1324659" cy="2008787"/>
          </a:xfrm>
          <a:prstGeom prst="rect">
            <a:avLst/>
          </a:prstGeom>
          <a:ln>
            <a:noFill/>
          </a:ln>
          <a:effectLst>
            <a:outerShdw blurRad="190500" algn="tl" rotWithShape="0">
              <a:srgbClr val="000000">
                <a:alpha val="70000"/>
              </a:srgbClr>
            </a:outerShdw>
          </a:effectLst>
        </p:spPr>
      </p:pic>
      <p:sp>
        <p:nvSpPr>
          <p:cNvPr id="6" name="Text Box 10"/>
          <p:cNvSpPr txBox="1">
            <a:spLocks noChangeArrowheads="1"/>
          </p:cNvSpPr>
          <p:nvPr/>
        </p:nvSpPr>
        <p:spPr bwMode="auto">
          <a:xfrm>
            <a:off x="3831154" y="3782705"/>
            <a:ext cx="688115" cy="169277"/>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sz="500" dirty="0" smtClean="0">
                <a:solidFill>
                  <a:schemeClr val="bg1">
                    <a:lumMod val="50000"/>
                  </a:schemeClr>
                </a:solidFill>
              </a:rPr>
              <a:t>Public Domain</a:t>
            </a:r>
            <a:endParaRPr lang="en-US"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6591300" y="2743200"/>
            <a:ext cx="2139861" cy="2646362"/>
          </a:xfrm>
          <a:prstGeom prst="rect">
            <a:avLst/>
          </a:prstGeom>
          <a:noFill/>
          <a:ln w="9525">
            <a:noFill/>
            <a:miter lim="800000"/>
            <a:headEnd/>
            <a:tailEnd/>
          </a:ln>
        </p:spPr>
      </p:pic>
      <p:sp>
        <p:nvSpPr>
          <p:cNvPr id="10" name="Title 9"/>
          <p:cNvSpPr>
            <a:spLocks noGrp="1"/>
          </p:cNvSpPr>
          <p:nvPr>
            <p:ph type="title"/>
          </p:nvPr>
        </p:nvSpPr>
        <p:spPr/>
        <p:txBody>
          <a:bodyPr/>
          <a:lstStyle/>
          <a:p>
            <a:r>
              <a:rPr lang="en-US" dirty="0" smtClean="0"/>
              <a:t>What Do Prophets Have in Common?</a:t>
            </a:r>
            <a:endParaRPr lang="en-US" dirty="0"/>
          </a:p>
        </p:txBody>
      </p:sp>
      <p:sp>
        <p:nvSpPr>
          <p:cNvPr id="11" name="Content Placeholder 10"/>
          <p:cNvSpPr>
            <a:spLocks noGrp="1"/>
          </p:cNvSpPr>
          <p:nvPr>
            <p:ph idx="1"/>
          </p:nvPr>
        </p:nvSpPr>
        <p:spPr>
          <a:xfrm>
            <a:off x="2497204" y="2133600"/>
            <a:ext cx="3962400" cy="3352800"/>
          </a:xfrm>
        </p:spPr>
        <p:txBody>
          <a:bodyPr>
            <a:normAutofit/>
          </a:bodyPr>
          <a:lstStyle/>
          <a:p>
            <a:r>
              <a:rPr lang="en-US" dirty="0" smtClean="0"/>
              <a:t>They </a:t>
            </a:r>
            <a:r>
              <a:rPr lang="en-US" dirty="0"/>
              <a:t>obeyed God.</a:t>
            </a:r>
          </a:p>
          <a:p>
            <a:r>
              <a:rPr lang="en-US" dirty="0"/>
              <a:t>They knew that God wanted his </a:t>
            </a:r>
            <a:r>
              <a:rPr lang="en-US" dirty="0" smtClean="0"/>
              <a:t>people </a:t>
            </a:r>
            <a:r>
              <a:rPr lang="en-US" dirty="0"/>
              <a:t>to treat all people with justice.</a:t>
            </a:r>
          </a:p>
          <a:p>
            <a:pPr lvl="0"/>
            <a:r>
              <a:rPr lang="en-US" dirty="0"/>
              <a:t>They understood that God wanted his </a:t>
            </a:r>
            <a:r>
              <a:rPr lang="en-US" dirty="0" smtClean="0"/>
              <a:t>people </a:t>
            </a:r>
            <a:r>
              <a:rPr lang="en-US" dirty="0"/>
              <a:t>to come back to him with their whole selves.</a:t>
            </a:r>
          </a:p>
          <a:p>
            <a:pPr lvl="0"/>
            <a:r>
              <a:rPr lang="en-US" dirty="0"/>
              <a:t>They lived good, moral lives themselves.</a:t>
            </a:r>
          </a:p>
          <a:p>
            <a:pPr lvl="0">
              <a:buNone/>
            </a:pPr>
            <a:endParaRPr lang="en-US" dirty="0"/>
          </a:p>
        </p:txBody>
      </p:sp>
      <p:pic>
        <p:nvPicPr>
          <p:cNvPr id="7" name="Picture 6" descr="Isaiah-Michelangelo-wikimedia.jpg"/>
          <p:cNvPicPr>
            <a:picLocks noChangeAspect="1"/>
          </p:cNvPicPr>
          <p:nvPr/>
        </p:nvPicPr>
        <p:blipFill>
          <a:blip r:embed="rId4" cstate="print"/>
          <a:srcRect b="-1990"/>
          <a:stretch>
            <a:fillRect/>
          </a:stretch>
        </p:blipFill>
        <p:spPr>
          <a:xfrm>
            <a:off x="591860" y="2734762"/>
            <a:ext cx="1773648" cy="2743200"/>
          </a:xfrm>
          <a:prstGeom prst="rect">
            <a:avLst/>
          </a:prstGeom>
          <a:ln>
            <a:noFill/>
          </a:ln>
          <a:effectLst>
            <a:outerShdw blurRad="190500" algn="tl" rotWithShape="0">
              <a:srgbClr val="000000">
                <a:alpha val="70000"/>
              </a:srgbClr>
            </a:outerShdw>
          </a:effectLst>
          <a:scene3d>
            <a:camera prst="orthographicFront"/>
            <a:lightRig rig="threePt" dir="t"/>
          </a:scene3d>
          <a:sp3d>
            <a:bevelT/>
          </a:sp3d>
        </p:spPr>
      </p:pic>
      <p:sp>
        <p:nvSpPr>
          <p:cNvPr id="13" name="TextBox 12"/>
          <p:cNvSpPr txBox="1"/>
          <p:nvPr/>
        </p:nvSpPr>
        <p:spPr bwMode="auto">
          <a:xfrm>
            <a:off x="6591300" y="5375275"/>
            <a:ext cx="1676400"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 </a:t>
            </a:r>
            <a:r>
              <a:rPr lang="en-US" sz="500" i="1" dirty="0" smtClean="0">
                <a:solidFill>
                  <a:schemeClr val="bg1">
                    <a:lumMod val="50000"/>
                  </a:schemeClr>
                </a:solidFill>
              </a:rPr>
              <a:t>www.bridgebuilding.com</a:t>
            </a:r>
            <a:endParaRPr lang="en-US" sz="500" dirty="0">
              <a:solidFill>
                <a:schemeClr val="bg1">
                  <a:lumMod val="50000"/>
                </a:schemeClr>
              </a:solidFill>
            </a:endParaRPr>
          </a:p>
        </p:txBody>
      </p:sp>
      <p:sp>
        <p:nvSpPr>
          <p:cNvPr id="8" name="Text Box 10"/>
          <p:cNvSpPr txBox="1">
            <a:spLocks noChangeArrowheads="1"/>
          </p:cNvSpPr>
          <p:nvPr/>
        </p:nvSpPr>
        <p:spPr bwMode="auto">
          <a:xfrm>
            <a:off x="553760" y="5393323"/>
            <a:ext cx="688115" cy="169277"/>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ct val="50000"/>
              </a:spcBef>
            </a:pPr>
            <a:r>
              <a:rPr lang="en-US" sz="500" dirty="0" smtClean="0">
                <a:solidFill>
                  <a:schemeClr val="bg1">
                    <a:lumMod val="50000"/>
                  </a:schemeClr>
                </a:solidFill>
              </a:rPr>
              <a:t>Public Domain</a:t>
            </a:r>
            <a:endParaRPr lang="en-US"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a:xfrm>
            <a:off x="914400" y="990602"/>
            <a:ext cx="8229600" cy="533400"/>
          </a:xfrm>
        </p:spPr>
        <p:txBody>
          <a:bodyPr>
            <a:normAutofit/>
          </a:bodyPr>
          <a:lstStyle/>
          <a:p>
            <a:r>
              <a:rPr lang="en-US" dirty="0" smtClean="0"/>
              <a:t>The Prophets</a:t>
            </a:r>
            <a:endParaRPr lang="en-US" dirty="0"/>
          </a:p>
        </p:txBody>
      </p:sp>
      <p:sp>
        <p:nvSpPr>
          <p:cNvPr id="27" name="Content Placeholder 26"/>
          <p:cNvSpPr>
            <a:spLocks noGrp="1"/>
          </p:cNvSpPr>
          <p:nvPr>
            <p:ph idx="1"/>
          </p:nvPr>
        </p:nvSpPr>
        <p:spPr>
          <a:xfrm>
            <a:off x="1051560" y="1905000"/>
            <a:ext cx="7315200" cy="1600200"/>
          </a:xfrm>
        </p:spPr>
        <p:txBody>
          <a:bodyPr>
            <a:normAutofit fontScale="92500" lnSpcReduction="10000"/>
          </a:bodyPr>
          <a:lstStyle/>
          <a:p>
            <a:pPr>
              <a:buNone/>
            </a:pPr>
            <a:r>
              <a:rPr lang="en-US" b="1" dirty="0" smtClean="0">
                <a:ln w="1905"/>
                <a:solidFill>
                  <a:srgbClr val="3366FF"/>
                </a:solidFill>
                <a:effectLst>
                  <a:innerShdw blurRad="69850" dist="43180" dir="5400000">
                    <a:srgbClr val="000000">
                      <a:alpha val="65000"/>
                    </a:srgbClr>
                  </a:innerShdw>
                </a:effectLst>
              </a:rPr>
              <a:t>Writing Prophets</a:t>
            </a:r>
          </a:p>
          <a:p>
            <a:r>
              <a:rPr lang="en-US" dirty="0" smtClean="0"/>
              <a:t>Each of the writing prophets has a book of the Bible named after them.</a:t>
            </a:r>
          </a:p>
          <a:p>
            <a:r>
              <a:rPr lang="en-US" dirty="0" smtClean="0"/>
              <a:t>Major Prophets have longer books.</a:t>
            </a:r>
          </a:p>
          <a:p>
            <a:r>
              <a:rPr lang="en-US" dirty="0" smtClean="0"/>
              <a:t>Minor Prophets have shorter books.</a:t>
            </a:r>
          </a:p>
        </p:txBody>
      </p:sp>
      <p:sp>
        <p:nvSpPr>
          <p:cNvPr id="4" name="TextBox 3"/>
          <p:cNvSpPr txBox="1"/>
          <p:nvPr/>
        </p:nvSpPr>
        <p:spPr bwMode="auto">
          <a:xfrm>
            <a:off x="1066800" y="3871317"/>
            <a:ext cx="2286000" cy="1538883"/>
          </a:xfrm>
          <a:prstGeom prst="rect">
            <a:avLst/>
          </a:prstGeom>
          <a:noFill/>
          <a:ln w="9525">
            <a:noFill/>
            <a:miter lim="800000"/>
            <a:headEnd/>
            <a:tailEnd/>
          </a:ln>
        </p:spPr>
        <p:txBody>
          <a:bodyPr wrap="square" rtlCol="0">
            <a:spAutoFit/>
          </a:bodyPr>
          <a:lstStyle/>
          <a:p>
            <a:r>
              <a:rPr lang="en-US" sz="2000" b="1" dirty="0" smtClean="0">
                <a:ln w="1905"/>
                <a:solidFill>
                  <a:srgbClr val="3366FF"/>
                </a:solidFill>
                <a:effectLst>
                  <a:innerShdw blurRad="69850" dist="43180" dir="5400000">
                    <a:srgbClr val="000000">
                      <a:alpha val="65000"/>
                    </a:srgbClr>
                  </a:innerShdw>
                </a:effectLst>
              </a:rPr>
              <a:t>Major Prophets</a:t>
            </a:r>
          </a:p>
          <a:p>
            <a:pPr marL="231775" indent="-231775">
              <a:buFont typeface="Arial" pitchFamily="34" charset="0"/>
              <a:buChar char="•"/>
            </a:pPr>
            <a:r>
              <a:rPr lang="en-US" dirty="0" smtClean="0"/>
              <a:t>Isaiah</a:t>
            </a:r>
          </a:p>
          <a:p>
            <a:pPr marL="231775" indent="-231775">
              <a:buFont typeface="Arial" pitchFamily="34" charset="0"/>
              <a:buChar char="•"/>
            </a:pPr>
            <a:r>
              <a:rPr lang="en-US" dirty="0" smtClean="0"/>
              <a:t>Jeremiah</a:t>
            </a:r>
          </a:p>
          <a:p>
            <a:pPr marL="231775" indent="-231775">
              <a:buFont typeface="Arial" pitchFamily="34" charset="0"/>
              <a:buChar char="•"/>
            </a:pPr>
            <a:r>
              <a:rPr lang="en-US" dirty="0" smtClean="0"/>
              <a:t>Ezekiel</a:t>
            </a:r>
          </a:p>
          <a:p>
            <a:endParaRPr lang="en-US" sz="2000" dirty="0">
              <a:solidFill>
                <a:schemeClr val="bg1">
                  <a:lumMod val="65000"/>
                </a:schemeClr>
              </a:solidFill>
            </a:endParaRPr>
          </a:p>
        </p:txBody>
      </p:sp>
      <p:sp>
        <p:nvSpPr>
          <p:cNvPr id="10" name="TextBox 9"/>
          <p:cNvSpPr txBox="1"/>
          <p:nvPr/>
        </p:nvSpPr>
        <p:spPr bwMode="auto">
          <a:xfrm>
            <a:off x="3886200" y="3886200"/>
            <a:ext cx="3962400" cy="2362200"/>
          </a:xfrm>
          <a:prstGeom prst="rect">
            <a:avLst/>
          </a:prstGeom>
          <a:noFill/>
          <a:ln w="9525">
            <a:noFill/>
            <a:miter lim="800000"/>
            <a:headEnd/>
            <a:tailEnd/>
          </a:ln>
        </p:spPr>
        <p:txBody>
          <a:bodyPr wrap="square" numCol="2" rtlCol="0">
            <a:spAutoFit/>
          </a:bodyPr>
          <a:lstStyle/>
          <a:p>
            <a:r>
              <a:rPr lang="en-US" sz="2000" b="1" dirty="0" smtClean="0">
                <a:ln w="1905"/>
                <a:solidFill>
                  <a:srgbClr val="3366FF"/>
                </a:solidFill>
                <a:effectLst>
                  <a:innerShdw blurRad="69850" dist="43180" dir="5400000">
                    <a:srgbClr val="000000">
                      <a:alpha val="65000"/>
                    </a:srgbClr>
                  </a:innerShdw>
                </a:effectLst>
              </a:rPr>
              <a:t>Minor Prophets</a:t>
            </a:r>
          </a:p>
          <a:p>
            <a:pPr marL="231775" indent="-231775" fontAlgn="auto">
              <a:spcBef>
                <a:spcPts val="0"/>
              </a:spcBef>
              <a:spcAft>
                <a:spcPts val="0"/>
              </a:spcAft>
              <a:buFont typeface="Arial" pitchFamily="34" charset="0"/>
              <a:buChar char="•"/>
              <a:defRPr/>
            </a:pPr>
            <a:r>
              <a:rPr lang="en-US" dirty="0"/>
              <a:t>Micah</a:t>
            </a:r>
          </a:p>
          <a:p>
            <a:pPr marL="231775" indent="-231775" fontAlgn="auto">
              <a:spcBef>
                <a:spcPts val="0"/>
              </a:spcBef>
              <a:spcAft>
                <a:spcPts val="0"/>
              </a:spcAft>
              <a:buFont typeface="Arial" pitchFamily="34" charset="0"/>
              <a:buChar char="•"/>
              <a:defRPr/>
            </a:pPr>
            <a:r>
              <a:rPr lang="en-US" dirty="0"/>
              <a:t>Hosea</a:t>
            </a:r>
          </a:p>
          <a:p>
            <a:pPr marL="231775" indent="-231775" fontAlgn="auto">
              <a:spcBef>
                <a:spcPts val="0"/>
              </a:spcBef>
              <a:spcAft>
                <a:spcPts val="0"/>
              </a:spcAft>
              <a:buFont typeface="Arial" pitchFamily="34" charset="0"/>
              <a:buChar char="•"/>
              <a:defRPr/>
            </a:pPr>
            <a:r>
              <a:rPr lang="en-US" dirty="0"/>
              <a:t>Amos</a:t>
            </a:r>
          </a:p>
          <a:p>
            <a:pPr marL="231775" indent="-231775" fontAlgn="auto">
              <a:spcBef>
                <a:spcPts val="0"/>
              </a:spcBef>
              <a:spcAft>
                <a:spcPts val="0"/>
              </a:spcAft>
              <a:buFont typeface="Arial" pitchFamily="34" charset="0"/>
              <a:buChar char="•"/>
              <a:defRPr/>
            </a:pPr>
            <a:r>
              <a:rPr lang="en-US" dirty="0"/>
              <a:t>Joel</a:t>
            </a:r>
          </a:p>
          <a:p>
            <a:pPr marL="231775" indent="-231775" fontAlgn="auto">
              <a:spcBef>
                <a:spcPts val="0"/>
              </a:spcBef>
              <a:spcAft>
                <a:spcPts val="0"/>
              </a:spcAft>
              <a:buFont typeface="Arial" pitchFamily="34" charset="0"/>
              <a:buChar char="•"/>
              <a:defRPr/>
            </a:pPr>
            <a:r>
              <a:rPr lang="en-US" dirty="0"/>
              <a:t>Obadiah</a:t>
            </a:r>
          </a:p>
          <a:p>
            <a:pPr marL="231775" indent="-231775" fontAlgn="auto">
              <a:spcBef>
                <a:spcPts val="0"/>
              </a:spcBef>
              <a:spcAft>
                <a:spcPts val="0"/>
              </a:spcAft>
              <a:buFont typeface="Arial" pitchFamily="34" charset="0"/>
              <a:buChar char="•"/>
              <a:defRPr/>
            </a:pPr>
            <a:r>
              <a:rPr lang="en-US" dirty="0"/>
              <a:t>Jonah</a:t>
            </a:r>
          </a:p>
          <a:p>
            <a:pPr marL="231775" indent="-231775" fontAlgn="auto">
              <a:spcBef>
                <a:spcPts val="0"/>
              </a:spcBef>
              <a:spcAft>
                <a:spcPts val="0"/>
              </a:spcAft>
              <a:buFont typeface="Arial" pitchFamily="34" charset="0"/>
              <a:buChar char="•"/>
              <a:defRPr/>
            </a:pPr>
            <a:endParaRPr lang="en-US" dirty="0" smtClean="0"/>
          </a:p>
          <a:p>
            <a:pPr marL="231775" indent="-231775" fontAlgn="auto">
              <a:spcBef>
                <a:spcPts val="0"/>
              </a:spcBef>
              <a:spcAft>
                <a:spcPts val="0"/>
              </a:spcAft>
              <a:buFont typeface="Arial" pitchFamily="34" charset="0"/>
              <a:buChar char="•"/>
              <a:defRPr/>
            </a:pPr>
            <a:endParaRPr lang="en-US" dirty="0"/>
          </a:p>
          <a:p>
            <a:pPr marL="231775" indent="-231775" fontAlgn="auto">
              <a:spcBef>
                <a:spcPts val="0"/>
              </a:spcBef>
              <a:spcAft>
                <a:spcPts val="0"/>
              </a:spcAft>
              <a:buFont typeface="Arial" pitchFamily="34" charset="0"/>
              <a:buChar char="•"/>
              <a:defRPr/>
            </a:pPr>
            <a:r>
              <a:rPr lang="en-US" dirty="0" smtClean="0"/>
              <a:t>Nahum</a:t>
            </a:r>
            <a:endParaRPr lang="en-US" dirty="0"/>
          </a:p>
          <a:p>
            <a:pPr marL="231775" indent="-231775" fontAlgn="auto">
              <a:spcBef>
                <a:spcPts val="0"/>
              </a:spcBef>
              <a:spcAft>
                <a:spcPts val="0"/>
              </a:spcAft>
              <a:buFont typeface="Arial" pitchFamily="34" charset="0"/>
              <a:buChar char="•"/>
              <a:defRPr/>
            </a:pPr>
            <a:r>
              <a:rPr lang="en-US" dirty="0" smtClean="0"/>
              <a:t>Habakkuk</a:t>
            </a:r>
            <a:endParaRPr lang="en-US" dirty="0"/>
          </a:p>
          <a:p>
            <a:pPr marL="231775" indent="-231775" fontAlgn="auto">
              <a:spcBef>
                <a:spcPts val="0"/>
              </a:spcBef>
              <a:spcAft>
                <a:spcPts val="0"/>
              </a:spcAft>
              <a:buFont typeface="Arial" pitchFamily="34" charset="0"/>
              <a:buChar char="•"/>
              <a:defRPr/>
            </a:pPr>
            <a:r>
              <a:rPr lang="en-US" dirty="0"/>
              <a:t>Zephaniah</a:t>
            </a:r>
          </a:p>
          <a:p>
            <a:pPr marL="231775" indent="-231775" fontAlgn="auto">
              <a:spcBef>
                <a:spcPts val="0"/>
              </a:spcBef>
              <a:spcAft>
                <a:spcPts val="0"/>
              </a:spcAft>
              <a:buFont typeface="Arial" pitchFamily="34" charset="0"/>
              <a:buChar char="•"/>
              <a:defRPr/>
            </a:pPr>
            <a:r>
              <a:rPr lang="en-US" dirty="0"/>
              <a:t>Haggai</a:t>
            </a:r>
          </a:p>
          <a:p>
            <a:pPr marL="231775" indent="-231775" fontAlgn="auto">
              <a:spcBef>
                <a:spcPts val="0"/>
              </a:spcBef>
              <a:spcAft>
                <a:spcPts val="0"/>
              </a:spcAft>
              <a:buFont typeface="Arial" pitchFamily="34" charset="0"/>
              <a:buChar char="•"/>
              <a:defRPr/>
            </a:pPr>
            <a:r>
              <a:rPr lang="en-US" dirty="0"/>
              <a:t>Zechariah</a:t>
            </a:r>
          </a:p>
          <a:p>
            <a:pPr marL="231775" indent="-231775" fontAlgn="auto">
              <a:spcBef>
                <a:spcPts val="0"/>
              </a:spcBef>
              <a:spcAft>
                <a:spcPts val="0"/>
              </a:spcAft>
              <a:buFont typeface="Arial" pitchFamily="34" charset="0"/>
              <a:buChar char="•"/>
              <a:defRPr/>
            </a:pPr>
            <a:r>
              <a:rPr lang="en-US" dirty="0"/>
              <a:t>Malachi</a:t>
            </a:r>
          </a:p>
          <a:p>
            <a:endParaRPr lang="en-US" sz="2000" dirty="0">
              <a:solidFill>
                <a:schemeClr val="bg1">
                  <a:lumMod val="65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a:xfrm>
            <a:off x="914400" y="1056184"/>
            <a:ext cx="8229600" cy="533400"/>
          </a:xfrm>
        </p:spPr>
        <p:txBody>
          <a:bodyPr>
            <a:normAutofit/>
          </a:bodyPr>
          <a:lstStyle/>
          <a:p>
            <a:r>
              <a:rPr lang="en-US" dirty="0" smtClean="0"/>
              <a:t>The Prophets</a:t>
            </a:r>
            <a:endParaRPr lang="en-US" dirty="0"/>
          </a:p>
        </p:txBody>
      </p:sp>
      <p:sp>
        <p:nvSpPr>
          <p:cNvPr id="27" name="Content Placeholder 26"/>
          <p:cNvSpPr>
            <a:spLocks noGrp="1"/>
          </p:cNvSpPr>
          <p:nvPr>
            <p:ph idx="1"/>
          </p:nvPr>
        </p:nvSpPr>
        <p:spPr>
          <a:xfrm>
            <a:off x="990600" y="1780083"/>
            <a:ext cx="7315200" cy="4373563"/>
          </a:xfrm>
        </p:spPr>
        <p:txBody>
          <a:bodyPr>
            <a:normAutofit/>
          </a:bodyPr>
          <a:lstStyle/>
          <a:p>
            <a:pPr>
              <a:buNone/>
            </a:pPr>
            <a:r>
              <a:rPr lang="en-US" b="1" dirty="0" smtClean="0">
                <a:ln w="1905"/>
                <a:solidFill>
                  <a:srgbClr val="3366FF"/>
                </a:solidFill>
                <a:effectLst>
                  <a:innerShdw blurRad="69850" dist="43180" dir="5400000">
                    <a:srgbClr val="000000">
                      <a:alpha val="65000"/>
                    </a:srgbClr>
                  </a:innerShdw>
                </a:effectLst>
              </a:rPr>
              <a:t>Non-writing Prophets</a:t>
            </a:r>
          </a:p>
          <a:p>
            <a:r>
              <a:rPr lang="en-US" dirty="0" smtClean="0"/>
              <a:t>They do not have books of the Bible named after them.</a:t>
            </a:r>
          </a:p>
          <a:p>
            <a:r>
              <a:rPr lang="en-US" dirty="0" smtClean="0"/>
              <a:t>They are major characters in the stories in the two Books of Samuel and the two Books of Kings.</a:t>
            </a:r>
          </a:p>
          <a:p>
            <a:endParaRPr lang="en-US" dirty="0" smtClean="0"/>
          </a:p>
          <a:p>
            <a:endParaRPr lang="en-US" dirty="0" smtClean="0"/>
          </a:p>
          <a:p>
            <a:endParaRPr lang="en-US" dirty="0" smtClean="0"/>
          </a:p>
          <a:p>
            <a:r>
              <a:rPr lang="en-US" dirty="0" smtClean="0"/>
              <a:t>Other people who lived prior to the monarchy are considered prophets because they also spoke for God. These include Moses, Miriam, and Joshua.</a:t>
            </a:r>
          </a:p>
          <a:p>
            <a:endParaRPr lang="en-US" dirty="0" smtClean="0"/>
          </a:p>
        </p:txBody>
      </p:sp>
      <p:sp>
        <p:nvSpPr>
          <p:cNvPr id="28" name="TextBox 27"/>
          <p:cNvSpPr txBox="1"/>
          <p:nvPr/>
        </p:nvSpPr>
        <p:spPr bwMode="auto">
          <a:xfrm>
            <a:off x="2743200" y="3276600"/>
            <a:ext cx="3962400" cy="923330"/>
          </a:xfrm>
          <a:prstGeom prst="rect">
            <a:avLst/>
          </a:prstGeom>
          <a:noFill/>
          <a:ln w="9525">
            <a:noFill/>
            <a:miter lim="800000"/>
            <a:headEnd/>
            <a:tailEnd/>
          </a:ln>
        </p:spPr>
        <p:txBody>
          <a:bodyPr wrap="square" numCol="2" rtlCol="0">
            <a:spAutoFit/>
          </a:bodyPr>
          <a:lstStyle/>
          <a:p>
            <a:pPr lvl="1" indent="225425">
              <a:buFont typeface="Wingdings" pitchFamily="2" charset="2"/>
              <a:buChar char="§"/>
            </a:pPr>
            <a:r>
              <a:rPr lang="en-US" dirty="0" smtClean="0"/>
              <a:t>Samuel</a:t>
            </a:r>
          </a:p>
          <a:p>
            <a:pPr lvl="1" indent="225425">
              <a:buFont typeface="Wingdings" pitchFamily="2" charset="2"/>
              <a:buChar char="§"/>
            </a:pPr>
            <a:r>
              <a:rPr lang="en-US" dirty="0" smtClean="0"/>
              <a:t>Nathan</a:t>
            </a:r>
          </a:p>
          <a:p>
            <a:pPr lvl="1" indent="225425">
              <a:buFont typeface="Wingdings" pitchFamily="2" charset="2"/>
              <a:buChar char="§"/>
            </a:pPr>
            <a:r>
              <a:rPr lang="en-US" dirty="0" smtClean="0"/>
              <a:t>Elijah</a:t>
            </a:r>
          </a:p>
          <a:p>
            <a:pPr lvl="1" indent="225425">
              <a:buFont typeface="Wingdings" pitchFamily="2" charset="2"/>
              <a:buChar char="§"/>
            </a:pPr>
            <a:r>
              <a:rPr lang="en-US" dirty="0" smtClean="0"/>
              <a:t>Elisha</a:t>
            </a:r>
          </a:p>
          <a:p>
            <a:pPr lvl="1" indent="225425">
              <a:buFont typeface="Wingdings" pitchFamily="2" charset="2"/>
              <a:buChar char="§"/>
            </a:pPr>
            <a:r>
              <a:rPr lang="en-US" dirty="0" smtClean="0"/>
              <a:t>Gad</a:t>
            </a:r>
          </a:p>
          <a:p>
            <a:endParaRPr lang="en-US" sz="800" dirty="0">
              <a:solidFill>
                <a:schemeClr val="bg1">
                  <a:lumMod val="65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rophets">
      <a:majorFont>
        <a:latin typeface="Narkisim"/>
        <a:ea typeface=""/>
        <a:cs typeface=""/>
      </a:majorFont>
      <a:minorFont>
        <a:latin typeface="Narkisi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1128</TotalTime>
  <Words>1065</Words>
  <Application>Microsoft Office PowerPoint</Application>
  <PresentationFormat>On-screen Show (4:3)</PresentationFormat>
  <Paragraphs>86</Paragraphs>
  <Slides>6</Slides>
  <Notes>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vt:i4>
      </vt:variant>
    </vt:vector>
  </HeadingPairs>
  <TitlesOfParts>
    <vt:vector size="13" baseType="lpstr">
      <vt:lpstr>Batang</vt:lpstr>
      <vt:lpstr>Arial</vt:lpstr>
      <vt:lpstr>Calibri</vt:lpstr>
      <vt:lpstr>Narkisim</vt:lpstr>
      <vt:lpstr>Wingdings</vt:lpstr>
      <vt:lpstr>LIC Presentation template</vt:lpstr>
      <vt:lpstr>Office Theme</vt:lpstr>
      <vt:lpstr>Prophets</vt:lpstr>
      <vt:lpstr>What Is a Prophet?</vt:lpstr>
      <vt:lpstr>PowerPoint Presentation</vt:lpstr>
      <vt:lpstr>What Do Prophets Have in Common?</vt:lpstr>
      <vt:lpstr>The Prophets</vt:lpstr>
      <vt:lpstr>The Prophets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6</dc:title>
  <dc:creator>Rick Kohut</dc:creator>
  <cp:lastModifiedBy>Brooke Saron</cp:lastModifiedBy>
  <cp:revision>118</cp:revision>
  <dcterms:created xsi:type="dcterms:W3CDTF">2009-09-05T18:15:14Z</dcterms:created>
  <dcterms:modified xsi:type="dcterms:W3CDTF">2015-04-02T18:27:23Z</dcterms:modified>
</cp:coreProperties>
</file>