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79524" autoAdjust="0"/>
  </p:normalViewPr>
  <p:slideViewPr>
    <p:cSldViewPr>
      <p:cViewPr>
        <p:scale>
          <a:sx n="80" d="100"/>
          <a:sy n="80" d="100"/>
        </p:scale>
        <p:origin x="-1794" y="-2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E8713E-926C-466B-8707-898108F4B2CB}"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C04334-5BB9-4340-8AE7-250EE2F75E31}" type="slidenum">
              <a:rPr lang="en-US" smtClean="0"/>
              <a:pPr/>
              <a:t>‹#›</a:t>
            </a:fld>
            <a:endParaRPr lang="en-US"/>
          </a:p>
        </p:txBody>
      </p:sp>
    </p:spTree>
    <p:extLst>
      <p:ext uri="{BB962C8B-B14F-4D97-AF65-F5344CB8AC3E}">
        <p14:creationId xmlns:p14="http://schemas.microsoft.com/office/powerpoint/2010/main" val="2879645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first slide introduces the Book of Acts. If time permits you may want to have students open their Bibles to the end of the Gospel of Luke and read its ending and then read the beginning of the Book of Acts to see the connection. Another thing you might want to point out is how both books are written </a:t>
            </a:r>
            <a:r>
              <a:rPr lang="en-US" sz="1200" i="0" kern="1200" dirty="0" smtClean="0">
                <a:solidFill>
                  <a:schemeClr val="tx1"/>
                </a:solidFill>
                <a:latin typeface="+mn-lt"/>
                <a:ea typeface="+mn-ea"/>
                <a:cs typeface="+mn-cs"/>
              </a:rPr>
              <a:t>to </a:t>
            </a:r>
            <a:r>
              <a:rPr lang="en-US" sz="1200" i="0" kern="1200" dirty="0" err="1" smtClean="0">
                <a:solidFill>
                  <a:schemeClr val="tx1"/>
                </a:solidFill>
                <a:latin typeface="+mn-lt"/>
                <a:ea typeface="+mn-ea"/>
                <a:cs typeface="+mn-cs"/>
              </a:rPr>
              <a:t>Theophilus</a:t>
            </a:r>
            <a:r>
              <a:rPr lang="en-US" sz="1200" i="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You may want to assign the reading of Acts, chapter 9, to have the students become more familiar with the biblical account of Saint Paul’s conversion.)</a:t>
            </a:r>
          </a:p>
        </p:txBody>
      </p:sp>
      <p:sp>
        <p:nvSpPr>
          <p:cNvPr id="4" name="Slide Number Placeholder 3"/>
          <p:cNvSpPr>
            <a:spLocks noGrp="1"/>
          </p:cNvSpPr>
          <p:nvPr>
            <p:ph type="sldNum" sz="quarter" idx="10"/>
          </p:nvPr>
        </p:nvSpPr>
        <p:spPr/>
        <p:txBody>
          <a:bodyPr/>
          <a:lstStyle/>
          <a:p>
            <a:fld id="{D5C04334-5BB9-4340-8AE7-250EE2F75E3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Prior to this slide, you can write the word </a:t>
            </a:r>
            <a:r>
              <a:rPr lang="en-US" sz="1200" i="1" kern="1200" dirty="0" smtClean="0">
                <a:solidFill>
                  <a:schemeClr val="tx1"/>
                </a:solidFill>
                <a:latin typeface="+mn-lt"/>
                <a:ea typeface="+mn-ea"/>
                <a:cs typeface="+mn-cs"/>
              </a:rPr>
              <a:t>Pentecost</a:t>
            </a:r>
            <a:r>
              <a:rPr lang="en-US" sz="1200" kern="1200" dirty="0" smtClean="0">
                <a:solidFill>
                  <a:schemeClr val="tx1"/>
                </a:solidFill>
                <a:latin typeface="+mn-lt"/>
                <a:ea typeface="+mn-ea"/>
                <a:cs typeface="+mn-cs"/>
              </a:rPr>
              <a:t> on the board and have the students volunteer information as to what they think Pentecost is and what it celebrates.)</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This slide gives basic information about Saint Paul. To begin presenting the material on this slide, you might consider asking the students what they know about Saint Paul. A good way to do this is to have the students do a KWL [Know\Want to Know\Learned] chart in their notebooks about Saint Paul.)</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Depending on time and on your knowledge of the class, it may benefit the students to ask them what they understand about someone undergoing a conversion.)</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Other information to be mentioned with the information on this slide is that the letters are the oldest Christian documents we have and that they are older that the Gospels. Also, to provide the students with fuller information, the captivity letters are Ephesians, Philippians, Colossians, and Philemon. It is believed that these were written while Saint Paul was in jail. The pastoral letters are First Timothy, Second Timothy, and Titus, and are believed to have been written by him and his companions while on mission.)</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To fill in information for the students, the Apostles who had seven letters attributed to them are James, Peter, Jude, and John.)</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smtClean="0">
                <a:solidFill>
                  <a:schemeClr val="tx1"/>
                </a:solidFill>
                <a:latin typeface="+mn-lt"/>
                <a:ea typeface="+mn-ea"/>
                <a:cs typeface="+mn-cs"/>
              </a:rPr>
              <a:t>(Note: Another </a:t>
            </a:r>
            <a:r>
              <a:rPr lang="en-US" sz="1200" kern="1200" dirty="0" smtClean="0">
                <a:solidFill>
                  <a:schemeClr val="tx1"/>
                </a:solidFill>
                <a:latin typeface="+mn-lt"/>
                <a:ea typeface="+mn-ea"/>
                <a:cs typeface="+mn-cs"/>
              </a:rPr>
              <a:t>thing to speak about when talking about the Letter to the Hebrews is how it speaks about the priesthood of Jesus Christ.)</a:t>
            </a:r>
          </a:p>
          <a:p>
            <a:endParaRPr lang="en-US" dirty="0"/>
          </a:p>
        </p:txBody>
      </p:sp>
      <p:sp>
        <p:nvSpPr>
          <p:cNvPr id="4" name="Slide Number Placeholder 3"/>
          <p:cNvSpPr>
            <a:spLocks noGrp="1"/>
          </p:cNvSpPr>
          <p:nvPr>
            <p:ph type="sldNum" sz="quarter" idx="10"/>
          </p:nvPr>
        </p:nvSpPr>
        <p:spPr/>
        <p:txBody>
          <a:bodyPr/>
          <a:lstStyle/>
          <a:p>
            <a:fld id="{D5C04334-5BB9-4340-8AE7-250EE2F75E3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Acts of the Apostles and Saint Paul</a:t>
            </a:r>
            <a:endParaRPr lang="en-US" dirty="0"/>
          </a:p>
        </p:txBody>
      </p:sp>
      <p:sp>
        <p:nvSpPr>
          <p:cNvPr id="3" name="Subtitle 2"/>
          <p:cNvSpPr>
            <a:spLocks noGrp="1"/>
          </p:cNvSpPr>
          <p:nvPr>
            <p:ph type="subTitle" idx="1"/>
          </p:nvPr>
        </p:nvSpPr>
        <p:spPr/>
        <p:txBody>
          <a:bodyPr/>
          <a:lstStyle/>
          <a:p>
            <a:r>
              <a:rPr lang="en-US" dirty="0" smtClean="0"/>
              <a:t>The </a:t>
            </a:r>
            <a:r>
              <a:rPr lang="en-US" smtClean="0"/>
              <a:t>Bible </a:t>
            </a:r>
            <a:r>
              <a:rPr lang="en-US" smtClean="0"/>
              <a:t>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TX001083</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ospelluke-wikimedia.jpg"/>
          <p:cNvPicPr>
            <a:picLocks noChangeAspect="1"/>
          </p:cNvPicPr>
          <p:nvPr/>
        </p:nvPicPr>
        <p:blipFill>
          <a:blip r:embed="rId3" cstate="print"/>
          <a:stretch>
            <a:fillRect/>
          </a:stretch>
        </p:blipFill>
        <p:spPr>
          <a:xfrm>
            <a:off x="5562600" y="2287598"/>
            <a:ext cx="3429000" cy="3884602"/>
          </a:xfrm>
          <a:prstGeom prst="rect">
            <a:avLst/>
          </a:prstGeom>
        </p:spPr>
      </p:pic>
      <p:sp>
        <p:nvSpPr>
          <p:cNvPr id="5" name="Title 4"/>
          <p:cNvSpPr>
            <a:spLocks noGrp="1"/>
          </p:cNvSpPr>
          <p:nvPr>
            <p:ph type="title"/>
          </p:nvPr>
        </p:nvSpPr>
        <p:spPr/>
        <p:txBody>
          <a:bodyPr>
            <a:normAutofit/>
          </a:bodyPr>
          <a:lstStyle/>
          <a:p>
            <a:r>
              <a:rPr lang="en-US" dirty="0" smtClean="0"/>
              <a:t>Basic Facts about the Acts of the Apostles</a:t>
            </a:r>
            <a:endParaRPr lang="en-US" dirty="0"/>
          </a:p>
        </p:txBody>
      </p:sp>
      <p:sp>
        <p:nvSpPr>
          <p:cNvPr id="6" name="Content Placeholder 5"/>
          <p:cNvSpPr>
            <a:spLocks noGrp="1"/>
          </p:cNvSpPr>
          <p:nvPr>
            <p:ph idx="1"/>
          </p:nvPr>
        </p:nvSpPr>
        <p:spPr/>
        <p:txBody>
          <a:bodyPr/>
          <a:lstStyle/>
          <a:p>
            <a:r>
              <a:rPr lang="en-US" dirty="0" smtClean="0"/>
              <a:t>The Book of Acts was written by the same evangelist who wrote the Gospel of Luke.</a:t>
            </a:r>
          </a:p>
          <a:p>
            <a:r>
              <a:rPr lang="en-US" dirty="0" smtClean="0"/>
              <a:t>It was written in approximately </a:t>
            </a:r>
            <a:br>
              <a:rPr lang="en-US" dirty="0" smtClean="0"/>
            </a:br>
            <a:r>
              <a:rPr lang="en-US" dirty="0" smtClean="0"/>
              <a:t>AD 80.</a:t>
            </a:r>
          </a:p>
          <a:p>
            <a:r>
              <a:rPr lang="en-US" dirty="0" smtClean="0"/>
              <a:t>The Acts of the Apostles picks </a:t>
            </a:r>
            <a:br>
              <a:rPr lang="en-US" dirty="0" smtClean="0"/>
            </a:br>
            <a:r>
              <a:rPr lang="en-US" dirty="0" smtClean="0"/>
              <a:t>up where the Gospel of Luke </a:t>
            </a:r>
            <a:br>
              <a:rPr lang="en-US" dirty="0" smtClean="0"/>
            </a:br>
            <a:r>
              <a:rPr lang="en-US" dirty="0" smtClean="0"/>
              <a:t>ends.</a:t>
            </a:r>
          </a:p>
          <a:p>
            <a:r>
              <a:rPr lang="en-US" dirty="0" smtClean="0"/>
              <a:t>It recounts how the early </a:t>
            </a:r>
            <a:br>
              <a:rPr lang="en-US" dirty="0" smtClean="0"/>
            </a:br>
            <a:r>
              <a:rPr lang="en-US" dirty="0" smtClean="0"/>
              <a:t>Church grew under the </a:t>
            </a:r>
            <a:br>
              <a:rPr lang="en-US" dirty="0" smtClean="0"/>
            </a:br>
            <a:r>
              <a:rPr lang="en-US" dirty="0" smtClean="0"/>
              <a:t>guidance of the Holy Spirit.</a:t>
            </a:r>
          </a:p>
          <a:p>
            <a:endParaRPr lang="en-US" dirty="0"/>
          </a:p>
        </p:txBody>
      </p:sp>
      <p:sp>
        <p:nvSpPr>
          <p:cNvPr id="10" name="TextBox 9"/>
          <p:cNvSpPr txBox="1"/>
          <p:nvPr/>
        </p:nvSpPr>
        <p:spPr bwMode="auto">
          <a:xfrm>
            <a:off x="6400800" y="5867400"/>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Content in the Acts of the Apostles</a:t>
            </a:r>
            <a:endParaRPr lang="en-US" dirty="0"/>
          </a:p>
        </p:txBody>
      </p:sp>
      <p:sp>
        <p:nvSpPr>
          <p:cNvPr id="6" name="Content Placeholder 5"/>
          <p:cNvSpPr>
            <a:spLocks noGrp="1"/>
          </p:cNvSpPr>
          <p:nvPr>
            <p:ph idx="1"/>
          </p:nvPr>
        </p:nvSpPr>
        <p:spPr>
          <a:xfrm>
            <a:off x="1371600" y="1752600"/>
            <a:ext cx="7315200" cy="4648200"/>
          </a:xfrm>
        </p:spPr>
        <p:txBody>
          <a:bodyPr>
            <a:normAutofit/>
          </a:bodyPr>
          <a:lstStyle/>
          <a:p>
            <a:r>
              <a:rPr lang="en-US" dirty="0" smtClean="0"/>
              <a:t>In the Acts of the Apostles, we </a:t>
            </a:r>
            <a:br>
              <a:rPr lang="en-US" dirty="0" smtClean="0"/>
            </a:br>
            <a:r>
              <a:rPr lang="en-US" dirty="0" smtClean="0"/>
              <a:t>see the Church grow under the </a:t>
            </a:r>
            <a:br>
              <a:rPr lang="en-US" dirty="0" smtClean="0"/>
            </a:br>
            <a:r>
              <a:rPr lang="en-US" dirty="0" smtClean="0"/>
              <a:t>guidance of the Holy Spirit.</a:t>
            </a:r>
          </a:p>
          <a:p>
            <a:r>
              <a:rPr lang="en-US" dirty="0" smtClean="0"/>
              <a:t>What begins with a group of </a:t>
            </a:r>
            <a:br>
              <a:rPr lang="en-US" dirty="0" smtClean="0"/>
            </a:br>
            <a:r>
              <a:rPr lang="en-US" dirty="0" smtClean="0"/>
              <a:t>frightened disciples in an upper </a:t>
            </a:r>
            <a:br>
              <a:rPr lang="en-US" dirty="0" smtClean="0"/>
            </a:br>
            <a:r>
              <a:rPr lang="en-US" dirty="0" smtClean="0"/>
              <a:t>room ends with a Church </a:t>
            </a:r>
            <a:br>
              <a:rPr lang="en-US" dirty="0" smtClean="0"/>
            </a:br>
            <a:r>
              <a:rPr lang="en-US" dirty="0" smtClean="0"/>
              <a:t>spanning the Roman Empire.</a:t>
            </a:r>
          </a:p>
          <a:p>
            <a:r>
              <a:rPr lang="en-US" dirty="0" smtClean="0"/>
              <a:t>Chapters 1–12 focus on Saint </a:t>
            </a:r>
            <a:br>
              <a:rPr lang="en-US" dirty="0" smtClean="0"/>
            </a:br>
            <a:r>
              <a:rPr lang="en-US" dirty="0" smtClean="0"/>
              <a:t>Peter’s leadership in Jerusalem </a:t>
            </a:r>
            <a:br>
              <a:rPr lang="en-US" dirty="0" smtClean="0"/>
            </a:br>
            <a:r>
              <a:rPr lang="en-US" dirty="0" smtClean="0"/>
              <a:t>and nearby communities.</a:t>
            </a:r>
          </a:p>
          <a:p>
            <a:r>
              <a:rPr lang="en-US" dirty="0" smtClean="0"/>
              <a:t>Chapters 13–28 focus on the </a:t>
            </a:r>
            <a:br>
              <a:rPr lang="en-US" dirty="0" smtClean="0"/>
            </a:br>
            <a:r>
              <a:rPr lang="en-US" dirty="0" smtClean="0"/>
              <a:t>missionary work of Saint Paul </a:t>
            </a:r>
            <a:br>
              <a:rPr lang="en-US" dirty="0" smtClean="0"/>
            </a:br>
            <a:r>
              <a:rPr lang="en-US" dirty="0" smtClean="0"/>
              <a:t>and his companions.</a:t>
            </a:r>
          </a:p>
          <a:p>
            <a:endParaRPr lang="en-US" dirty="0"/>
          </a:p>
        </p:txBody>
      </p:sp>
      <p:pic>
        <p:nvPicPr>
          <p:cNvPr id="7" name="Picture 6" descr="BaroqueChurch-wikimedia.JPG"/>
          <p:cNvPicPr>
            <a:picLocks noChangeAspect="1"/>
          </p:cNvPicPr>
          <p:nvPr/>
        </p:nvPicPr>
        <p:blipFill>
          <a:blip r:embed="rId3" cstate="print"/>
          <a:stretch>
            <a:fillRect/>
          </a:stretch>
        </p:blipFill>
        <p:spPr>
          <a:xfrm>
            <a:off x="5791200" y="1752600"/>
            <a:ext cx="3086100" cy="4114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TextBox 7"/>
          <p:cNvSpPr txBox="1"/>
          <p:nvPr/>
        </p:nvSpPr>
        <p:spPr bwMode="auto">
          <a:xfrm>
            <a:off x="6400800" y="5867400"/>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Pentecost Event</a:t>
            </a:r>
            <a:endParaRPr lang="en-US" dirty="0"/>
          </a:p>
        </p:txBody>
      </p:sp>
      <p:sp>
        <p:nvSpPr>
          <p:cNvPr id="3" name="Content Placeholder 2"/>
          <p:cNvSpPr>
            <a:spLocks noGrp="1"/>
          </p:cNvSpPr>
          <p:nvPr>
            <p:ph idx="1"/>
          </p:nvPr>
        </p:nvSpPr>
        <p:spPr>
          <a:xfrm>
            <a:off x="1371600" y="1752600"/>
            <a:ext cx="6248400" cy="4876800"/>
          </a:xfrm>
        </p:spPr>
        <p:txBody>
          <a:bodyPr>
            <a:normAutofit/>
          </a:bodyPr>
          <a:lstStyle/>
          <a:p>
            <a:pPr>
              <a:buNone/>
            </a:pPr>
            <a:r>
              <a:rPr lang="en-US" dirty="0" smtClean="0">
                <a:solidFill>
                  <a:schemeClr val="accent6">
                    <a:lumMod val="75000"/>
                  </a:schemeClr>
                </a:solidFill>
              </a:rPr>
              <a:t>What is the Pentecost event?</a:t>
            </a:r>
          </a:p>
          <a:p>
            <a:r>
              <a:rPr lang="en-US" dirty="0" smtClean="0"/>
              <a:t>The feast of Pentecost celebrates the </a:t>
            </a:r>
            <a:br>
              <a:rPr lang="en-US" dirty="0" smtClean="0"/>
            </a:br>
            <a:r>
              <a:rPr lang="en-US" dirty="0" smtClean="0"/>
              <a:t>fulfillment of Jesus’ promise to send </a:t>
            </a:r>
            <a:br>
              <a:rPr lang="en-US" dirty="0" smtClean="0"/>
            </a:br>
            <a:r>
              <a:rPr lang="en-US" dirty="0" smtClean="0"/>
              <a:t>the Holy Spirit to guide the disciples </a:t>
            </a:r>
            <a:br>
              <a:rPr lang="en-US" dirty="0" smtClean="0"/>
            </a:br>
            <a:r>
              <a:rPr lang="en-US" dirty="0" smtClean="0"/>
              <a:t>and their followers as they proclaim </a:t>
            </a:r>
            <a:br>
              <a:rPr lang="en-US" dirty="0" smtClean="0"/>
            </a:br>
            <a:r>
              <a:rPr lang="en-US" dirty="0" smtClean="0"/>
              <a:t>the truth of salvation in Jerusalem </a:t>
            </a:r>
            <a:br>
              <a:rPr lang="en-US" dirty="0" smtClean="0"/>
            </a:br>
            <a:r>
              <a:rPr lang="en-US" dirty="0" smtClean="0"/>
              <a:t>and beyond.</a:t>
            </a:r>
          </a:p>
          <a:p>
            <a:pPr>
              <a:buNone/>
            </a:pPr>
            <a:endParaRPr lang="en-US" dirty="0" smtClean="0"/>
          </a:p>
          <a:p>
            <a:pPr marL="0" indent="0">
              <a:buNone/>
            </a:pPr>
            <a:r>
              <a:rPr lang="en-US" dirty="0" smtClean="0">
                <a:solidFill>
                  <a:schemeClr val="accent6">
                    <a:lumMod val="75000"/>
                  </a:schemeClr>
                </a:solidFill>
              </a:rPr>
              <a:t>Is Pentecost still celebrated? If so, </a:t>
            </a:r>
            <a:br>
              <a:rPr lang="en-US" dirty="0" smtClean="0">
                <a:solidFill>
                  <a:schemeClr val="accent6">
                    <a:lumMod val="75000"/>
                  </a:schemeClr>
                </a:solidFill>
              </a:rPr>
            </a:br>
            <a:r>
              <a:rPr lang="en-US" dirty="0" smtClean="0">
                <a:solidFill>
                  <a:schemeClr val="accent6">
                    <a:lumMod val="75000"/>
                  </a:schemeClr>
                </a:solidFill>
              </a:rPr>
              <a:t>when?</a:t>
            </a:r>
          </a:p>
          <a:p>
            <a:r>
              <a:rPr lang="en-US" dirty="0" smtClean="0"/>
              <a:t>We celebrate Pentecost fifty days after Easter.</a:t>
            </a:r>
          </a:p>
          <a:p>
            <a:r>
              <a:rPr lang="en-US" dirty="0" smtClean="0"/>
              <a:t>Some people call it the birthday of the Church, because the disciples went in confidence to form the first Christian community in Jerusalem.</a:t>
            </a:r>
          </a:p>
          <a:p>
            <a:endParaRPr lang="en-US" dirty="0"/>
          </a:p>
        </p:txBody>
      </p:sp>
      <p:pic>
        <p:nvPicPr>
          <p:cNvPr id="4" name="Picture 3" descr="pentecost-wikimedia.jpg"/>
          <p:cNvPicPr>
            <a:picLocks noChangeAspect="1"/>
          </p:cNvPicPr>
          <p:nvPr/>
        </p:nvPicPr>
        <p:blipFill>
          <a:blip r:embed="rId3" cstate="print"/>
          <a:stretch>
            <a:fillRect/>
          </a:stretch>
        </p:blipFill>
        <p:spPr>
          <a:xfrm rot="350059">
            <a:off x="6340270" y="1179830"/>
            <a:ext cx="2398582" cy="342900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Box 4"/>
          <p:cNvSpPr txBox="1"/>
          <p:nvPr/>
        </p:nvSpPr>
        <p:spPr bwMode="auto">
          <a:xfrm rot="324975">
            <a:off x="6408714" y="4534982"/>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aintpaul-wikimedia.JPG"/>
          <p:cNvPicPr>
            <a:picLocks noChangeAspect="1"/>
          </p:cNvPicPr>
          <p:nvPr/>
        </p:nvPicPr>
        <p:blipFill>
          <a:blip r:embed="rId3" cstate="print"/>
          <a:stretch>
            <a:fillRect/>
          </a:stretch>
        </p:blipFill>
        <p:spPr>
          <a:xfrm>
            <a:off x="899106" y="1143000"/>
            <a:ext cx="2453694" cy="4495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itle 1"/>
          <p:cNvSpPr>
            <a:spLocks noGrp="1"/>
          </p:cNvSpPr>
          <p:nvPr>
            <p:ph type="title"/>
          </p:nvPr>
        </p:nvSpPr>
        <p:spPr>
          <a:xfrm>
            <a:off x="2971800" y="1143000"/>
            <a:ext cx="6172200" cy="533400"/>
          </a:xfrm>
        </p:spPr>
        <p:txBody>
          <a:bodyPr/>
          <a:lstStyle/>
          <a:p>
            <a:r>
              <a:rPr lang="en-US" dirty="0" smtClean="0"/>
              <a:t>Saint Paul</a:t>
            </a:r>
            <a:endParaRPr lang="en-US" dirty="0"/>
          </a:p>
        </p:txBody>
      </p:sp>
      <p:sp>
        <p:nvSpPr>
          <p:cNvPr id="3" name="Content Placeholder 2"/>
          <p:cNvSpPr>
            <a:spLocks noGrp="1"/>
          </p:cNvSpPr>
          <p:nvPr>
            <p:ph idx="1"/>
          </p:nvPr>
        </p:nvSpPr>
        <p:spPr>
          <a:xfrm>
            <a:off x="3505200" y="1752600"/>
            <a:ext cx="5181600" cy="4373563"/>
          </a:xfrm>
        </p:spPr>
        <p:txBody>
          <a:bodyPr/>
          <a:lstStyle/>
          <a:p>
            <a:r>
              <a:rPr lang="en-US" dirty="0" smtClean="0"/>
              <a:t>Saint Paul lived during the early to middle first century AD.</a:t>
            </a:r>
          </a:p>
          <a:p>
            <a:r>
              <a:rPr lang="en-US" dirty="0" smtClean="0"/>
              <a:t>He was born into a Jewish community.</a:t>
            </a:r>
          </a:p>
          <a:p>
            <a:r>
              <a:rPr lang="en-US" dirty="0" smtClean="0"/>
              <a:t>He was a Roman citizen.</a:t>
            </a:r>
          </a:p>
          <a:p>
            <a:r>
              <a:rPr lang="en-US" dirty="0" smtClean="0"/>
              <a:t>He studied under Rabbi </a:t>
            </a:r>
            <a:r>
              <a:rPr lang="en-US" dirty="0" err="1" smtClean="0"/>
              <a:t>Gamaliel</a:t>
            </a:r>
            <a:r>
              <a:rPr lang="en-US" dirty="0" smtClean="0"/>
              <a:t> and became a Pharisee.</a:t>
            </a:r>
          </a:p>
          <a:p>
            <a:r>
              <a:rPr lang="en-US" dirty="0" smtClean="0"/>
              <a:t>He spent the first part of his life persecuting Christians, and he witnessed the martyrdom of Saint Stephen.</a:t>
            </a:r>
          </a:p>
          <a:p>
            <a:endParaRPr lang="en-US" dirty="0"/>
          </a:p>
        </p:txBody>
      </p:sp>
      <p:sp>
        <p:nvSpPr>
          <p:cNvPr id="6" name="TextBox 5"/>
          <p:cNvSpPr txBox="1"/>
          <p:nvPr/>
        </p:nvSpPr>
        <p:spPr bwMode="auto">
          <a:xfrm rot="5400000">
            <a:off x="427538" y="4982662"/>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Conversion of Saint Paul</a:t>
            </a:r>
            <a:endParaRPr lang="en-US" dirty="0"/>
          </a:p>
        </p:txBody>
      </p:sp>
      <p:sp>
        <p:nvSpPr>
          <p:cNvPr id="3" name="Content Placeholder 2"/>
          <p:cNvSpPr>
            <a:spLocks noGrp="1"/>
          </p:cNvSpPr>
          <p:nvPr>
            <p:ph idx="1"/>
          </p:nvPr>
        </p:nvSpPr>
        <p:spPr/>
        <p:txBody>
          <a:bodyPr/>
          <a:lstStyle/>
          <a:p>
            <a:r>
              <a:rPr lang="en-US" dirty="0" smtClean="0"/>
              <a:t>Saint Paul encountered the risen </a:t>
            </a:r>
            <a:br>
              <a:rPr lang="en-US" dirty="0" smtClean="0"/>
            </a:br>
            <a:r>
              <a:rPr lang="en-US" dirty="0" smtClean="0"/>
              <a:t>Christ on the road to Damascus, </a:t>
            </a:r>
            <a:br>
              <a:rPr lang="en-US" dirty="0" smtClean="0"/>
            </a:br>
            <a:r>
              <a:rPr lang="en-US" dirty="0" smtClean="0"/>
              <a:t>in Syria.</a:t>
            </a:r>
          </a:p>
          <a:p>
            <a:r>
              <a:rPr lang="en-US" dirty="0" smtClean="0"/>
              <a:t>The story of his conversion is </a:t>
            </a:r>
            <a:br>
              <a:rPr lang="en-US" dirty="0" smtClean="0"/>
            </a:br>
            <a:r>
              <a:rPr lang="en-US" dirty="0" smtClean="0"/>
              <a:t>found in Acts, chapter 9.</a:t>
            </a:r>
          </a:p>
          <a:p>
            <a:r>
              <a:rPr lang="en-US" dirty="0" smtClean="0"/>
              <a:t>His conversion led him to </a:t>
            </a:r>
            <a:br>
              <a:rPr lang="en-US" dirty="0" smtClean="0"/>
            </a:br>
            <a:r>
              <a:rPr lang="en-US" dirty="0" smtClean="0"/>
              <a:t>become a true Apostle.</a:t>
            </a:r>
          </a:p>
          <a:p>
            <a:r>
              <a:rPr lang="en-US" dirty="0" smtClean="0"/>
              <a:t>He established many Christian </a:t>
            </a:r>
            <a:br>
              <a:rPr lang="en-US" dirty="0" smtClean="0"/>
            </a:br>
            <a:r>
              <a:rPr lang="en-US" dirty="0" smtClean="0"/>
              <a:t>communities in major Roman cities.</a:t>
            </a:r>
          </a:p>
          <a:p>
            <a:r>
              <a:rPr lang="en-US" dirty="0" smtClean="0"/>
              <a:t>To remain in contact with these communities, he wrote letters offering advice, encouragement, and teaching.</a:t>
            </a:r>
          </a:p>
          <a:p>
            <a:r>
              <a:rPr lang="en-US" dirty="0" smtClean="0"/>
              <a:t>These letters are part of his great contribution to our understanding of the Christian faith.</a:t>
            </a:r>
          </a:p>
          <a:p>
            <a:endParaRPr lang="en-US" dirty="0"/>
          </a:p>
        </p:txBody>
      </p:sp>
      <p:pic>
        <p:nvPicPr>
          <p:cNvPr id="4" name="Picture 3" descr="Conversion of Saint Paul-wikimedia.JPG"/>
          <p:cNvPicPr>
            <a:picLocks noChangeAspect="1"/>
          </p:cNvPicPr>
          <p:nvPr/>
        </p:nvPicPr>
        <p:blipFill>
          <a:blip r:embed="rId3" cstate="print"/>
          <a:stretch>
            <a:fillRect/>
          </a:stretch>
        </p:blipFill>
        <p:spPr>
          <a:xfrm rot="750125">
            <a:off x="5814299" y="1426967"/>
            <a:ext cx="2857500" cy="2638425"/>
          </a:xfrm>
          <a:prstGeom prst="rect">
            <a:avLst/>
          </a:prstGeom>
          <a:scene3d>
            <a:camera prst="orthographicFront"/>
            <a:lightRig rig="threePt" dir="t"/>
          </a:scene3d>
          <a:sp3d>
            <a:bevelT w="165100" prst="coolSlant"/>
          </a:sp3d>
        </p:spPr>
      </p:pic>
      <p:sp>
        <p:nvSpPr>
          <p:cNvPr id="7" name="TextBox 6"/>
          <p:cNvSpPr txBox="1"/>
          <p:nvPr/>
        </p:nvSpPr>
        <p:spPr bwMode="auto">
          <a:xfrm rot="17052334">
            <a:off x="8147799" y="3466617"/>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142999"/>
            <a:ext cx="8229600" cy="585481"/>
          </a:xfrm>
        </p:spPr>
        <p:txBody>
          <a:bodyPr/>
          <a:lstStyle/>
          <a:p>
            <a:r>
              <a:rPr lang="en-US" dirty="0" smtClean="0"/>
              <a:t>Pauline Letters</a:t>
            </a:r>
            <a:endParaRPr lang="en-US" dirty="0"/>
          </a:p>
        </p:txBody>
      </p:sp>
      <p:sp>
        <p:nvSpPr>
          <p:cNvPr id="3" name="Content Placeholder 2"/>
          <p:cNvSpPr>
            <a:spLocks noGrp="1"/>
          </p:cNvSpPr>
          <p:nvPr>
            <p:ph idx="1"/>
          </p:nvPr>
        </p:nvSpPr>
        <p:spPr>
          <a:xfrm>
            <a:off x="3276600" y="1752600"/>
            <a:ext cx="5715000" cy="4800600"/>
          </a:xfrm>
        </p:spPr>
        <p:txBody>
          <a:bodyPr>
            <a:normAutofit/>
          </a:bodyPr>
          <a:lstStyle/>
          <a:p>
            <a:pPr>
              <a:buNone/>
            </a:pPr>
            <a:r>
              <a:rPr lang="en-US" dirty="0" smtClean="0"/>
              <a:t>What are the Pauline letters?</a:t>
            </a:r>
          </a:p>
          <a:p>
            <a:r>
              <a:rPr lang="en-US" dirty="0" smtClean="0"/>
              <a:t>They are letters written to individuals and Christian communities in the Apostolic Church.</a:t>
            </a:r>
          </a:p>
          <a:p>
            <a:r>
              <a:rPr lang="en-US" dirty="0" smtClean="0"/>
              <a:t>There are twenty-one letters.</a:t>
            </a:r>
          </a:p>
          <a:p>
            <a:r>
              <a:rPr lang="en-US" dirty="0" smtClean="0"/>
              <a:t>Over half of the letters (thirteen) are attributed to Paul or to disciples who wrote in his name.</a:t>
            </a:r>
          </a:p>
          <a:p>
            <a:r>
              <a:rPr lang="en-US" dirty="0" smtClean="0"/>
              <a:t>Paul’s letters follow a specific pattern.</a:t>
            </a:r>
          </a:p>
          <a:p>
            <a:r>
              <a:rPr lang="en-US" dirty="0" smtClean="0"/>
              <a:t>Nine of the Pauline letters are addressed to communities and four to individuals.</a:t>
            </a:r>
          </a:p>
          <a:p>
            <a:r>
              <a:rPr lang="en-US" dirty="0" smtClean="0"/>
              <a:t>Some letters are grouped into two subcategories: </a:t>
            </a:r>
          </a:p>
          <a:p>
            <a:pPr lvl="1"/>
            <a:r>
              <a:rPr lang="en-US" dirty="0" smtClean="0"/>
              <a:t>the captivity letters</a:t>
            </a:r>
          </a:p>
          <a:p>
            <a:pPr lvl="1"/>
            <a:r>
              <a:rPr lang="en-US" dirty="0" smtClean="0"/>
              <a:t>the pastoral letters</a:t>
            </a:r>
          </a:p>
        </p:txBody>
      </p:sp>
      <p:pic>
        <p:nvPicPr>
          <p:cNvPr id="4" name="Picture 3" descr="Saint Paul-wikimedia.jpg"/>
          <p:cNvPicPr>
            <a:picLocks noChangeAspect="1"/>
          </p:cNvPicPr>
          <p:nvPr/>
        </p:nvPicPr>
        <p:blipFill>
          <a:blip r:embed="rId3" cstate="print"/>
          <a:stretch>
            <a:fillRect/>
          </a:stretch>
        </p:blipFill>
        <p:spPr>
          <a:xfrm>
            <a:off x="304799" y="1828800"/>
            <a:ext cx="2731897" cy="3733800"/>
          </a:xfrm>
          <a:prstGeom prst="rect">
            <a:avLst/>
          </a:prstGeom>
        </p:spPr>
      </p:pic>
      <p:sp>
        <p:nvSpPr>
          <p:cNvPr id="5" name="TextBox 4"/>
          <p:cNvSpPr txBox="1"/>
          <p:nvPr/>
        </p:nvSpPr>
        <p:spPr bwMode="auto">
          <a:xfrm>
            <a:off x="2209800" y="5545723"/>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Catholic Letters</a:t>
            </a:r>
            <a:endParaRPr lang="en-US" dirty="0"/>
          </a:p>
        </p:txBody>
      </p:sp>
      <p:sp>
        <p:nvSpPr>
          <p:cNvPr id="3" name="Content Placeholder 2"/>
          <p:cNvSpPr>
            <a:spLocks noGrp="1"/>
          </p:cNvSpPr>
          <p:nvPr>
            <p:ph idx="1"/>
          </p:nvPr>
        </p:nvSpPr>
        <p:spPr>
          <a:xfrm>
            <a:off x="1371600" y="1752600"/>
            <a:ext cx="5943600" cy="4876800"/>
          </a:xfrm>
        </p:spPr>
        <p:txBody>
          <a:bodyPr>
            <a:normAutofit/>
          </a:bodyPr>
          <a:lstStyle/>
          <a:p>
            <a:pPr>
              <a:buNone/>
            </a:pPr>
            <a:r>
              <a:rPr lang="en-US" dirty="0" smtClean="0"/>
              <a:t>What are the catholic letters? </a:t>
            </a:r>
          </a:p>
          <a:p>
            <a:r>
              <a:rPr lang="en-US" dirty="0" smtClean="0"/>
              <a:t>The word </a:t>
            </a:r>
            <a:r>
              <a:rPr lang="en-US" i="1" dirty="0" smtClean="0"/>
              <a:t>catholic</a:t>
            </a:r>
            <a:r>
              <a:rPr lang="en-US" dirty="0" smtClean="0"/>
              <a:t> here means </a:t>
            </a:r>
            <a:br>
              <a:rPr lang="en-US" dirty="0" smtClean="0"/>
            </a:br>
            <a:r>
              <a:rPr lang="en-US" dirty="0" smtClean="0"/>
              <a:t>“universal” or “general.”</a:t>
            </a:r>
          </a:p>
          <a:p>
            <a:r>
              <a:rPr lang="en-US" dirty="0" smtClean="0"/>
              <a:t>The catholic letters are </a:t>
            </a:r>
            <a:br>
              <a:rPr lang="en-US" dirty="0" smtClean="0"/>
            </a:br>
            <a:r>
              <a:rPr lang="en-US" dirty="0" smtClean="0"/>
              <a:t>intended for a general </a:t>
            </a:r>
            <a:br>
              <a:rPr lang="en-US" dirty="0" smtClean="0"/>
            </a:br>
            <a:r>
              <a:rPr lang="en-US" dirty="0" smtClean="0"/>
              <a:t>audience or an unnamed </a:t>
            </a:r>
            <a:br>
              <a:rPr lang="en-US" dirty="0" smtClean="0"/>
            </a:br>
            <a:r>
              <a:rPr lang="en-US" dirty="0" smtClean="0"/>
              <a:t>individual.</a:t>
            </a:r>
          </a:p>
          <a:p>
            <a:r>
              <a:rPr lang="en-US" dirty="0" smtClean="0"/>
              <a:t>Seven non-Pauline letters are considered part of the catholic letters.</a:t>
            </a:r>
          </a:p>
          <a:p>
            <a:r>
              <a:rPr lang="en-US" dirty="0" smtClean="0"/>
              <a:t>These letters are named after an Apostle.</a:t>
            </a:r>
          </a:p>
          <a:p>
            <a:r>
              <a:rPr lang="en-US" dirty="0" smtClean="0"/>
              <a:t>Like Paul’s letters they offer advice, encouragement, and teaching about community life and faith in Jesus Christ.</a:t>
            </a:r>
          </a:p>
          <a:p>
            <a:endParaRPr lang="en-US" dirty="0"/>
          </a:p>
        </p:txBody>
      </p:sp>
      <p:pic>
        <p:nvPicPr>
          <p:cNvPr id="4" name="Picture 3" descr="firstletterofpeter-wikimedia.jpg"/>
          <p:cNvPicPr>
            <a:picLocks noChangeAspect="1"/>
          </p:cNvPicPr>
          <p:nvPr/>
        </p:nvPicPr>
        <p:blipFill>
          <a:blip r:embed="rId3" cstate="print"/>
          <a:stretch>
            <a:fillRect/>
          </a:stretch>
        </p:blipFill>
        <p:spPr>
          <a:xfrm>
            <a:off x="5463540" y="1143000"/>
            <a:ext cx="3147060" cy="2667000"/>
          </a:xfrm>
          <a:prstGeom prst="rect">
            <a:avLst/>
          </a:prstGeom>
          <a:solidFill>
            <a:srgbClr val="FFFFFF">
              <a:shade val="85000"/>
            </a:srgbClr>
          </a:solidFill>
          <a:ln w="190500" cap="sq">
            <a:solidFill>
              <a:srgbClr val="FFC000"/>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6934200" y="3733800"/>
            <a:ext cx="8382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Letter to the Hebrews</a:t>
            </a:r>
            <a:endParaRPr lang="en-US" dirty="0"/>
          </a:p>
        </p:txBody>
      </p:sp>
      <p:sp>
        <p:nvSpPr>
          <p:cNvPr id="3" name="Content Placeholder 2"/>
          <p:cNvSpPr>
            <a:spLocks noGrp="1"/>
          </p:cNvSpPr>
          <p:nvPr>
            <p:ph idx="1"/>
          </p:nvPr>
        </p:nvSpPr>
        <p:spPr>
          <a:xfrm>
            <a:off x="1371600" y="1752600"/>
            <a:ext cx="4267200" cy="4373563"/>
          </a:xfrm>
        </p:spPr>
        <p:txBody>
          <a:bodyPr/>
          <a:lstStyle/>
          <a:p>
            <a:r>
              <a:rPr lang="en-US" dirty="0" smtClean="0"/>
              <a:t>Another non-Pauline letter found in the New Testament is the Letter to the Hebrews.</a:t>
            </a:r>
          </a:p>
          <a:p>
            <a:r>
              <a:rPr lang="en-US" dirty="0" smtClean="0"/>
              <a:t>The author of Hebrews supports and enlivens faith in Jesus Christ.</a:t>
            </a:r>
          </a:p>
          <a:p>
            <a:r>
              <a:rPr lang="en-US" dirty="0" smtClean="0"/>
              <a:t>The Letter to the Hebrews emphasizes the divinity of Christ.</a:t>
            </a:r>
          </a:p>
          <a:p>
            <a:r>
              <a:rPr lang="en-US" dirty="0" smtClean="0"/>
              <a:t>It also emphasizes the redeeming power of Christ’s Death on the cross.</a:t>
            </a:r>
          </a:p>
          <a:p>
            <a:endParaRPr lang="en-US" dirty="0"/>
          </a:p>
        </p:txBody>
      </p:sp>
      <p:pic>
        <p:nvPicPr>
          <p:cNvPr id="4" name="Picture 3" descr="lettertothehebrews.jpg"/>
          <p:cNvPicPr>
            <a:picLocks noChangeAspect="1"/>
          </p:cNvPicPr>
          <p:nvPr/>
        </p:nvPicPr>
        <p:blipFill>
          <a:blip r:embed="rId3" cstate="print"/>
          <a:stretch>
            <a:fillRect/>
          </a:stretch>
        </p:blipFill>
        <p:spPr>
          <a:xfrm>
            <a:off x="5715000" y="1143000"/>
            <a:ext cx="2960076" cy="4572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16200000">
            <a:off x="7154361" y="3572962"/>
            <a:ext cx="3200400" cy="169277"/>
          </a:xfrm>
          <a:prstGeom prst="rect">
            <a:avLst/>
          </a:prstGeom>
          <a:noFill/>
          <a:ln w="9525">
            <a:noFill/>
            <a:miter lim="800000"/>
            <a:headEnd/>
            <a:tailEnd/>
          </a:ln>
        </p:spPr>
        <p:txBody>
          <a:bodyPr wrap="square" rtlCol="0">
            <a:spAutoFit/>
          </a:bodyPr>
          <a:lstStyle/>
          <a:p>
            <a:r>
              <a:rPr lang="en-US" sz="500" dirty="0" smtClean="0"/>
              <a:t>http://www.cbl.ie/getfile/11fc493d-bdbb-4ee7-8a5f-80f8bc105b60/paul6.aspx</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113</TotalTime>
  <Words>647</Words>
  <Application>Microsoft Office PowerPoint</Application>
  <PresentationFormat>On-screen Show (4:3)</PresentationFormat>
  <Paragraphs>79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LIC Presentation template</vt:lpstr>
      <vt:lpstr>The Acts of the Apostles and Saint Paul</vt:lpstr>
      <vt:lpstr>Basic Facts about the Acts of the Apostles</vt:lpstr>
      <vt:lpstr>Content in the Acts of the Apostles</vt:lpstr>
      <vt:lpstr>The Pentecost Event</vt:lpstr>
      <vt:lpstr>Saint Paul</vt:lpstr>
      <vt:lpstr>The Conversion of Saint Paul</vt:lpstr>
      <vt:lpstr>Pauline Letters</vt:lpstr>
      <vt:lpstr>The Catholic Letters</vt:lpstr>
      <vt:lpstr>The Letter to the Hebrews</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Acts of the Apostles and Saint Paul</dc:title>
  <dc:creator>Beth Martinka</dc:creator>
  <cp:lastModifiedBy>pintern</cp:lastModifiedBy>
  <cp:revision>17</cp:revision>
  <dcterms:created xsi:type="dcterms:W3CDTF">2010-07-20T17:30:45Z</dcterms:created>
  <dcterms:modified xsi:type="dcterms:W3CDTF">2012-02-15T16:48:04Z</dcterms:modified>
</cp:coreProperties>
</file>