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2" autoAdjust="0"/>
    <p:restoredTop sz="79032" autoAdjust="0"/>
  </p:normalViewPr>
  <p:slideViewPr>
    <p:cSldViewPr>
      <p:cViewPr varScale="1">
        <p:scale>
          <a:sx n="182" d="100"/>
          <a:sy n="182" d="100"/>
        </p:scale>
        <p:origin x="-7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0BE32-9311-47AE-B2BD-270AD0F4BB21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C0664-9634-42C7-AEFC-BA6CFC4E6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4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Ask the students why writings for or about the early Church can still support our faith today.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corresponds to content in the chapter 15 introduction in the student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C0664-9634-42C7-AEFC-BA6CFC4E637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48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As a starting point for a discussion about why scholars investigate the authorship of the letters, ask the students the questions at the end of article 74 in the student book: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it important to know whom the author of the Letter to the Hebrews really was?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or why not?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corresponds to content in article 74, “What about the Letter to the Hebrews?” in the student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C0664-9634-42C7-AEFC-BA6CFC4E63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24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Explain to the students that the author of this book uses symbols to communicate a message to his hearers. Point out that many people mistakenly interpret the numbers and colors literally.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corresponds to content in article 75, “The Book of Revelation,” in the student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C0664-9634-42C7-AEFC-BA6CFC4E63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95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Remind the students that just because Revelation was written with the language of apocalyptic literature, it does not mean its purpose is to predict the end of the world.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corresponds to content in article 75, “The Book of Revelation,” in the student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C0664-9634-42C7-AEFC-BA6CFC4E63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92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Ask the students the questions at the end of article 75 in the student book: Do you think the original audience found the message of Revelation comforting?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or why not?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corresponds to content in article 75, “The Book of Revelation,” in the student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C0664-9634-42C7-AEFC-BA6CFC4E63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6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Remind the students that the Acts of the Apostles is part of a two-volume work, Luke-Acts, written around AD 80.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corresponds to content in article 71, “Acts of the Apostles,” in the student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C0664-9634-42C7-AEFC-BA6CFC4E63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84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Read aloud the account of Pentecost found in Acts 2:1–12. Ask the students these questions: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does the image of wind tell you about the Holy Spirit?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does the image of fire tell you?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corresponds to content in article 71, “Acts of the Apostles,” in the student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C0664-9634-42C7-AEFC-BA6CFC4E63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13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Explain that the stories of these models of faith are found in Acts. Note that all three men were martyred.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corresponds to content in article 71, “Acts of the Apostles,” in the student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C0664-9634-42C7-AEFC-BA6CFC4E63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3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Provide the students with background about Saint Paul’s life, and read aloud the account of his conversion in Acts 9:1–6. Explain how he undertook his work as a missionary, as described in article 72 in the student book.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corresponds to content in article 72, “The Pauline Letters,” in the student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C0664-9634-42C7-AEFC-BA6CFC4E63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28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Ask the students what Paul means when he presents Jesus as the New Adam (see article 72 in the student book).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corresponds to content in article 72, “The Pauline Letters,” in the student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C0664-9634-42C7-AEFC-BA6CFC4E63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49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Explore with the students Paul’s analogy, asking for examples of the diverse gifts needed in parishes and in the universal Church.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corresponds to content in article 72, “The Pauline Letters,” in the student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C0664-9634-42C7-AEFC-BA6CFC4E63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39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Lead a discussion with the students about the kinds of information that new Christians might have needed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(explanation of beliefs, teaching on morality, encouragement, etc.).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corresponds to content in article 73, “The Catholic (Non-Pauline) Letters,” in the student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C0664-9634-42C7-AEFC-BA6CFC4E63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98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Explain to the students that the Christian community was beginning to face a new threat: teachers whose ideas didn’t reflect those handed down by the Apostles.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corresponds to content in article 73, “The Catholic (Non-Pauline) Letters,” in the student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C0664-9634-42C7-AEFC-BA6CFC4E63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4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981200"/>
            <a:ext cx="64770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543800" y="6019800"/>
            <a:ext cx="1676400" cy="304800"/>
          </a:xfrm>
        </p:spPr>
        <p:txBody>
          <a:bodyPr lIns="0" anchor="ctr" anchorCtr="0">
            <a:normAutofit/>
          </a:bodyPr>
          <a:lstStyle>
            <a:lvl1pPr algn="l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# TX000000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3000"/>
            <a:ext cx="8229600" cy="914400"/>
          </a:xfrm>
        </p:spPr>
        <p:txBody>
          <a:bodyPr>
            <a:normAutofit/>
          </a:bodyPr>
          <a:lstStyle>
            <a:lvl1pPr algn="l">
              <a:defRPr sz="28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2 line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77000" cy="39163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9163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1600200"/>
            <a:ext cx="6477000" cy="533400"/>
          </a:xfrm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2nd line emphasis title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body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696200" cy="609600"/>
          </a:xfrm>
        </p:spPr>
        <p:txBody>
          <a:bodyPr/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/narrow colum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315200" cy="609600"/>
          </a:xfrm>
        </p:spPr>
        <p:txBody>
          <a:bodyPr>
            <a:normAutofit/>
          </a:bodyPr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2514600"/>
            <a:ext cx="7315200" cy="1524000"/>
          </a:xfrm>
        </p:spPr>
        <p:txBody>
          <a:bodyPr/>
          <a:lstStyle>
            <a:lvl1pPr algn="ctr">
              <a:buNone/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  <a:lvl2pPr algn="ctr">
              <a:defRPr sz="2400" i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590800" y="4267200"/>
            <a:ext cx="5029200" cy="1447800"/>
          </a:xfrm>
        </p:spPr>
        <p:txBody>
          <a:bodyPr>
            <a:normAutofit/>
          </a:bodyPr>
          <a:lstStyle>
            <a:lvl1pPr marL="457200" indent="-457200">
              <a:buAutoNum type="arabicPeriod"/>
              <a:defRPr sz="24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1BD0-533A-4E07-BF9C-432137E14983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4F940-28E1-4EAC-8D73-5D6BC0F5B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2" r:id="rId4"/>
    <p:sldLayoutId id="2147483651" r:id="rId5"/>
    <p:sldLayoutId id="2147483674" r:id="rId6"/>
    <p:sldLayoutId id="2147483652" r:id="rId7"/>
    <p:sldLayoutId id="2147483655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Acts and Letters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981200" y="4876800"/>
            <a:ext cx="6400800" cy="99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 smtClean="0"/>
              <a:t>The Living Word: The Revelation of God’s Love, Second Edition</a:t>
            </a:r>
          </a:p>
          <a:p>
            <a:pPr marL="0" indent="0" algn="ctr">
              <a:buNone/>
            </a:pPr>
            <a:r>
              <a:rPr lang="en-US" dirty="0" smtClean="0"/>
              <a:t>Unit 4, Chapter 15</a:t>
            </a:r>
          </a:p>
        </p:txBody>
      </p:sp>
      <p:sp>
        <p:nvSpPr>
          <p:cNvPr id="5" name="Text Placeholder 3"/>
          <p:cNvSpPr>
            <a:spLocks noGrp="1"/>
          </p:cNvSpPr>
          <p:nvPr/>
        </p:nvSpPr>
        <p:spPr>
          <a:xfrm>
            <a:off x="7543800" y="6172200"/>
            <a:ext cx="1295400" cy="123111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Document#: TX004693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Teachings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importance of both faith and good works for salvation</a:t>
            </a:r>
          </a:p>
          <a:p>
            <a:r>
              <a:rPr lang="en-US" dirty="0" smtClean="0"/>
              <a:t>encouragement not to lose faith</a:t>
            </a:r>
          </a:p>
          <a:p>
            <a:r>
              <a:rPr lang="en-US" dirty="0" smtClean="0"/>
              <a:t>warnings against allowing deceivers to disrupt and destroy the community</a:t>
            </a:r>
            <a:endParaRPr lang="en-US" dirty="0"/>
          </a:p>
        </p:txBody>
      </p:sp>
      <p:pic>
        <p:nvPicPr>
          <p:cNvPr id="4" name="Picture 3" descr="Slide 2_shutterstock_1377383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4015285"/>
            <a:ext cx="3810000" cy="25356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 bwMode="auto">
          <a:xfrm rot="16200000">
            <a:off x="5289322" y="5073878"/>
            <a:ext cx="259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kulicki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/ iStockphoto.com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 to the Hebrews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3962400" cy="4373563"/>
          </a:xfrm>
        </p:spPr>
        <p:txBody>
          <a:bodyPr/>
          <a:lstStyle/>
          <a:p>
            <a:r>
              <a:rPr lang="en-US" dirty="0" smtClean="0"/>
              <a:t>It was originally circulated as a Pauline letter.</a:t>
            </a:r>
          </a:p>
          <a:p>
            <a:r>
              <a:rPr lang="en-US" dirty="0" smtClean="0"/>
              <a:t>It is written in the form of a long homily.</a:t>
            </a:r>
          </a:p>
          <a:p>
            <a:r>
              <a:rPr lang="en-US" dirty="0" smtClean="0"/>
              <a:t>It argues that Jesus embodies the New Law.</a:t>
            </a:r>
          </a:p>
          <a:p>
            <a:r>
              <a:rPr lang="en-US" dirty="0" smtClean="0"/>
              <a:t>It emphasizes the divinity of Christ.</a:t>
            </a:r>
            <a:endParaRPr lang="en-US" dirty="0"/>
          </a:p>
        </p:txBody>
      </p:sp>
      <p:pic>
        <p:nvPicPr>
          <p:cNvPr id="4" name="Picture 3" descr="Slide 2_shutterstock_1377383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3902" y="1219200"/>
            <a:ext cx="2834508" cy="4235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 rot="16200000">
            <a:off x="7131278" y="4051866"/>
            <a:ext cx="259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Stephen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Orsillo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/ Shutterstock.com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Book of Revelation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takes a literary form called </a:t>
            </a:r>
            <a:r>
              <a:rPr lang="en-US" i="1" dirty="0" smtClean="0"/>
              <a:t>apocalyptic</a:t>
            </a:r>
            <a:r>
              <a:rPr lang="en-US" dirty="0" smtClean="0"/>
              <a:t> </a:t>
            </a:r>
            <a:r>
              <a:rPr lang="en-US" i="1" dirty="0" smtClean="0"/>
              <a:t>literature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form describes cosmic battles between good and evil; good always wins.</a:t>
            </a:r>
          </a:p>
          <a:p>
            <a:r>
              <a:rPr lang="en-US" dirty="0" smtClean="0"/>
              <a:t>The Book of Revelation also includes symbolic numbers and colors.</a:t>
            </a:r>
          </a:p>
          <a:p>
            <a:endParaRPr lang="en-US" dirty="0"/>
          </a:p>
        </p:txBody>
      </p:sp>
      <p:pic>
        <p:nvPicPr>
          <p:cNvPr id="4" name="Picture 3" descr="Slide 2_shutterstock_1377383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572001"/>
            <a:ext cx="29718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 bwMode="auto">
          <a:xfrm rot="16200000">
            <a:off x="4832122" y="5073879"/>
            <a:ext cx="259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Joe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Fallico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/ Shutterstock.com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Revelation Predict the Future?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veiled language of apocalyptic literature is a means of secret communication.</a:t>
            </a:r>
          </a:p>
          <a:p>
            <a:r>
              <a:rPr lang="en-US" dirty="0" smtClean="0"/>
              <a:t>It allowed the author </a:t>
            </a:r>
            <a:br>
              <a:rPr lang="en-US" dirty="0" smtClean="0"/>
            </a:br>
            <a:r>
              <a:rPr lang="en-US" dirty="0" smtClean="0"/>
              <a:t>to criticize the </a:t>
            </a:r>
            <a:br>
              <a:rPr lang="en-US" dirty="0" smtClean="0"/>
            </a:br>
            <a:r>
              <a:rPr lang="en-US" dirty="0" smtClean="0"/>
              <a:t>Roman authorities </a:t>
            </a:r>
            <a:br>
              <a:rPr lang="en-US" dirty="0" smtClean="0"/>
            </a:br>
            <a:r>
              <a:rPr lang="en-US" dirty="0" smtClean="0"/>
              <a:t>without putting his </a:t>
            </a:r>
            <a:br>
              <a:rPr lang="en-US" dirty="0" smtClean="0"/>
            </a:br>
            <a:r>
              <a:rPr lang="en-US" dirty="0" smtClean="0"/>
              <a:t>audience at risk of </a:t>
            </a:r>
            <a:br>
              <a:rPr lang="en-US" dirty="0" smtClean="0"/>
            </a:br>
            <a:r>
              <a:rPr lang="en-US" dirty="0" smtClean="0"/>
              <a:t>further persecution.</a:t>
            </a:r>
            <a:endParaRPr lang="en-US" dirty="0"/>
          </a:p>
        </p:txBody>
      </p:sp>
      <p:pic>
        <p:nvPicPr>
          <p:cNvPr id="4" name="Picture 3" descr="Slide 2_shutterstock_1377383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7555" y="2971800"/>
            <a:ext cx="3962400" cy="264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 bwMode="auto">
          <a:xfrm rot="16200000">
            <a:off x="7588478" y="4210278"/>
            <a:ext cx="259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Gautier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Willaume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/ Dollar Photo Club.com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Hope for All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assures the persecuted Christians that God has not abandoned them.</a:t>
            </a:r>
          </a:p>
          <a:p>
            <a:r>
              <a:rPr lang="en-US" dirty="0" smtClean="0"/>
              <a:t>At the end of time, the Kingdom of God will be fully realized.</a:t>
            </a:r>
          </a:p>
          <a:p>
            <a:r>
              <a:rPr lang="en-US" dirty="0" smtClean="0"/>
              <a:t>Those who follow </a:t>
            </a:r>
            <a:br>
              <a:rPr lang="en-US" dirty="0" smtClean="0"/>
            </a:br>
            <a:r>
              <a:rPr lang="en-US" dirty="0" smtClean="0"/>
              <a:t>Satan and reject </a:t>
            </a:r>
            <a:br>
              <a:rPr lang="en-US" dirty="0" smtClean="0"/>
            </a:br>
            <a:r>
              <a:rPr lang="en-US" dirty="0" smtClean="0"/>
              <a:t>the love of God will </a:t>
            </a:r>
            <a:br>
              <a:rPr lang="en-US" dirty="0" smtClean="0"/>
            </a:br>
            <a:r>
              <a:rPr lang="en-US" dirty="0" smtClean="0"/>
              <a:t>be eternally </a:t>
            </a:r>
            <a:br>
              <a:rPr lang="en-US" dirty="0" smtClean="0"/>
            </a:br>
            <a:r>
              <a:rPr lang="en-US" dirty="0" smtClean="0"/>
              <a:t>separated from God.</a:t>
            </a:r>
          </a:p>
          <a:p>
            <a:endParaRPr lang="en-US" dirty="0"/>
          </a:p>
        </p:txBody>
      </p:sp>
      <p:pic>
        <p:nvPicPr>
          <p:cNvPr id="4" name="Picture 3" descr="Slide 2_shutterstock_1377383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1459" y="3124200"/>
            <a:ext cx="3962400" cy="264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 bwMode="auto">
          <a:xfrm rot="18632171">
            <a:off x="7534414" y="4751145"/>
            <a:ext cx="259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gkuna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/ Shutterstock.com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and Letters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 Testament includes books that give us insight into the spread of Christianity.</a:t>
            </a:r>
          </a:p>
          <a:p>
            <a:r>
              <a:rPr lang="en-US" dirty="0" smtClean="0"/>
              <a:t>Some books offer words of encouragement to the new Christian communities.</a:t>
            </a:r>
            <a:endParaRPr lang="en-US" dirty="0"/>
          </a:p>
        </p:txBody>
      </p:sp>
      <p:pic>
        <p:nvPicPr>
          <p:cNvPr id="4" name="Picture 3" descr="Slide 2_shutterstock_1377383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3911600"/>
            <a:ext cx="3962400" cy="264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 bwMode="auto">
          <a:xfrm rot="16200000">
            <a:off x="5441722" y="5150078"/>
            <a:ext cx="259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Dream Perfection / Shutterstock.com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of the Apostles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1752600"/>
            <a:ext cx="4191000" cy="4373563"/>
          </a:xfrm>
        </p:spPr>
        <p:txBody>
          <a:bodyPr/>
          <a:lstStyle/>
          <a:p>
            <a:r>
              <a:rPr lang="en-US" dirty="0" smtClean="0"/>
              <a:t>The Acts of the Apostles picks up where the Gospel of Luke ends.</a:t>
            </a:r>
          </a:p>
          <a:p>
            <a:r>
              <a:rPr lang="en-US" dirty="0" smtClean="0"/>
              <a:t>Acts tells of the Ascension, Pentecost, and the growth of the Church under the guidance of the Holy Spirit.</a:t>
            </a:r>
            <a:endParaRPr lang="en-US" dirty="0"/>
          </a:p>
        </p:txBody>
      </p:sp>
      <p:pic>
        <p:nvPicPr>
          <p:cNvPr id="4" name="Picture 3" descr="Slide 2_shutterstock_1377383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7478" y="1600200"/>
            <a:ext cx="2446282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 bwMode="auto">
          <a:xfrm>
            <a:off x="5715000" y="5410200"/>
            <a:ext cx="259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Stephen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Orsillo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/ Shutterstock.com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Tongues as of 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Beginning at Pentecost, the disciples went forth to spread the Good News of Christ.</a:t>
            </a:r>
          </a:p>
          <a:p>
            <a:r>
              <a:rPr lang="en-US" dirty="0" smtClean="0"/>
              <a:t>Pentecost is the fulfillment of Jesus’ promise to send the Holy Spirit to guide the Church.</a:t>
            </a:r>
          </a:p>
          <a:p>
            <a:r>
              <a:rPr lang="en-US" dirty="0" smtClean="0"/>
              <a:t>We commemorate </a:t>
            </a:r>
            <a:br>
              <a:rPr lang="en-US" dirty="0" smtClean="0"/>
            </a:br>
            <a:r>
              <a:rPr lang="en-US" dirty="0" smtClean="0"/>
              <a:t>Pentecost fifty days </a:t>
            </a:r>
            <a:br>
              <a:rPr lang="en-US" dirty="0" smtClean="0"/>
            </a:br>
            <a:r>
              <a:rPr lang="en-US" dirty="0" smtClean="0"/>
              <a:t>after Easter.</a:t>
            </a:r>
            <a:endParaRPr lang="en-US" dirty="0"/>
          </a:p>
        </p:txBody>
      </p:sp>
      <p:pic>
        <p:nvPicPr>
          <p:cNvPr id="4" name="Picture 3" descr="Slide 2_shutterstock_1377383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799" y="3581400"/>
            <a:ext cx="3368487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 bwMode="auto">
          <a:xfrm>
            <a:off x="5105400" y="5867400"/>
            <a:ext cx="259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Olga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Nikonova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/ Shutterstock.com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Missionary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4495800" cy="4373563"/>
          </a:xfrm>
        </p:spPr>
        <p:txBody>
          <a:bodyPr/>
          <a:lstStyle/>
          <a:p>
            <a:r>
              <a:rPr lang="en-US" dirty="0" smtClean="0"/>
              <a:t>Saint Peter preached repentance and forgiveness.</a:t>
            </a:r>
          </a:p>
          <a:p>
            <a:r>
              <a:rPr lang="en-US" dirty="0" smtClean="0"/>
              <a:t>Saint Stephen prophesied about how Jesus’ Death and Resurrection fulfilled the Torah.</a:t>
            </a:r>
          </a:p>
          <a:p>
            <a:r>
              <a:rPr lang="en-US" dirty="0" smtClean="0"/>
              <a:t>Saint Paul set out on missionary journeys to bring the Light of Christ to all.</a:t>
            </a:r>
            <a:endParaRPr lang="en-US" dirty="0"/>
          </a:p>
        </p:txBody>
      </p:sp>
      <p:pic>
        <p:nvPicPr>
          <p:cNvPr id="4" name="Picture 3" descr="Slide 2_shutterstock_1377383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0467" y="1752600"/>
            <a:ext cx="2692399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 bwMode="auto">
          <a:xfrm rot="16200000">
            <a:off x="7283678" y="4311878"/>
            <a:ext cx="259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Ints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Vikmanis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/ Shutterstock.com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Pauline Letters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4419600" cy="4373563"/>
          </a:xfrm>
        </p:spPr>
        <p:txBody>
          <a:bodyPr/>
          <a:lstStyle/>
          <a:p>
            <a:r>
              <a:rPr lang="en-US" dirty="0" smtClean="0"/>
              <a:t>Paul wrote letters to offer advice, pastoral encouragement, and teaching.</a:t>
            </a:r>
          </a:p>
          <a:p>
            <a:r>
              <a:rPr lang="en-US" dirty="0" smtClean="0"/>
              <a:t>Thirteen letters in the New Testament are attributed to Paul, or to disciples who wrote in his name.</a:t>
            </a:r>
            <a:endParaRPr lang="en-US" dirty="0"/>
          </a:p>
        </p:txBody>
      </p:sp>
      <p:pic>
        <p:nvPicPr>
          <p:cNvPr id="4" name="Picture 3" descr="Slide 2_shutterstock_1377383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057400"/>
            <a:ext cx="2425918" cy="3552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 bwMode="auto">
          <a:xfrm rot="16200000">
            <a:off x="7346722" y="4235678"/>
            <a:ext cx="259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lithian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/ Shutterstock.com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Christ Is the Path to Salvation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3962400" cy="4373563"/>
          </a:xfrm>
        </p:spPr>
        <p:txBody>
          <a:bodyPr/>
          <a:lstStyle/>
          <a:p>
            <a:r>
              <a:rPr lang="en-US" dirty="0" smtClean="0"/>
              <a:t>Paul uses the title “the Son” to point to Jesus as God’s Divine Son.</a:t>
            </a:r>
          </a:p>
          <a:p>
            <a:r>
              <a:rPr lang="en-US" dirty="0" smtClean="0"/>
              <a:t>He uses the title “the Christ” to show that Jesus fulfilled the hope of Israel.</a:t>
            </a:r>
          </a:p>
          <a:p>
            <a:r>
              <a:rPr lang="en-US" dirty="0" smtClean="0"/>
              <a:t>He uses the title “Lord” to express Jesus’ divinity.</a:t>
            </a:r>
            <a:endParaRPr lang="en-US" dirty="0"/>
          </a:p>
        </p:txBody>
      </p:sp>
      <p:pic>
        <p:nvPicPr>
          <p:cNvPr id="4" name="Picture 3" descr="Slide 2_shutterstock_1377383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828800"/>
            <a:ext cx="2754923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 bwMode="auto">
          <a:xfrm rot="21278680">
            <a:off x="5719400" y="5530633"/>
            <a:ext cx="259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Mark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Schwettmann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/ Shutterstock.com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Is the Body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Paul was writing to communities who sometimes experienced disunity and discord.</a:t>
            </a:r>
          </a:p>
          <a:p>
            <a:r>
              <a:rPr lang="en-US" dirty="0" smtClean="0"/>
              <a:t>Using an analogy of the </a:t>
            </a:r>
            <a:br>
              <a:rPr lang="en-US" dirty="0" smtClean="0"/>
            </a:br>
            <a:r>
              <a:rPr lang="en-US" dirty="0" smtClean="0"/>
              <a:t>human body, Paul explains </a:t>
            </a:r>
            <a:br>
              <a:rPr lang="en-US" dirty="0" smtClean="0"/>
            </a:br>
            <a:r>
              <a:rPr lang="en-US" dirty="0" smtClean="0"/>
              <a:t>that all people, with varied </a:t>
            </a:r>
            <a:br>
              <a:rPr lang="en-US" dirty="0" smtClean="0"/>
            </a:br>
            <a:r>
              <a:rPr lang="en-US" dirty="0" smtClean="0"/>
              <a:t>gifts, are essential in the </a:t>
            </a:r>
            <a:br>
              <a:rPr lang="en-US" dirty="0" smtClean="0"/>
            </a:br>
            <a:r>
              <a:rPr lang="en-US" dirty="0" smtClean="0"/>
              <a:t>Body of Christ.</a:t>
            </a:r>
            <a:endParaRPr lang="en-US" dirty="0"/>
          </a:p>
        </p:txBody>
      </p:sp>
      <p:pic>
        <p:nvPicPr>
          <p:cNvPr id="4" name="Picture 3" descr="Slide 2_shutterstock_1377383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7458" y="2667000"/>
            <a:ext cx="2384213" cy="335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 rot="16200000">
            <a:off x="7371558" y="3753078"/>
            <a:ext cx="259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kokophoto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/ iStockphoto.com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Non-Pauline Letters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called the catholic (or universal) letters.</a:t>
            </a:r>
          </a:p>
          <a:p>
            <a:r>
              <a:rPr lang="en-US" dirty="0" smtClean="0"/>
              <a:t>They were intended for a general audience.</a:t>
            </a:r>
          </a:p>
          <a:p>
            <a:r>
              <a:rPr lang="en-US" dirty="0" smtClean="0"/>
              <a:t>They were written for new believers.</a:t>
            </a:r>
            <a:endParaRPr lang="en-US" dirty="0"/>
          </a:p>
        </p:txBody>
      </p:sp>
      <p:pic>
        <p:nvPicPr>
          <p:cNvPr id="4" name="Picture 3" descr="Slide 2_shutterstock_1377383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920177"/>
            <a:ext cx="3962400" cy="262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 rot="16200000">
            <a:off x="5441722" y="5150078"/>
            <a:ext cx="259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Ansebach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/ Shutterstock.com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IC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800" dirty="0">
            <a:solidFill>
              <a:schemeClr val="bg1">
                <a:lumMod val="6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LIC Presentation template</Template>
  <TotalTime>107</TotalTime>
  <Words>999</Words>
  <Application>Microsoft Macintosh PowerPoint</Application>
  <PresentationFormat>On-screen Show (4:3)</PresentationFormat>
  <Paragraphs>117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LIC Presentation template</vt:lpstr>
      <vt:lpstr>Acts and Letters</vt:lpstr>
      <vt:lpstr>Acts and Letters</vt:lpstr>
      <vt:lpstr>Acts of the Apostles</vt:lpstr>
      <vt:lpstr>Tongues as of Fire</vt:lpstr>
      <vt:lpstr>A Missionary Church</vt:lpstr>
      <vt:lpstr>The Pauline Letters</vt:lpstr>
      <vt:lpstr>Jesus Christ Is the Path to Salvation</vt:lpstr>
      <vt:lpstr>The Church Is the Body of Christ</vt:lpstr>
      <vt:lpstr>The Non-Pauline Letters</vt:lpstr>
      <vt:lpstr>Important Teachings</vt:lpstr>
      <vt:lpstr>Letter to the Hebrews</vt:lpstr>
      <vt:lpstr>The Book of Revelation</vt:lpstr>
      <vt:lpstr>Does Revelation Predict the Future?</vt:lpstr>
      <vt:lpstr>Hope for All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bmartinka</dc:creator>
  <cp:lastModifiedBy>Systems Administrator</cp:lastModifiedBy>
  <cp:revision>27</cp:revision>
  <dcterms:created xsi:type="dcterms:W3CDTF">2011-01-10T17:35:40Z</dcterms:created>
  <dcterms:modified xsi:type="dcterms:W3CDTF">2015-02-24T18:05:10Z</dcterms:modified>
</cp:coreProperties>
</file>