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anette Fast Redmond" initials="JFR" lastIdx="4"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76071" autoAdjust="0"/>
  </p:normalViewPr>
  <p:slideViewPr>
    <p:cSldViewPr>
      <p:cViewPr varScale="1">
        <p:scale>
          <a:sx n="92" d="100"/>
          <a:sy n="92" d="100"/>
        </p:scale>
        <p:origin x="18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6/11/2013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2190184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Godefrey_of_Bouillon"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commons.wikimedia.org/wiki/File:Cross-Jerusalem-Potent-Heraldry.svg" TargetMode="External"/><Relationship Id="rId4" Type="http://schemas.openxmlformats.org/officeDocument/2006/relationships/hyperlink" Target="http://en.wikipedia.org/wiki/Castello_della_Mant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174279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extLst>
      <p:ext uri="{BB962C8B-B14F-4D97-AF65-F5344CB8AC3E}">
        <p14:creationId xmlns:p14="http://schemas.microsoft.com/office/powerpoint/2010/main" val="3175248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11</a:t>
            </a:fld>
            <a:endParaRPr lang="en-US"/>
          </a:p>
        </p:txBody>
      </p:sp>
    </p:spTree>
    <p:extLst>
      <p:ext uri="{BB962C8B-B14F-4D97-AF65-F5344CB8AC3E}">
        <p14:creationId xmlns:p14="http://schemas.microsoft.com/office/powerpoint/2010/main" val="1509506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12</a:t>
            </a:fld>
            <a:endParaRPr lang="en-US"/>
          </a:p>
        </p:txBody>
      </p:sp>
    </p:spTree>
    <p:extLst>
      <p:ext uri="{BB962C8B-B14F-4D97-AF65-F5344CB8AC3E}">
        <p14:creationId xmlns:p14="http://schemas.microsoft.com/office/powerpoint/2010/main" val="3785301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2949824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381285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2302412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Jerusalem, Dome of the Rock, in the background the Church of the Holy </a:t>
            </a:r>
            <a:r>
              <a:rPr lang="en-US" dirty="0" err="1" smtClean="0"/>
              <a:t>Sepulchre</a:t>
            </a:r>
            <a:r>
              <a:rPr lang="en-US" dirty="0" smtClean="0"/>
              <a:t>.</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49087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hlinkClick r:id="rId3" tooltip="en:Godefrey of Bouillon"/>
              </a:rPr>
              <a:t>Godefrey</a:t>
            </a:r>
            <a:r>
              <a:rPr lang="en-US" dirty="0" smtClean="0">
                <a:hlinkClick r:id="rId3" tooltip="en:Godefrey of Bouillon"/>
              </a:rPr>
              <a:t> of Bouillon</a:t>
            </a:r>
            <a:r>
              <a:rPr lang="en-US" dirty="0" smtClean="0"/>
              <a:t>, pictured in a fresco from the Baronial Hall of the </a:t>
            </a:r>
            <a:r>
              <a:rPr lang="en-US" dirty="0" err="1" smtClean="0">
                <a:hlinkClick r:id="rId4" tooltip="en:Castello della Manta"/>
              </a:rPr>
              <a:t>Castello</a:t>
            </a:r>
            <a:r>
              <a:rPr lang="en-US" dirty="0" smtClean="0">
                <a:hlinkClick r:id="rId4" tooltip="en:Castello della Manta"/>
              </a:rPr>
              <a:t> </a:t>
            </a:r>
            <a:r>
              <a:rPr lang="en-US" dirty="0" err="1" smtClean="0">
                <a:hlinkClick r:id="rId4" tooltip="en:Castello della Manta"/>
              </a:rPr>
              <a:t>della</a:t>
            </a:r>
            <a:r>
              <a:rPr lang="en-US" dirty="0" smtClean="0">
                <a:hlinkClick r:id="rId4" tooltip="en:Castello della Manta"/>
              </a:rPr>
              <a:t> Manta</a:t>
            </a:r>
            <a:r>
              <a:rPr lang="en-US" dirty="0" smtClean="0"/>
              <a:t> in Northern Italy, whose frescoes were painted by an anonymous master craftsman and finished shortly after 1420. Based on this, the original author must have been dead for more than 100 years. He wears a </a:t>
            </a:r>
            <a:r>
              <a:rPr lang="en-US" dirty="0" smtClean="0">
                <a:hlinkClick r:id="rId5" tooltip="File:Cross-Jerusalem-Potent-Heraldry.svg"/>
              </a:rPr>
              <a:t>Jerusalem or Crusader’s cross</a:t>
            </a:r>
            <a:r>
              <a:rPr lang="en-US" dirty="0" smtClean="0"/>
              <a: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27921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743036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3817620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3121095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Opening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6/11/2013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3" r:id="rId4"/>
    <p:sldLayoutId id="2147483672" r:id="rId5"/>
    <p:sldLayoutId id="2147483651" r:id="rId6"/>
    <p:sldLayoutId id="2147483674" r:id="rId7"/>
    <p:sldLayoutId id="2147483652" r:id="rId8"/>
    <p:sldLayoutId id="2147483655" r:id="rId9"/>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Crusades</a:t>
            </a:r>
            <a:endParaRPr lang="en-US" dirty="0"/>
          </a:p>
        </p:txBody>
      </p:sp>
      <p:sp>
        <p:nvSpPr>
          <p:cNvPr id="3" name="Subtitle 2"/>
          <p:cNvSpPr>
            <a:spLocks noGrp="1"/>
          </p:cNvSpPr>
          <p:nvPr>
            <p:ph type="subTitle" idx="1"/>
          </p:nvPr>
        </p:nvSpPr>
        <p:spPr/>
        <p:txBody>
          <a:bodyPr/>
          <a:lstStyle/>
          <a:p>
            <a:r>
              <a:rPr lang="en-US" i="1" dirty="0" smtClean="0"/>
              <a:t>Church History,</a:t>
            </a:r>
            <a:r>
              <a:rPr lang="en-US" dirty="0" smtClean="0"/>
              <a:t> Unit 3</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43000"/>
            <a:ext cx="7162800" cy="4983163"/>
          </a:xfrm>
        </p:spPr>
        <p:txBody>
          <a:bodyPr>
            <a:normAutofit/>
          </a:bodyPr>
          <a:lstStyle/>
          <a:p>
            <a:pPr marL="0" indent="0"/>
            <a:r>
              <a:rPr lang="en-US" dirty="0" smtClean="0">
                <a:solidFill>
                  <a:schemeClr val="accent5">
                    <a:lumMod val="75000"/>
                  </a:schemeClr>
                </a:solidFill>
              </a:rPr>
              <a:t>Several smaller crusades were launched in subsequent years, including the so-called Children’s Crusade. All failed to reach their goal.</a:t>
            </a:r>
          </a:p>
          <a:p>
            <a:pPr marL="0" indent="0"/>
            <a:r>
              <a:rPr lang="en-US" dirty="0" smtClean="0">
                <a:solidFill>
                  <a:schemeClr val="accent5">
                    <a:lumMod val="75000"/>
                  </a:schemeClr>
                </a:solidFill>
              </a:rPr>
              <a:t>In 1291 Christians lost the city of Acre (in present-day Israel)—its last stronghold in the Holy Land. This loss ended Christian influence in the region.</a:t>
            </a:r>
          </a:p>
          <a:p>
            <a:endParaRPr lang="en-US" dirty="0"/>
          </a:p>
        </p:txBody>
      </p:sp>
      <p:pic>
        <p:nvPicPr>
          <p:cNvPr id="4" name="Picture 3" descr="Slide10--Byzantine_floor_mosaic_map_at_St._George_Church_Madaba_P109012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0" y="3581400"/>
            <a:ext cx="4064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rot="16200000">
            <a:off x="5852160" y="5721578"/>
            <a:ext cx="1600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143000"/>
            <a:ext cx="6858000" cy="5486400"/>
          </a:xfrm>
        </p:spPr>
        <p:txBody>
          <a:bodyPr>
            <a:normAutofit/>
          </a:bodyPr>
          <a:lstStyle/>
          <a:p>
            <a:pPr marL="0" indent="0">
              <a:buNone/>
            </a:pPr>
            <a:r>
              <a:rPr lang="en-US" dirty="0" smtClean="0"/>
              <a:t>The Crusades did accomplish </a:t>
            </a:r>
            <a:br>
              <a:rPr lang="en-US" dirty="0" smtClean="0"/>
            </a:br>
            <a:r>
              <a:rPr lang="en-US" dirty="0" smtClean="0"/>
              <a:t>some good for the West:</a:t>
            </a:r>
          </a:p>
          <a:p>
            <a:r>
              <a:rPr lang="en-US" dirty="0" smtClean="0"/>
              <a:t>Contact with Muslim scholars </a:t>
            </a:r>
            <a:br>
              <a:rPr lang="en-US" dirty="0" smtClean="0"/>
            </a:br>
            <a:r>
              <a:rPr lang="en-US" dirty="0" smtClean="0"/>
              <a:t>exposed Western Europe to </a:t>
            </a:r>
            <a:br>
              <a:rPr lang="en-US" dirty="0" smtClean="0"/>
            </a:br>
            <a:r>
              <a:rPr lang="en-US" dirty="0" smtClean="0"/>
              <a:t>advances in astronomy, </a:t>
            </a:r>
            <a:br>
              <a:rPr lang="en-US" dirty="0" smtClean="0"/>
            </a:br>
            <a:r>
              <a:rPr lang="en-US" dirty="0" smtClean="0"/>
              <a:t>navigation, mathematics, </a:t>
            </a:r>
            <a:br>
              <a:rPr lang="en-US" dirty="0" smtClean="0"/>
            </a:br>
            <a:r>
              <a:rPr lang="en-US" dirty="0" smtClean="0"/>
              <a:t>and science.</a:t>
            </a:r>
          </a:p>
          <a:p>
            <a:r>
              <a:rPr lang="en-US" dirty="0" smtClean="0"/>
              <a:t>The Crusaders brought back </a:t>
            </a:r>
            <a:br>
              <a:rPr lang="en-US" dirty="0" smtClean="0"/>
            </a:br>
            <a:r>
              <a:rPr lang="en-US" dirty="0" smtClean="0"/>
              <a:t>long-lost works of the Greek philosophers that had been safeguarded and studied in Muslim lands.</a:t>
            </a:r>
          </a:p>
          <a:p>
            <a:r>
              <a:rPr lang="en-US" dirty="0" smtClean="0"/>
              <a:t>These philosophical works in turn influenced Saint Thomas Aquinas and other scholastic theologians.</a:t>
            </a:r>
          </a:p>
          <a:p>
            <a:endParaRPr lang="en-US" dirty="0"/>
          </a:p>
        </p:txBody>
      </p:sp>
      <p:pic>
        <p:nvPicPr>
          <p:cNvPr id="4" name="Picture 3" descr="Slide11NEW-654px-Astrolabe-Persian-18C.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966048" y="1266783"/>
            <a:ext cx="2568352" cy="28480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rot="16200000">
            <a:off x="7842022" y="2902178"/>
            <a:ext cx="1600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00200"/>
            <a:ext cx="7010400" cy="4373563"/>
          </a:xfrm>
        </p:spPr>
        <p:txBody>
          <a:bodyPr/>
          <a:lstStyle/>
          <a:p>
            <a:pPr marL="0" indent="0"/>
            <a:r>
              <a:rPr lang="en-US" dirty="0" smtClean="0">
                <a:solidFill>
                  <a:schemeClr val="accent6">
                    <a:lumMod val="75000"/>
                  </a:schemeClr>
                </a:solidFill>
              </a:rPr>
              <a:t>These gains from the Crusades opened the door to profound changes in western Europe, eventually ushering in the Renaissance period.</a:t>
            </a:r>
          </a:p>
        </p:txBody>
      </p:sp>
      <p:pic>
        <p:nvPicPr>
          <p:cNvPr id="4" name="Picture 3" descr="Slide12-Busto_di_Aristotele_conservato_a_Palazzo_Altaemps,_Roma._Foto_di_Giovanni_Dall'Ort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0" y="3202400"/>
            <a:ext cx="5105400" cy="33887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rot="16200000">
            <a:off x="6254978" y="5721578"/>
            <a:ext cx="1600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3733800" cy="5029200"/>
          </a:xfrm>
        </p:spPr>
        <p:txBody>
          <a:bodyPr>
            <a:normAutofit/>
          </a:bodyPr>
          <a:lstStyle/>
          <a:p>
            <a:pPr marL="0" indent="0"/>
            <a:r>
              <a:rPr lang="en-US" dirty="0" smtClean="0">
                <a:solidFill>
                  <a:schemeClr val="accent3">
                    <a:lumMod val="75000"/>
                  </a:schemeClr>
                </a:solidFill>
              </a:rPr>
              <a:t>Not long after the 1054 split between the Church in the East and the Church in the West, the Byzantine emperor sent a plea for help to the Church in Rome.</a:t>
            </a:r>
          </a:p>
          <a:p>
            <a:pPr marL="0" indent="0"/>
            <a:r>
              <a:rPr lang="en-US" dirty="0" smtClean="0">
                <a:solidFill>
                  <a:schemeClr val="accent3">
                    <a:lumMod val="75000"/>
                  </a:schemeClr>
                </a:solidFill>
              </a:rPr>
              <a:t>Parts of Asia Minor, formerly under Byzantine control, were being invaded by Turkish Muslims.</a:t>
            </a:r>
          </a:p>
          <a:p>
            <a:endParaRPr lang="en-US" dirty="0"/>
          </a:p>
        </p:txBody>
      </p:sp>
      <p:pic>
        <p:nvPicPr>
          <p:cNvPr id="4" name="Picture 3" descr="Slide2-Crusad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1295400"/>
            <a:ext cx="3554095" cy="4419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bwMode="auto">
          <a:xfrm>
            <a:off x="4953000" y="5791200"/>
            <a:ext cx="1600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066800"/>
            <a:ext cx="7086600" cy="5562600"/>
          </a:xfrm>
        </p:spPr>
        <p:txBody>
          <a:bodyPr>
            <a:normAutofit/>
          </a:bodyPr>
          <a:lstStyle/>
          <a:p>
            <a:pPr marL="0" indent="0">
              <a:buNone/>
            </a:pPr>
            <a:r>
              <a:rPr lang="en-US" dirty="0" smtClean="0">
                <a:solidFill>
                  <a:schemeClr val="accent4">
                    <a:lumMod val="75000"/>
                  </a:schemeClr>
                </a:solidFill>
              </a:rPr>
              <a:t>The Latin Church responded swiftly. The Latin Church and Eastern Church shared this common enemy.</a:t>
            </a:r>
          </a:p>
          <a:p>
            <a:r>
              <a:rPr lang="en-US" dirty="0" smtClean="0"/>
              <a:t>The Turks had already attacked Jerusalem and destroyed many churches.</a:t>
            </a:r>
          </a:p>
          <a:p>
            <a:r>
              <a:rPr lang="en-US" dirty="0" smtClean="0"/>
              <a:t>Christians in Jerusalem were being subjugated through travel restrictions and clothing requirements.</a:t>
            </a:r>
          </a:p>
          <a:p>
            <a:r>
              <a:rPr lang="en-US" dirty="0" smtClean="0"/>
              <a:t>Christian pilgrims were </a:t>
            </a:r>
            <a:br>
              <a:rPr lang="en-US" dirty="0" smtClean="0"/>
            </a:br>
            <a:r>
              <a:rPr lang="en-US" dirty="0" smtClean="0"/>
              <a:t>barred from visiting </a:t>
            </a:r>
            <a:br>
              <a:rPr lang="en-US" dirty="0" smtClean="0"/>
            </a:br>
            <a:r>
              <a:rPr lang="en-US" dirty="0" smtClean="0"/>
              <a:t>Jerusalem.</a:t>
            </a:r>
          </a:p>
          <a:p>
            <a:r>
              <a:rPr lang="en-US" dirty="0" smtClean="0"/>
              <a:t>The ongoing assault on </a:t>
            </a:r>
            <a:br>
              <a:rPr lang="en-US" dirty="0" smtClean="0"/>
            </a:br>
            <a:r>
              <a:rPr lang="en-US" dirty="0" smtClean="0"/>
              <a:t>Christians in Jerusalem </a:t>
            </a:r>
            <a:br>
              <a:rPr lang="en-US" dirty="0" smtClean="0"/>
            </a:br>
            <a:r>
              <a:rPr lang="en-US" dirty="0" smtClean="0"/>
              <a:t>was an outrage to the entire Christian world.</a:t>
            </a:r>
          </a:p>
          <a:p>
            <a:endParaRPr lang="en-US" dirty="0"/>
          </a:p>
        </p:txBody>
      </p:sp>
      <p:pic>
        <p:nvPicPr>
          <p:cNvPr id="4" name="Picture 3" descr="Slide3-Jerusalem_from_mt_oliv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3886200"/>
            <a:ext cx="3263633" cy="21336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rot="16200000">
            <a:off x="7918222" y="4883378"/>
            <a:ext cx="1600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4-Pope_Urban_II_Preaching_the_First_Crusad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1062952"/>
            <a:ext cx="3428110" cy="5185448"/>
          </a:xfrm>
          <a:prstGeom prst="rect">
            <a:avLst/>
          </a:prstGeom>
        </p:spPr>
      </p:pic>
      <p:sp>
        <p:nvSpPr>
          <p:cNvPr id="2" name="Title 1"/>
          <p:cNvSpPr>
            <a:spLocks noGrp="1"/>
          </p:cNvSpPr>
          <p:nvPr>
            <p:ph type="title"/>
          </p:nvPr>
        </p:nvSpPr>
        <p:spPr/>
        <p:txBody>
          <a:bodyPr/>
          <a:lstStyle/>
          <a:p>
            <a:r>
              <a:rPr lang="en-US" dirty="0" smtClean="0"/>
              <a:t>The First Crusade (1095–1099)</a:t>
            </a:r>
            <a:endParaRPr lang="en-US" dirty="0"/>
          </a:p>
        </p:txBody>
      </p:sp>
      <p:sp>
        <p:nvSpPr>
          <p:cNvPr id="3" name="Content Placeholder 2"/>
          <p:cNvSpPr>
            <a:spLocks noGrp="1"/>
          </p:cNvSpPr>
          <p:nvPr>
            <p:ph idx="1"/>
          </p:nvPr>
        </p:nvSpPr>
        <p:spPr>
          <a:xfrm>
            <a:off x="1371600" y="1752600"/>
            <a:ext cx="3962400" cy="4373563"/>
          </a:xfrm>
        </p:spPr>
        <p:txBody>
          <a:bodyPr/>
          <a:lstStyle/>
          <a:p>
            <a:pPr marL="0" indent="0"/>
            <a:r>
              <a:rPr lang="en-US" dirty="0" smtClean="0"/>
              <a:t>The First Crusade was launched when Pope Urban II turned to his native France to recruit soldiers. The forces set off in 1096.</a:t>
            </a:r>
          </a:p>
          <a:p>
            <a:endParaRPr lang="en-US" dirty="0"/>
          </a:p>
        </p:txBody>
      </p:sp>
      <p:sp>
        <p:nvSpPr>
          <p:cNvPr id="5" name="TextBox 4"/>
          <p:cNvSpPr txBox="1"/>
          <p:nvPr/>
        </p:nvSpPr>
        <p:spPr bwMode="auto">
          <a:xfrm rot="20708306">
            <a:off x="7542936" y="5916610"/>
            <a:ext cx="1600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Crusade (1095–1099) </a:t>
            </a:r>
            <a:r>
              <a:rPr lang="en-US" i="1" dirty="0" smtClean="0"/>
              <a:t>(continued)</a:t>
            </a:r>
            <a:endParaRPr lang="en-US" dirty="0"/>
          </a:p>
        </p:txBody>
      </p:sp>
      <p:sp>
        <p:nvSpPr>
          <p:cNvPr id="3" name="Content Placeholder 2"/>
          <p:cNvSpPr>
            <a:spLocks noGrp="1"/>
          </p:cNvSpPr>
          <p:nvPr>
            <p:ph idx="1"/>
          </p:nvPr>
        </p:nvSpPr>
        <p:spPr>
          <a:xfrm>
            <a:off x="1066800" y="1752600"/>
            <a:ext cx="6781800" cy="4953000"/>
          </a:xfrm>
        </p:spPr>
        <p:txBody>
          <a:bodyPr>
            <a:normAutofit lnSpcReduction="10000"/>
          </a:bodyPr>
          <a:lstStyle/>
          <a:p>
            <a:pPr marL="0" indent="0">
              <a:buNone/>
            </a:pPr>
            <a:r>
              <a:rPr lang="en-US" dirty="0" smtClean="0"/>
              <a:t>The campaign was a mix of gains and losses, both moral and military.</a:t>
            </a:r>
          </a:p>
          <a:p>
            <a:r>
              <a:rPr lang="en-US" dirty="0" smtClean="0"/>
              <a:t>The Crusaders, blinded by their zeal to regain Jerusalem, massacred Jews and Muslims alike and engaged in other immoral behavior.</a:t>
            </a:r>
          </a:p>
          <a:p>
            <a:r>
              <a:rPr lang="en-US" dirty="0" smtClean="0"/>
              <a:t>The Byzantine Empire recovered some territories from the Turks.</a:t>
            </a:r>
          </a:p>
          <a:p>
            <a:r>
              <a:rPr lang="en-US" dirty="0" smtClean="0"/>
              <a:t>By 1099 Jerusalem was </a:t>
            </a:r>
            <a:br>
              <a:rPr lang="en-US" dirty="0" smtClean="0"/>
            </a:br>
            <a:r>
              <a:rPr lang="en-US" dirty="0" smtClean="0"/>
              <a:t>again under Christian </a:t>
            </a:r>
            <a:br>
              <a:rPr lang="en-US" dirty="0" smtClean="0"/>
            </a:br>
            <a:r>
              <a:rPr lang="en-US" dirty="0" smtClean="0"/>
              <a:t>control.</a:t>
            </a:r>
          </a:p>
          <a:p>
            <a:r>
              <a:rPr lang="en-US" dirty="0" smtClean="0"/>
              <a:t>The returning knights were </a:t>
            </a:r>
            <a:br>
              <a:rPr lang="en-US" dirty="0" smtClean="0"/>
            </a:br>
            <a:r>
              <a:rPr lang="en-US" dirty="0" smtClean="0"/>
              <a:t>hailed as defenders of the </a:t>
            </a:r>
            <a:br>
              <a:rPr lang="en-US" dirty="0" smtClean="0"/>
            </a:br>
            <a:r>
              <a:rPr lang="en-US" dirty="0" smtClean="0"/>
              <a:t>faith.</a:t>
            </a:r>
          </a:p>
          <a:p>
            <a:endParaRPr lang="en-US" dirty="0"/>
          </a:p>
        </p:txBody>
      </p:sp>
      <p:pic>
        <p:nvPicPr>
          <p:cNvPr id="4" name="Picture 3" descr="Slide5-Jerusalem_Dome_of_the_rock_BW_1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3962400"/>
            <a:ext cx="3238142" cy="2157412"/>
          </a:xfrm>
          <a:prstGeom prst="rect">
            <a:avLst/>
          </a:prstGeom>
        </p:spPr>
      </p:pic>
      <p:sp>
        <p:nvSpPr>
          <p:cNvPr id="5" name="TextBox 4"/>
          <p:cNvSpPr txBox="1"/>
          <p:nvPr/>
        </p:nvSpPr>
        <p:spPr bwMode="auto">
          <a:xfrm>
            <a:off x="5410200" y="6096000"/>
            <a:ext cx="1600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Crusade (1145–1149)</a:t>
            </a:r>
            <a:endParaRPr lang="en-US" dirty="0"/>
          </a:p>
        </p:txBody>
      </p:sp>
      <p:sp>
        <p:nvSpPr>
          <p:cNvPr id="3" name="Content Placeholder 2"/>
          <p:cNvSpPr>
            <a:spLocks noGrp="1"/>
          </p:cNvSpPr>
          <p:nvPr>
            <p:ph idx="1"/>
          </p:nvPr>
        </p:nvSpPr>
        <p:spPr>
          <a:xfrm>
            <a:off x="1371600" y="1752600"/>
            <a:ext cx="4648200" cy="4724400"/>
          </a:xfrm>
        </p:spPr>
        <p:txBody>
          <a:bodyPr>
            <a:normAutofit/>
          </a:bodyPr>
          <a:lstStyle/>
          <a:p>
            <a:pPr marL="0" indent="0">
              <a:buNone/>
            </a:pPr>
            <a:r>
              <a:rPr lang="en-US" dirty="0" smtClean="0">
                <a:solidFill>
                  <a:schemeClr val="accent4">
                    <a:lumMod val="75000"/>
                  </a:schemeClr>
                </a:solidFill>
              </a:rPr>
              <a:t>The Second Crusade was launched after the Muslims regained some territories that had been captured by the Christians in the First Crusade.</a:t>
            </a:r>
          </a:p>
          <a:p>
            <a:pPr marL="0" indent="0">
              <a:buNone/>
            </a:pPr>
            <a:r>
              <a:rPr lang="en-US" dirty="0" smtClean="0">
                <a:solidFill>
                  <a:schemeClr val="accent4">
                    <a:lumMod val="75000"/>
                  </a:schemeClr>
                </a:solidFill>
              </a:rPr>
              <a:t>The Second Crusade was disastrous. The Christians lost Jerusalem again, as well as all the other territories gained in the First Crusade.</a:t>
            </a:r>
            <a:endParaRPr lang="en-US" dirty="0">
              <a:solidFill>
                <a:schemeClr val="accent4">
                  <a:lumMod val="75000"/>
                </a:schemeClr>
              </a:solidFill>
            </a:endParaRPr>
          </a:p>
        </p:txBody>
      </p:sp>
      <p:pic>
        <p:nvPicPr>
          <p:cNvPr id="4" name="Picture 3" descr="Slide6-Godefrey_of_Bouillon.jpg"/>
          <p:cNvPicPr>
            <a:picLocks noChangeAspect="1"/>
          </p:cNvPicPr>
          <p:nvPr/>
        </p:nvPicPr>
        <p:blipFill>
          <a:blip r:embed="rId3" cstate="print"/>
          <a:stretch>
            <a:fillRect/>
          </a:stretch>
        </p:blipFill>
        <p:spPr>
          <a:xfrm>
            <a:off x="6311900" y="1752600"/>
            <a:ext cx="2451100" cy="34925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6324600" y="5257800"/>
            <a:ext cx="1600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Third Crusade (1189–1192)</a:t>
            </a:r>
            <a:endParaRPr lang="en-US" dirty="0"/>
          </a:p>
        </p:txBody>
      </p:sp>
      <p:sp>
        <p:nvSpPr>
          <p:cNvPr id="3" name="Content Placeholder 2"/>
          <p:cNvSpPr>
            <a:spLocks noGrp="1"/>
          </p:cNvSpPr>
          <p:nvPr>
            <p:ph idx="1"/>
          </p:nvPr>
        </p:nvSpPr>
        <p:spPr>
          <a:xfrm>
            <a:off x="1371600" y="1752600"/>
            <a:ext cx="4648200" cy="4373563"/>
          </a:xfrm>
        </p:spPr>
        <p:txBody>
          <a:bodyPr/>
          <a:lstStyle/>
          <a:p>
            <a:pPr marL="0" indent="0"/>
            <a:r>
              <a:rPr lang="en-US" dirty="0" smtClean="0">
                <a:solidFill>
                  <a:schemeClr val="tx2">
                    <a:lumMod val="75000"/>
                  </a:schemeClr>
                </a:solidFill>
              </a:rPr>
              <a:t>The Third Crusade was jointly launched by the kings of England (Richard the Lion-Hearted), France (Philip II), </a:t>
            </a:r>
            <a:br>
              <a:rPr lang="en-US" dirty="0" smtClean="0">
                <a:solidFill>
                  <a:schemeClr val="tx2">
                    <a:lumMod val="75000"/>
                  </a:schemeClr>
                </a:solidFill>
              </a:rPr>
            </a:br>
            <a:r>
              <a:rPr lang="en-US" dirty="0" smtClean="0">
                <a:solidFill>
                  <a:schemeClr val="tx2">
                    <a:lumMod val="75000"/>
                  </a:schemeClr>
                </a:solidFill>
              </a:rPr>
              <a:t>and Germany (Frederick Barbarossa).</a:t>
            </a:r>
          </a:p>
          <a:p>
            <a:pPr marL="0" indent="0"/>
            <a:r>
              <a:rPr lang="en-US" dirty="0" smtClean="0">
                <a:solidFill>
                  <a:schemeClr val="tx2">
                    <a:lumMod val="75000"/>
                  </a:schemeClr>
                </a:solidFill>
              </a:rPr>
              <a:t>The</a:t>
            </a:r>
            <a:r>
              <a:rPr lang="en-US" b="1" dirty="0" smtClean="0">
                <a:solidFill>
                  <a:schemeClr val="tx2">
                    <a:lumMod val="75000"/>
                  </a:schemeClr>
                </a:solidFill>
              </a:rPr>
              <a:t> </a:t>
            </a:r>
            <a:r>
              <a:rPr lang="en-US" dirty="0" smtClean="0">
                <a:solidFill>
                  <a:schemeClr val="tx2">
                    <a:lumMod val="75000"/>
                  </a:schemeClr>
                </a:solidFill>
              </a:rPr>
              <a:t>Third Crusade failed to regain Jerusalem, but it did secure the right for Christians to visit the city.</a:t>
            </a:r>
          </a:p>
          <a:p>
            <a:endParaRPr lang="en-US" dirty="0"/>
          </a:p>
        </p:txBody>
      </p:sp>
      <p:pic>
        <p:nvPicPr>
          <p:cNvPr id="4" name="Picture 3" descr="Slide6-Godefrey_of_Bouill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1879649"/>
            <a:ext cx="2971800" cy="275558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7239000" y="4648200"/>
            <a:ext cx="1600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Fourth Crusade (1202–1204)</a:t>
            </a:r>
            <a:endParaRPr lang="en-US" dirty="0"/>
          </a:p>
        </p:txBody>
      </p:sp>
      <p:sp>
        <p:nvSpPr>
          <p:cNvPr id="3" name="Content Placeholder 2"/>
          <p:cNvSpPr>
            <a:spLocks noGrp="1"/>
          </p:cNvSpPr>
          <p:nvPr>
            <p:ph idx="1"/>
          </p:nvPr>
        </p:nvSpPr>
        <p:spPr>
          <a:xfrm>
            <a:off x="1143000" y="1752600"/>
            <a:ext cx="6705600" cy="4953000"/>
          </a:xfrm>
        </p:spPr>
        <p:txBody>
          <a:bodyPr>
            <a:normAutofit/>
          </a:bodyPr>
          <a:lstStyle/>
          <a:p>
            <a:pPr marL="0" indent="0"/>
            <a:r>
              <a:rPr lang="en-US" dirty="0" smtClean="0"/>
              <a:t>The Fourth Crusade was launched </a:t>
            </a:r>
            <a:br>
              <a:rPr lang="en-US" dirty="0" smtClean="0"/>
            </a:br>
            <a:r>
              <a:rPr lang="en-US" dirty="0" smtClean="0"/>
              <a:t>in 1204 to address concerns about </a:t>
            </a:r>
            <a:br>
              <a:rPr lang="en-US" dirty="0" smtClean="0"/>
            </a:br>
            <a:r>
              <a:rPr lang="en-US" dirty="0" smtClean="0"/>
              <a:t>Muslim influence in the Holy Land, </a:t>
            </a:r>
            <a:br>
              <a:rPr lang="en-US" dirty="0" smtClean="0"/>
            </a:br>
            <a:r>
              <a:rPr lang="en-US" dirty="0" smtClean="0"/>
              <a:t>with particular hope for retaking </a:t>
            </a:r>
            <a:br>
              <a:rPr lang="en-US" dirty="0" smtClean="0"/>
            </a:br>
            <a:r>
              <a:rPr lang="en-US" dirty="0" smtClean="0"/>
              <a:t>Jerusalem.</a:t>
            </a:r>
          </a:p>
          <a:p>
            <a:pPr marL="0" indent="0"/>
            <a:r>
              <a:rPr lang="en-US" dirty="0" smtClean="0"/>
              <a:t>The Crusaders needed financial </a:t>
            </a:r>
            <a:br>
              <a:rPr lang="en-US" dirty="0" smtClean="0"/>
            </a:br>
            <a:r>
              <a:rPr lang="en-US" dirty="0" smtClean="0"/>
              <a:t>support to sustain their undertaking. </a:t>
            </a:r>
            <a:br>
              <a:rPr lang="en-US" dirty="0" smtClean="0"/>
            </a:br>
            <a:r>
              <a:rPr lang="en-US" dirty="0" smtClean="0"/>
              <a:t>They agreed to detour to </a:t>
            </a:r>
            <a:br>
              <a:rPr lang="en-US" dirty="0" smtClean="0"/>
            </a:br>
            <a:r>
              <a:rPr lang="en-US" dirty="0" smtClean="0"/>
              <a:t>Constantinople to help the deposed </a:t>
            </a:r>
            <a:br>
              <a:rPr lang="en-US" dirty="0" smtClean="0"/>
            </a:br>
            <a:r>
              <a:rPr lang="en-US" dirty="0" smtClean="0"/>
              <a:t>Byzantine emperor regain his throne.</a:t>
            </a:r>
          </a:p>
          <a:p>
            <a:pPr marL="0" indent="0"/>
            <a:r>
              <a:rPr lang="en-US" dirty="0" smtClean="0"/>
              <a:t>They hoped to be compensated well enough to pay for the ships to take them to Jerusalem.</a:t>
            </a:r>
          </a:p>
          <a:p>
            <a:endParaRPr lang="en-US" dirty="0"/>
          </a:p>
        </p:txBody>
      </p:sp>
      <p:pic>
        <p:nvPicPr>
          <p:cNvPr id="4" name="Picture 3" descr="Slide6-Godefrey_of_Bouill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600" y="1905000"/>
            <a:ext cx="2451100" cy="290948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6324600" y="4800600"/>
            <a:ext cx="1600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Fourth Crusade (1202–1204) </a:t>
            </a:r>
            <a:r>
              <a:rPr lang="en-US" i="1" dirty="0" smtClean="0"/>
              <a:t>(continued)</a:t>
            </a:r>
            <a:endParaRPr lang="en-US" dirty="0"/>
          </a:p>
        </p:txBody>
      </p:sp>
      <p:sp>
        <p:nvSpPr>
          <p:cNvPr id="3" name="Content Placeholder 2"/>
          <p:cNvSpPr>
            <a:spLocks noGrp="1"/>
          </p:cNvSpPr>
          <p:nvPr>
            <p:ph idx="1"/>
          </p:nvPr>
        </p:nvSpPr>
        <p:spPr>
          <a:xfrm>
            <a:off x="1447800" y="1752600"/>
            <a:ext cx="7010400" cy="4373563"/>
          </a:xfrm>
        </p:spPr>
        <p:txBody>
          <a:bodyPr>
            <a:normAutofit/>
          </a:bodyPr>
          <a:lstStyle/>
          <a:p>
            <a:pPr marL="0" indent="0"/>
            <a:r>
              <a:rPr lang="en-US" dirty="0" smtClean="0"/>
              <a:t>The Crusaders broke through the city walls of Constantinople. They went on a pillaging frenzy: attacking citizens, breaking into churches, and stealing and destroying precious icons and relics.</a:t>
            </a:r>
          </a:p>
          <a:p>
            <a:pPr marL="0" indent="0"/>
            <a:r>
              <a:rPr lang="en-US" dirty="0" smtClean="0"/>
              <a:t>The most vibrant city in the Christian world was left in ruins.</a:t>
            </a:r>
          </a:p>
          <a:p>
            <a:pPr marL="0" indent="0"/>
            <a:r>
              <a:rPr lang="en-US" dirty="0" smtClean="0"/>
              <a:t>These actions caused </a:t>
            </a:r>
            <a:br>
              <a:rPr lang="en-US" dirty="0" smtClean="0"/>
            </a:br>
            <a:r>
              <a:rPr lang="en-US" dirty="0" smtClean="0"/>
              <a:t>suffering and sorrow that </a:t>
            </a:r>
            <a:br>
              <a:rPr lang="en-US" dirty="0" smtClean="0"/>
            </a:br>
            <a:r>
              <a:rPr lang="en-US" dirty="0" smtClean="0"/>
              <a:t>further inflamed the tensions </a:t>
            </a:r>
            <a:br>
              <a:rPr lang="en-US" dirty="0" smtClean="0"/>
            </a:br>
            <a:r>
              <a:rPr lang="en-US" dirty="0" smtClean="0"/>
              <a:t>between the Western and </a:t>
            </a:r>
            <a:br>
              <a:rPr lang="en-US" dirty="0" smtClean="0"/>
            </a:br>
            <a:r>
              <a:rPr lang="en-US" dirty="0" smtClean="0"/>
              <a:t>Eastern Churches.</a:t>
            </a:r>
          </a:p>
          <a:p>
            <a:endParaRPr lang="en-US" dirty="0"/>
          </a:p>
        </p:txBody>
      </p:sp>
      <p:pic>
        <p:nvPicPr>
          <p:cNvPr id="4" name="Picture 3" descr="Slide9NEW-Hagia_Sophia_B47-2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9057" y="3810000"/>
            <a:ext cx="3243943" cy="22707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5562600" y="6172200"/>
            <a:ext cx="1600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156</TotalTime>
  <Words>557</Words>
  <Application>Microsoft Office PowerPoint</Application>
  <PresentationFormat>On-screen Show (4:3)</PresentationFormat>
  <Paragraphs>63</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LIC Presentation template-New</vt:lpstr>
      <vt:lpstr>The Crusades</vt:lpstr>
      <vt:lpstr>PowerPoint Presentation</vt:lpstr>
      <vt:lpstr>PowerPoint Presentation</vt:lpstr>
      <vt:lpstr>The First Crusade (1095–1099)</vt:lpstr>
      <vt:lpstr>The First Crusade (1095–1099) (continued)</vt:lpstr>
      <vt:lpstr>The Second Crusade (1145–1149)</vt:lpstr>
      <vt:lpstr>The Third Crusade (1189–1192)</vt:lpstr>
      <vt:lpstr>The Fourth Crusade (1202–1204)</vt:lpstr>
      <vt:lpstr>The Fourth Crusade (1202–1204) (continued)</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dc:title>
  <dc:creator>bmartinka</dc:creator>
  <cp:lastModifiedBy>Brian Holzworth</cp:lastModifiedBy>
  <cp:revision>25</cp:revision>
  <dcterms:created xsi:type="dcterms:W3CDTF">2012-07-10T12:39:10Z</dcterms:created>
  <dcterms:modified xsi:type="dcterms:W3CDTF">2013-06-11T13:20:37Z</dcterms:modified>
</cp:coreProperties>
</file>