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58" r:id="rId3"/>
    <p:sldId id="336" r:id="rId4"/>
    <p:sldId id="359" r:id="rId5"/>
    <p:sldId id="360" r:id="rId6"/>
    <p:sldId id="361" r:id="rId7"/>
    <p:sldId id="364" r:id="rId8"/>
    <p:sldId id="363"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80" r:id="rId22"/>
    <p:sldId id="377" r:id="rId23"/>
    <p:sldId id="378" r:id="rId24"/>
    <p:sldId id="379" r:id="rId25"/>
    <p:sldId id="3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4" autoAdjust="0"/>
    <p:restoredTop sz="82460" autoAdjust="0"/>
  </p:normalViewPr>
  <p:slideViewPr>
    <p:cSldViewPr>
      <p:cViewPr>
        <p:scale>
          <a:sx n="80" d="100"/>
          <a:sy n="80" d="100"/>
        </p:scale>
        <p:origin x="-4000" y="-1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3/19/14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none" kern="1200" dirty="0" smtClean="0">
                <a:solidFill>
                  <a:schemeClr val="tx1"/>
                </a:solidFill>
                <a:effectLst/>
                <a:latin typeface="+mn-lt"/>
                <a:ea typeface="+mn-ea"/>
                <a:cs typeface="+mn-cs"/>
              </a:rPr>
              <a:t>[</a:t>
            </a:r>
            <a:r>
              <a:rPr lang="en-US" sz="1200" b="1" u="sng" kern="1200" dirty="0" smtClean="0">
                <a:solidFill>
                  <a:schemeClr val="tx1"/>
                </a:solidFill>
                <a:effectLst/>
                <a:latin typeface="+mn-lt"/>
                <a:ea typeface="+mn-ea"/>
                <a:cs typeface="+mn-cs"/>
              </a:rPr>
              <a:t>Music</a:t>
            </a:r>
            <a:r>
              <a:rPr lang="en-US" sz="1200" b="1" u="none"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Introduction music such as “Give Peace a Chance,” “All You Need Is Love,” or “Stand by 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Suggestion: Quick video clip available on YouTube featuring Jason Everett talking about chastity.</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xmlns:p14="http://schemas.microsoft.com/office/powerpoint/2010/mai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Respecting Human Life </a:t>
            </a:r>
            <a:r>
              <a:rPr lang="en-US" dirty="0" smtClean="0"/>
              <a:t/>
            </a:r>
            <a:br>
              <a:rPr lang="en-US" dirty="0" smtClean="0"/>
            </a:br>
            <a:r>
              <a:rPr lang="en-US" dirty="0" smtClean="0"/>
              <a:t>and </a:t>
            </a:r>
            <a:r>
              <a:rPr lang="en-US" dirty="0"/>
              <a:t>Dignity</a:t>
            </a:r>
          </a:p>
        </p:txBody>
      </p:sp>
      <p:sp>
        <p:nvSpPr>
          <p:cNvPr id="3" name="Subtitle 2"/>
          <p:cNvSpPr>
            <a:spLocks noGrp="1"/>
          </p:cNvSpPr>
          <p:nvPr>
            <p:ph type="subTitle" idx="1"/>
          </p:nvPr>
        </p:nvSpPr>
        <p:spPr/>
        <p:txBody>
          <a:bodyPr/>
          <a:lstStyle/>
          <a:p>
            <a:r>
              <a:rPr lang="en-US" i="1" dirty="0"/>
              <a:t>Catholic </a:t>
            </a:r>
            <a:r>
              <a:rPr lang="en-US" i="1"/>
              <a:t>Social </a:t>
            </a:r>
            <a:r>
              <a:rPr lang="en-US" i="1" smtClean="0"/>
              <a:t>Teaching</a:t>
            </a:r>
            <a:endParaRPr lang="en-US" dirty="0"/>
          </a:p>
        </p:txBody>
      </p:sp>
      <p:sp>
        <p:nvSpPr>
          <p:cNvPr id="4" name="Text Placeholder 8"/>
          <p:cNvSpPr>
            <a:spLocks noGrp="1"/>
          </p:cNvSpPr>
          <p:nvPr>
            <p:ph type="body" sz="quarter" idx="10"/>
          </p:nvPr>
        </p:nvSpPr>
        <p:spPr>
          <a:xfrm>
            <a:off x="7620000" y="6019800"/>
            <a:ext cx="1295400" cy="152400"/>
          </a:xfrm>
        </p:spPr>
        <p:txBody>
          <a:bodyPr>
            <a:noAutofit/>
          </a:bodyPr>
          <a:lstStyle>
            <a:lvl1pPr>
              <a:buNone/>
              <a:defRPr sz="800">
                <a:solidFill>
                  <a:schemeClr val="bg1">
                    <a:lumMod val="50000"/>
                  </a:schemeClr>
                </a:solidFill>
              </a:defRPr>
            </a:lvl1pPr>
          </a:lstStyle>
          <a:p>
            <a:pPr lvl="0"/>
            <a:r>
              <a:rPr lang="en-US" dirty="0" smtClean="0"/>
              <a:t>Document #: TX001994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1600200"/>
            <a:ext cx="7543800" cy="1752600"/>
          </a:xfrm>
          <a:prstGeom prst="rect">
            <a:avLst/>
          </a:prstGeom>
        </p:spPr>
        <p:txBody>
          <a:bodyPr>
            <a:noAutofit/>
          </a:bodyPr>
          <a:lstStyle/>
          <a:p>
            <a:pPr algn="ctr"/>
            <a:r>
              <a:rPr lang="en-US" sz="2400" b="1" dirty="0">
                <a:latin typeface="Arial" pitchFamily="34" charset="0"/>
                <a:cs typeface="Arial" pitchFamily="34" charset="0"/>
              </a:rPr>
              <a:t>End-of-Life Issues: Suicide (continued)</a:t>
            </a:r>
          </a:p>
        </p:txBody>
      </p:sp>
      <p:sp>
        <p:nvSpPr>
          <p:cNvPr id="15" name="Content Placeholder 6"/>
          <p:cNvSpPr txBox="1">
            <a:spLocks/>
          </p:cNvSpPr>
          <p:nvPr/>
        </p:nvSpPr>
        <p:spPr>
          <a:xfrm>
            <a:off x="605247" y="3429000"/>
            <a:ext cx="8538753" cy="381000"/>
          </a:xfrm>
          <a:prstGeom prst="rect">
            <a:avLst/>
          </a:prstGeom>
        </p:spPr>
        <p:txBody>
          <a:bodyPr>
            <a:noAutofit/>
          </a:bodyPr>
          <a:lstStyle/>
          <a:p>
            <a:r>
              <a:rPr lang="en-US" dirty="0">
                <a:latin typeface="Arial" pitchFamily="34" charset="0"/>
                <a:cs typeface="Arial" pitchFamily="34" charset="0"/>
              </a:rPr>
              <a:t>If you know someone who has committed suicide, do not consider her or him forever lost to the love of God or condemned to </a:t>
            </a:r>
            <a:r>
              <a:rPr lang="en-US" dirty="0" smtClean="0">
                <a:latin typeface="Arial" pitchFamily="34" charset="0"/>
                <a:cs typeface="Arial" pitchFamily="34" charset="0"/>
              </a:rPr>
              <a:t>Hell</a:t>
            </a:r>
            <a:r>
              <a:rPr lang="en-US" dirty="0">
                <a:latin typeface="Arial" pitchFamily="34" charset="0"/>
                <a:cs typeface="Arial" pitchFamily="34" charset="0"/>
              </a:rPr>
              <a:t>. As the Church, we pray for those who have committed suicide, placing them in God’s love and mercy.</a:t>
            </a:r>
          </a:p>
        </p:txBody>
      </p:sp>
      <p:sp>
        <p:nvSpPr>
          <p:cNvPr id="13" name="Content Placeholder 6"/>
          <p:cNvSpPr txBox="1">
            <a:spLocks/>
          </p:cNvSpPr>
          <p:nvPr/>
        </p:nvSpPr>
        <p:spPr>
          <a:xfrm>
            <a:off x="570411" y="5181600"/>
            <a:ext cx="8231777" cy="381000"/>
          </a:xfrm>
          <a:prstGeom prst="rect">
            <a:avLst/>
          </a:prstGeom>
        </p:spPr>
        <p:txBody>
          <a:bodyPr>
            <a:noAutofit/>
          </a:bodyPr>
          <a:lstStyle/>
          <a:p>
            <a:r>
              <a:rPr lang="en-US" dirty="0">
                <a:latin typeface="Arial" pitchFamily="34" charset="0"/>
                <a:cs typeface="Arial" pitchFamily="34" charset="0"/>
              </a:rPr>
              <a:t>What are some action steps you could take to help yourself or a friend who is considering suicide?</a:t>
            </a:r>
          </a:p>
        </p:txBody>
      </p:sp>
      <p:sp>
        <p:nvSpPr>
          <p:cNvPr id="7" name="TextBox 6"/>
          <p:cNvSpPr txBox="1"/>
          <p:nvPr/>
        </p:nvSpPr>
        <p:spPr bwMode="auto">
          <a:xfrm>
            <a:off x="605247" y="2362200"/>
            <a:ext cx="8236130" cy="923330"/>
          </a:xfrm>
          <a:prstGeom prst="rect">
            <a:avLst/>
          </a:prstGeom>
          <a:noFill/>
          <a:ln w="9525">
            <a:noFill/>
            <a:miter lim="800000"/>
            <a:headEnd/>
            <a:tailEnd/>
          </a:ln>
        </p:spPr>
        <p:txBody>
          <a:bodyPr wrap="square" rtlCol="0">
            <a:spAutoFit/>
          </a:bodyPr>
          <a:lstStyle/>
          <a:p>
            <a:r>
              <a:rPr lang="en-US" dirty="0" smtClean="0">
                <a:latin typeface="Arial" pitchFamily="34" charset="0"/>
                <a:cs typeface="Arial" pitchFamily="34" charset="0"/>
              </a:rPr>
              <a:t>If you know someone who is thinking about suicide, it is essential that you tell someone who can get the person the medical, psychological, or spiritual help she or he needs, even if it breaks a promise of confidentiality.</a:t>
            </a:r>
            <a:endParaRPr lang="en-US" dirty="0">
              <a:latin typeface="Arial" pitchFamily="34" charset="0"/>
              <a:cs typeface="Arial" pitchFamily="34" charset="0"/>
            </a:endParaRPr>
          </a:p>
        </p:txBody>
      </p:sp>
      <p:sp>
        <p:nvSpPr>
          <p:cNvPr id="8" name="TextBox 7"/>
          <p:cNvSpPr txBox="1"/>
          <p:nvPr/>
        </p:nvSpPr>
        <p:spPr bwMode="auto">
          <a:xfrm>
            <a:off x="990600" y="4705290"/>
            <a:ext cx="7391400" cy="400110"/>
          </a:xfrm>
          <a:prstGeom prst="rect">
            <a:avLst/>
          </a:prstGeom>
          <a:noFill/>
          <a:ln w="9525">
            <a:noFill/>
            <a:miter lim="800000"/>
            <a:headEnd/>
            <a:tailEnd/>
          </a:ln>
        </p:spPr>
        <p:txBody>
          <a:bodyPr wrap="square" rtlCol="0">
            <a:spAutoFit/>
          </a:bodyPr>
          <a:lstStyle/>
          <a:p>
            <a:pPr algn="ctr"/>
            <a:r>
              <a:rPr lang="en-US" sz="2000" b="1" dirty="0">
                <a:latin typeface="Arial" pitchFamily="34" charset="0"/>
                <a:cs typeface="Arial" pitchFamily="34" charset="0"/>
              </a:rPr>
              <a:t>Large-Group Discussion</a:t>
            </a:r>
          </a:p>
        </p:txBody>
      </p:sp>
    </p:spTree>
    <p:extLst>
      <p:ext uri="{BB962C8B-B14F-4D97-AF65-F5344CB8AC3E}">
        <p14:creationId xmlns:p14="http://schemas.microsoft.com/office/powerpoint/2010/main" val="275138968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876801" y="1371600"/>
            <a:ext cx="3200399" cy="914400"/>
          </a:xfrm>
          <a:prstGeom prst="rect">
            <a:avLst/>
          </a:prstGeom>
        </p:spPr>
        <p:txBody>
          <a:bodyPr>
            <a:noAutofit/>
          </a:bodyPr>
          <a:lstStyle/>
          <a:p>
            <a:r>
              <a:rPr lang="en-US" sz="2400" b="1" dirty="0">
                <a:latin typeface="Arial" pitchFamily="34" charset="0"/>
                <a:cs typeface="Arial" pitchFamily="34" charset="0"/>
              </a:rPr>
              <a:t>End-of-Life Issues: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The </a:t>
            </a:r>
            <a:r>
              <a:rPr lang="en-US" sz="2400" b="1" dirty="0">
                <a:latin typeface="Arial" pitchFamily="34" charset="0"/>
                <a:cs typeface="Arial" pitchFamily="34" charset="0"/>
              </a:rPr>
              <a:t>Death Penalty</a:t>
            </a:r>
          </a:p>
        </p:txBody>
      </p:sp>
      <p:sp>
        <p:nvSpPr>
          <p:cNvPr id="11" name="TextBox 5"/>
          <p:cNvSpPr txBox="1">
            <a:spLocks noChangeArrowheads="1"/>
          </p:cNvSpPr>
          <p:nvPr/>
        </p:nvSpPr>
        <p:spPr bwMode="auto">
          <a:xfrm rot="-420000">
            <a:off x="1295400" y="5677446"/>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4876800" y="3657600"/>
            <a:ext cx="3352800" cy="381000"/>
          </a:xfrm>
          <a:prstGeom prst="rect">
            <a:avLst/>
          </a:prstGeom>
        </p:spPr>
        <p:txBody>
          <a:bodyPr>
            <a:noAutofit/>
          </a:bodyPr>
          <a:lstStyle/>
          <a:p>
            <a:r>
              <a:rPr lang="en-US" dirty="0">
                <a:latin typeface="Arial" pitchFamily="34" charset="0"/>
                <a:cs typeface="Arial" pitchFamily="34" charset="0"/>
              </a:rPr>
              <a:t>Pope </a:t>
            </a:r>
            <a:r>
              <a:rPr lang="en-US" dirty="0" smtClean="0">
                <a:latin typeface="Arial" pitchFamily="34" charset="0"/>
                <a:cs typeface="Arial" pitchFamily="34" charset="0"/>
              </a:rPr>
              <a:t>Saint John </a:t>
            </a:r>
            <a:r>
              <a:rPr lang="en-US" dirty="0">
                <a:latin typeface="Arial" pitchFamily="34" charset="0"/>
                <a:cs typeface="Arial" pitchFamily="34" charset="0"/>
              </a:rPr>
              <a:t>Paul II teaches in </a:t>
            </a:r>
            <a:r>
              <a:rPr lang="en-US" i="1" dirty="0" smtClean="0">
                <a:latin typeface="Arial" pitchFamily="34" charset="0"/>
                <a:cs typeface="Arial" pitchFamily="34" charset="0"/>
              </a:rPr>
              <a:t>The Gospel </a:t>
            </a:r>
            <a:r>
              <a:rPr lang="en-US" i="1" dirty="0">
                <a:latin typeface="Arial" pitchFamily="34" charset="0"/>
                <a:cs typeface="Arial" pitchFamily="34" charset="0"/>
              </a:rPr>
              <a:t>of Life</a:t>
            </a:r>
            <a:r>
              <a:rPr lang="en-US" dirty="0">
                <a:latin typeface="Arial" pitchFamily="34" charset="0"/>
                <a:cs typeface="Arial" pitchFamily="34" charset="0"/>
              </a:rPr>
              <a:t> that the death penalty should be “very rare, if not practically non-existent.”</a:t>
            </a:r>
          </a:p>
        </p:txBody>
      </p:sp>
      <p:sp>
        <p:nvSpPr>
          <p:cNvPr id="7" name="TextBox 6"/>
          <p:cNvSpPr txBox="1"/>
          <p:nvPr/>
        </p:nvSpPr>
        <p:spPr bwMode="auto">
          <a:xfrm>
            <a:off x="4876801" y="2505670"/>
            <a:ext cx="3966754" cy="923330"/>
          </a:xfrm>
          <a:prstGeom prst="rect">
            <a:avLst/>
          </a:prstGeom>
          <a:noFill/>
          <a:ln w="9525">
            <a:noFill/>
            <a:miter lim="800000"/>
            <a:headEnd/>
            <a:tailEnd/>
          </a:ln>
        </p:spPr>
        <p:txBody>
          <a:bodyPr wrap="square" rtlCol="0">
            <a:spAutoFit/>
          </a:bodyPr>
          <a:lstStyle/>
          <a:p>
            <a:r>
              <a:rPr lang="en-US" dirty="0" smtClean="0">
                <a:latin typeface="Arial" pitchFamily="34" charset="0"/>
                <a:cs typeface="Arial" pitchFamily="34" charset="0"/>
              </a:rPr>
              <a:t>Taking the life of another is an offense against the Fifth Commandment.</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049" y="1041792"/>
            <a:ext cx="2963151" cy="4462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2277840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1371600"/>
            <a:ext cx="7543800" cy="1752600"/>
          </a:xfrm>
          <a:prstGeom prst="rect">
            <a:avLst/>
          </a:prstGeom>
        </p:spPr>
        <p:txBody>
          <a:bodyPr>
            <a:noAutofit/>
          </a:bodyPr>
          <a:lstStyle/>
          <a:p>
            <a:pPr algn="ctr"/>
            <a:r>
              <a:rPr lang="en-US" sz="2400" b="1" dirty="0">
                <a:latin typeface="Arial" pitchFamily="34" charset="0"/>
                <a:cs typeface="Arial" pitchFamily="34" charset="0"/>
              </a:rPr>
              <a:t>End-of-Life Issues: The Death Penalty (continued)</a:t>
            </a:r>
          </a:p>
        </p:txBody>
      </p:sp>
      <p:sp>
        <p:nvSpPr>
          <p:cNvPr id="15" name="Content Placeholder 6"/>
          <p:cNvSpPr txBox="1">
            <a:spLocks/>
          </p:cNvSpPr>
          <p:nvPr/>
        </p:nvSpPr>
        <p:spPr>
          <a:xfrm>
            <a:off x="605247" y="32766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 New Law taught by Jesus emphasized mercy and forgiveness.</a:t>
            </a:r>
          </a:p>
        </p:txBody>
      </p:sp>
      <p:sp>
        <p:nvSpPr>
          <p:cNvPr id="7" name="TextBox 6"/>
          <p:cNvSpPr txBox="1"/>
          <p:nvPr/>
        </p:nvSpPr>
        <p:spPr bwMode="auto">
          <a:xfrm>
            <a:off x="605247" y="2362200"/>
            <a:ext cx="8236130" cy="646331"/>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The Catholic Church is generally against the death penalty for the </a:t>
            </a:r>
            <a:endParaRPr lang="en-US" dirty="0" smtClean="0">
              <a:latin typeface="Arial" pitchFamily="34" charset="0"/>
              <a:cs typeface="Arial" pitchFamily="34" charset="0"/>
            </a:endParaRPr>
          </a:p>
          <a:p>
            <a:r>
              <a:rPr lang="en-US" dirty="0" smtClean="0">
                <a:latin typeface="Arial" pitchFamily="34" charset="0"/>
                <a:cs typeface="Arial" pitchFamily="34" charset="0"/>
              </a:rPr>
              <a:t>following </a:t>
            </a:r>
            <a:r>
              <a:rPr lang="en-US" dirty="0">
                <a:latin typeface="Arial" pitchFamily="34" charset="0"/>
                <a:cs typeface="Arial" pitchFamily="34" charset="0"/>
              </a:rPr>
              <a:t>reasons:</a:t>
            </a:r>
          </a:p>
        </p:txBody>
      </p:sp>
      <p:sp>
        <p:nvSpPr>
          <p:cNvPr id="8" name="Content Placeholder 6"/>
          <p:cNvSpPr txBox="1">
            <a:spLocks/>
          </p:cNvSpPr>
          <p:nvPr/>
        </p:nvSpPr>
        <p:spPr>
          <a:xfrm>
            <a:off x="609600" y="38100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Advancements in the criminal justice system allow for imprisonment for a lifetime as well as the capacity to ensure that prisoners in maximum-security prisons have minimal risk for escape.</a:t>
            </a:r>
          </a:p>
        </p:txBody>
      </p:sp>
      <p:sp>
        <p:nvSpPr>
          <p:cNvPr id="9" name="Content Placeholder 6"/>
          <p:cNvSpPr txBox="1">
            <a:spLocks/>
          </p:cNvSpPr>
          <p:nvPr/>
        </p:nvSpPr>
        <p:spPr>
          <a:xfrm>
            <a:off x="605246" y="48768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Conversion of heart and lifestyle through rehabilitation is always possible.</a:t>
            </a:r>
          </a:p>
        </p:txBody>
      </p:sp>
    </p:spTree>
    <p:extLst>
      <p:ext uri="{BB962C8B-B14F-4D97-AF65-F5344CB8AC3E}">
        <p14:creationId xmlns:p14="http://schemas.microsoft.com/office/powerpoint/2010/main" val="229932054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343400" y="1600200"/>
            <a:ext cx="4343400" cy="876300"/>
          </a:xfrm>
          <a:prstGeom prst="rect">
            <a:avLst/>
          </a:prstGeom>
        </p:spPr>
        <p:txBody>
          <a:bodyPr>
            <a:noAutofit/>
          </a:bodyPr>
          <a:lstStyle/>
          <a:p>
            <a:pPr algn="ctr"/>
            <a:r>
              <a:rPr lang="en-US" sz="2400" b="1" dirty="0">
                <a:latin typeface="Arial" pitchFamily="34" charset="0"/>
                <a:cs typeface="Arial" pitchFamily="34" charset="0"/>
              </a:rPr>
              <a:t>Protecting Dignity: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Sexual </a:t>
            </a:r>
            <a:r>
              <a:rPr lang="en-US" sz="2400" b="1" dirty="0">
                <a:latin typeface="Arial" pitchFamily="34" charset="0"/>
                <a:cs typeface="Arial" pitchFamily="34" charset="0"/>
              </a:rPr>
              <a:t>Exploitation</a:t>
            </a:r>
          </a:p>
        </p:txBody>
      </p:sp>
      <p:sp>
        <p:nvSpPr>
          <p:cNvPr id="15" name="Content Placeholder 6"/>
          <p:cNvSpPr txBox="1">
            <a:spLocks/>
          </p:cNvSpPr>
          <p:nvPr/>
        </p:nvSpPr>
        <p:spPr>
          <a:xfrm>
            <a:off x="829494" y="50292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 Sixth Commandment: “You shall not commit adultery.”</a:t>
            </a:r>
          </a:p>
        </p:txBody>
      </p:sp>
      <p:sp>
        <p:nvSpPr>
          <p:cNvPr id="7" name="TextBox 6"/>
          <p:cNvSpPr txBox="1"/>
          <p:nvPr/>
        </p:nvSpPr>
        <p:spPr bwMode="auto">
          <a:xfrm>
            <a:off x="457200" y="4278868"/>
            <a:ext cx="8538753" cy="646331"/>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Men and women are called to acknowledge the dignity of their own sexual identity. Two Commandments remind us that sexual sin has social consequences:</a:t>
            </a:r>
          </a:p>
        </p:txBody>
      </p:sp>
      <p:sp>
        <p:nvSpPr>
          <p:cNvPr id="8" name="Content Placeholder 6"/>
          <p:cNvSpPr txBox="1">
            <a:spLocks/>
          </p:cNvSpPr>
          <p:nvPr/>
        </p:nvSpPr>
        <p:spPr>
          <a:xfrm>
            <a:off x="833847" y="54102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 Ninth Commandment: “You shall not covet your neighbor’s wife.”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97" y="914400"/>
            <a:ext cx="3172103" cy="23790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207569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1524000"/>
            <a:ext cx="7543800" cy="1752600"/>
          </a:xfrm>
          <a:prstGeom prst="rect">
            <a:avLst/>
          </a:prstGeom>
        </p:spPr>
        <p:txBody>
          <a:bodyPr>
            <a:noAutofit/>
          </a:bodyPr>
          <a:lstStyle/>
          <a:p>
            <a:pPr algn="ctr"/>
            <a:r>
              <a:rPr lang="en-US" sz="2400" b="1" dirty="0">
                <a:latin typeface="Arial" pitchFamily="34" charset="0"/>
                <a:cs typeface="Arial" pitchFamily="34" charset="0"/>
              </a:rPr>
              <a:t>Protecting Dignity: Sexual Exploitation (continued)</a:t>
            </a:r>
          </a:p>
        </p:txBody>
      </p:sp>
      <p:sp>
        <p:nvSpPr>
          <p:cNvPr id="7" name="TextBox 6"/>
          <p:cNvSpPr txBox="1"/>
          <p:nvPr/>
        </p:nvSpPr>
        <p:spPr bwMode="auto">
          <a:xfrm>
            <a:off x="605247" y="2362200"/>
            <a:ext cx="8236130" cy="923330"/>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The virtue of chastity helps us to live out our sexuality with integrity. We are called to respect ourselves and others because we are created in the image and likeness of God.</a:t>
            </a:r>
          </a:p>
        </p:txBody>
      </p:sp>
      <p:sp>
        <p:nvSpPr>
          <p:cNvPr id="8" name="TextBox 7"/>
          <p:cNvSpPr txBox="1"/>
          <p:nvPr/>
        </p:nvSpPr>
        <p:spPr bwMode="auto">
          <a:xfrm>
            <a:off x="914400" y="3867090"/>
            <a:ext cx="7391400" cy="400110"/>
          </a:xfrm>
          <a:prstGeom prst="rect">
            <a:avLst/>
          </a:prstGeom>
          <a:noFill/>
          <a:ln w="9525">
            <a:noFill/>
            <a:miter lim="800000"/>
            <a:headEnd/>
            <a:tailEnd/>
          </a:ln>
        </p:spPr>
        <p:txBody>
          <a:bodyPr wrap="square" rtlCol="0">
            <a:spAutoFit/>
          </a:bodyPr>
          <a:lstStyle/>
          <a:p>
            <a:pPr algn="ctr"/>
            <a:r>
              <a:rPr lang="en-US" sz="2000" b="1" dirty="0" smtClean="0">
                <a:latin typeface="Arial" pitchFamily="34" charset="0"/>
                <a:cs typeface="Arial" pitchFamily="34" charset="0"/>
              </a:rPr>
              <a:t>Quick Write</a:t>
            </a:r>
            <a:endParaRPr lang="en-US" sz="2000" b="1" dirty="0">
              <a:latin typeface="Arial" pitchFamily="34" charset="0"/>
              <a:cs typeface="Arial" pitchFamily="34" charset="0"/>
            </a:endParaRPr>
          </a:p>
        </p:txBody>
      </p:sp>
      <p:sp>
        <p:nvSpPr>
          <p:cNvPr id="9" name="TextBox 8"/>
          <p:cNvSpPr txBox="1"/>
          <p:nvPr/>
        </p:nvSpPr>
        <p:spPr bwMode="auto">
          <a:xfrm>
            <a:off x="762000" y="4343400"/>
            <a:ext cx="8153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does the message of media and society regarding chastity affect your view on chastity? Provide concrete examples.</a:t>
            </a:r>
          </a:p>
        </p:txBody>
      </p:sp>
      <p:sp>
        <p:nvSpPr>
          <p:cNvPr id="14" name="TextBox 13"/>
          <p:cNvSpPr txBox="1"/>
          <p:nvPr/>
        </p:nvSpPr>
        <p:spPr bwMode="auto">
          <a:xfrm>
            <a:off x="762000" y="4964668"/>
            <a:ext cx="78486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Who influences your personal thinking regarding chastity? God? society and media? Explain your answer.</a:t>
            </a:r>
          </a:p>
        </p:txBody>
      </p:sp>
    </p:spTree>
    <p:extLst>
      <p:ext uri="{BB962C8B-B14F-4D97-AF65-F5344CB8AC3E}">
        <p14:creationId xmlns:p14="http://schemas.microsoft.com/office/powerpoint/2010/main" val="426153738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191000" y="1600200"/>
            <a:ext cx="4724400" cy="1752600"/>
          </a:xfrm>
          <a:prstGeom prst="rect">
            <a:avLst/>
          </a:prstGeom>
        </p:spPr>
        <p:txBody>
          <a:bodyPr>
            <a:noAutofit/>
          </a:bodyPr>
          <a:lstStyle/>
          <a:p>
            <a:pPr algn="ctr"/>
            <a:r>
              <a:rPr lang="en-US" sz="2400" b="1" dirty="0">
                <a:latin typeface="Arial" pitchFamily="34" charset="0"/>
                <a:cs typeface="Arial" pitchFamily="34" charset="0"/>
              </a:rPr>
              <a:t>Societal Exploitation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of </a:t>
            </a:r>
            <a:r>
              <a:rPr lang="en-US" sz="2400" b="1" dirty="0">
                <a:latin typeface="Arial" pitchFamily="34" charset="0"/>
                <a:cs typeface="Arial" pitchFamily="34" charset="0"/>
              </a:rPr>
              <a:t>Sexuality</a:t>
            </a:r>
          </a:p>
        </p:txBody>
      </p:sp>
      <p:sp>
        <p:nvSpPr>
          <p:cNvPr id="15" name="Content Placeholder 6"/>
          <p:cNvSpPr txBox="1">
            <a:spLocks/>
          </p:cNvSpPr>
          <p:nvPr/>
        </p:nvSpPr>
        <p:spPr>
          <a:xfrm>
            <a:off x="605247" y="4876800"/>
            <a:ext cx="8538753" cy="1066800"/>
          </a:xfrm>
          <a:prstGeom prst="rect">
            <a:avLst/>
          </a:prstGeom>
        </p:spPr>
        <p:txBody>
          <a:bodyPr>
            <a:noAutofit/>
          </a:bodyPr>
          <a:lstStyle/>
          <a:p>
            <a:r>
              <a:rPr lang="en-US" dirty="0">
                <a:latin typeface="Arial" pitchFamily="34" charset="0"/>
                <a:cs typeface="Arial" pitchFamily="34" charset="0"/>
              </a:rPr>
              <a:t>Pornography is a serious social sin because it objectifies men and women and disrespects the gift of sexuality</a:t>
            </a:r>
            <a:r>
              <a:rPr lang="en-US" dirty="0" smtClean="0">
                <a:latin typeface="Arial" pitchFamily="34" charset="0"/>
                <a:cs typeface="Arial" pitchFamily="34" charset="0"/>
              </a:rPr>
              <a:t>. This can lead to the sins of premarital sex and adultery.</a:t>
            </a:r>
            <a:endParaRPr lang="en-US" dirty="0">
              <a:latin typeface="Arial" pitchFamily="34" charset="0"/>
              <a:cs typeface="Arial" pitchFamily="34" charset="0"/>
            </a:endParaRPr>
          </a:p>
        </p:txBody>
      </p:sp>
      <p:sp>
        <p:nvSpPr>
          <p:cNvPr id="7" name="TextBox 6"/>
          <p:cNvSpPr txBox="1"/>
          <p:nvPr/>
        </p:nvSpPr>
        <p:spPr bwMode="auto">
          <a:xfrm>
            <a:off x="605247" y="3821668"/>
            <a:ext cx="8236130" cy="923330"/>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The media often exploit the human dignity of sexuality. For example, the pornography industry creates and distributes sexually explicit stories, images, and video.</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97" y="914400"/>
            <a:ext cx="3172103" cy="23790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2407279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990600"/>
            <a:ext cx="7543800" cy="1752600"/>
          </a:xfrm>
          <a:prstGeom prst="rect">
            <a:avLst/>
          </a:prstGeom>
        </p:spPr>
        <p:txBody>
          <a:bodyPr>
            <a:noAutofit/>
          </a:bodyPr>
          <a:lstStyle/>
          <a:p>
            <a:pPr algn="ctr"/>
            <a:r>
              <a:rPr lang="en-US" sz="2400" b="1" dirty="0">
                <a:latin typeface="Arial" pitchFamily="34" charset="0"/>
                <a:cs typeface="Arial" pitchFamily="34" charset="0"/>
              </a:rPr>
              <a:t>Sexism</a:t>
            </a:r>
          </a:p>
        </p:txBody>
      </p:sp>
      <p:sp>
        <p:nvSpPr>
          <p:cNvPr id="15" name="Content Placeholder 6"/>
          <p:cNvSpPr txBox="1">
            <a:spLocks/>
          </p:cNvSpPr>
          <p:nvPr/>
        </p:nvSpPr>
        <p:spPr>
          <a:xfrm>
            <a:off x="685800" y="22860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not allowing one gender equal rights in society</a:t>
            </a:r>
          </a:p>
        </p:txBody>
      </p:sp>
      <p:sp>
        <p:nvSpPr>
          <p:cNvPr id="7" name="TextBox 6"/>
          <p:cNvSpPr txBox="1"/>
          <p:nvPr/>
        </p:nvSpPr>
        <p:spPr bwMode="auto">
          <a:xfrm>
            <a:off x="457200" y="1600200"/>
            <a:ext cx="8538753"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Sexism takes many forms, including  .  .  .</a:t>
            </a:r>
          </a:p>
        </p:txBody>
      </p:sp>
      <p:sp>
        <p:nvSpPr>
          <p:cNvPr id="8" name="Content Placeholder 6"/>
          <p:cNvSpPr txBox="1">
            <a:spLocks/>
          </p:cNvSpPr>
          <p:nvPr/>
        </p:nvSpPr>
        <p:spPr>
          <a:xfrm>
            <a:off x="690153" y="26670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overlooking verbal, sexual, and physical abuse against one gender</a:t>
            </a:r>
          </a:p>
        </p:txBody>
      </p:sp>
      <p:sp>
        <p:nvSpPr>
          <p:cNvPr id="9" name="Content Placeholder 6"/>
          <p:cNvSpPr txBox="1">
            <a:spLocks/>
          </p:cNvSpPr>
          <p:nvPr/>
        </p:nvSpPr>
        <p:spPr>
          <a:xfrm>
            <a:off x="694506" y="3059668"/>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not allowing one gender equal work opportunities or equal pay for equal work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608" y="3733800"/>
            <a:ext cx="3615595"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17544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486400" y="1981200"/>
            <a:ext cx="2335693" cy="515586"/>
          </a:xfrm>
          <a:prstGeom prst="rect">
            <a:avLst/>
          </a:prstGeom>
        </p:spPr>
        <p:txBody>
          <a:bodyPr>
            <a:noAutofit/>
          </a:bodyPr>
          <a:lstStyle/>
          <a:p>
            <a:pPr algn="ctr"/>
            <a:r>
              <a:rPr lang="en-US" sz="2400" b="1" dirty="0">
                <a:latin typeface="Arial" pitchFamily="34" charset="0"/>
                <a:cs typeface="Arial" pitchFamily="34" charset="0"/>
              </a:rPr>
              <a:t>Racism</a:t>
            </a:r>
          </a:p>
        </p:txBody>
      </p:sp>
      <p:sp>
        <p:nvSpPr>
          <p:cNvPr id="11" name="TextBox 5"/>
          <p:cNvSpPr txBox="1">
            <a:spLocks noChangeArrowheads="1"/>
          </p:cNvSpPr>
          <p:nvPr/>
        </p:nvSpPr>
        <p:spPr bwMode="auto">
          <a:xfrm>
            <a:off x="838200" y="3733800"/>
            <a:ext cx="1600200" cy="169277"/>
          </a:xfrm>
          <a:prstGeom prst="rect">
            <a:avLst/>
          </a:prstGeom>
          <a:noFill/>
          <a:ln w="9525">
            <a:noFill/>
            <a:miter lim="800000"/>
            <a:headEnd/>
            <a:tailEnd/>
          </a:ln>
        </p:spPr>
        <p:txBody>
          <a:bodyPr wrap="square">
            <a:spAutoFit/>
          </a:bodyPr>
          <a:lstStyle/>
          <a:p>
            <a:r>
              <a:rPr lang="en-US" sz="500" dirty="0" err="1" smtClean="0">
                <a:latin typeface="Arial" pitchFamily="34" charset="0"/>
                <a:cs typeface="Arial" pitchFamily="34" charset="0"/>
              </a:rPr>
              <a:t>WikiMiediaCommons</a:t>
            </a:r>
            <a:endParaRPr lang="en-US" sz="500" dirty="0">
              <a:latin typeface="Arial" pitchFamily="34" charset="0"/>
              <a:cs typeface="Arial" pitchFamily="34" charset="0"/>
            </a:endParaRPr>
          </a:p>
        </p:txBody>
      </p:sp>
      <p:sp>
        <p:nvSpPr>
          <p:cNvPr id="15" name="Content Placeholder 6"/>
          <p:cNvSpPr txBox="1">
            <a:spLocks/>
          </p:cNvSpPr>
          <p:nvPr/>
        </p:nvSpPr>
        <p:spPr>
          <a:xfrm>
            <a:off x="838200" y="4676405"/>
            <a:ext cx="7620000" cy="505195"/>
          </a:xfrm>
          <a:prstGeom prst="rect">
            <a:avLst/>
          </a:prstGeom>
        </p:spPr>
        <p:txBody>
          <a:bodyPr>
            <a:noAutofit/>
          </a:bodyPr>
          <a:lstStyle/>
          <a:p>
            <a:r>
              <a:rPr lang="en-US" dirty="0">
                <a:latin typeface="Arial" pitchFamily="34" charset="0"/>
                <a:cs typeface="Arial" pitchFamily="34" charset="0"/>
              </a:rPr>
              <a:t>Once the relationship between two races is marked by humiliation, abuse, or physical violence, the prejudice and distrust can last for years.</a:t>
            </a:r>
          </a:p>
        </p:txBody>
      </p:sp>
      <p:sp>
        <p:nvSpPr>
          <p:cNvPr id="7" name="TextBox 6"/>
          <p:cNvSpPr txBox="1"/>
          <p:nvPr/>
        </p:nvSpPr>
        <p:spPr bwMode="auto">
          <a:xfrm>
            <a:off x="804553" y="4001870"/>
            <a:ext cx="7729847" cy="646331"/>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Racism is a sin committed by individuals and also by social structures that perpetuate racist policies and practices.</a:t>
            </a:r>
          </a:p>
        </p:txBody>
      </p:sp>
      <p:sp>
        <p:nvSpPr>
          <p:cNvPr id="8" name="Content Placeholder 6"/>
          <p:cNvSpPr txBox="1">
            <a:spLocks/>
          </p:cNvSpPr>
          <p:nvPr/>
        </p:nvSpPr>
        <p:spPr>
          <a:xfrm>
            <a:off x="838200" y="5334000"/>
            <a:ext cx="8538753" cy="381000"/>
          </a:xfrm>
          <a:prstGeom prst="rect">
            <a:avLst/>
          </a:prstGeom>
        </p:spPr>
        <p:txBody>
          <a:bodyPr>
            <a:noAutofit/>
          </a:bodyPr>
          <a:lstStyle/>
          <a:p>
            <a:r>
              <a:rPr lang="en-US" dirty="0">
                <a:latin typeface="Arial" pitchFamily="34" charset="0"/>
                <a:cs typeface="Arial" pitchFamily="34" charset="0"/>
              </a:rPr>
              <a:t>This is another consequence of Original Sin.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990600"/>
            <a:ext cx="3728376" cy="2658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882781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667000" y="1485900"/>
            <a:ext cx="7543800" cy="609599"/>
          </a:xfrm>
          <a:prstGeom prst="rect">
            <a:avLst/>
          </a:prstGeom>
        </p:spPr>
        <p:txBody>
          <a:bodyPr>
            <a:noAutofit/>
          </a:bodyPr>
          <a:lstStyle/>
          <a:p>
            <a:pPr algn="ctr"/>
            <a:r>
              <a:rPr lang="en-US" sz="2400" b="1" dirty="0">
                <a:latin typeface="Arial" pitchFamily="34" charset="0"/>
                <a:cs typeface="Arial" pitchFamily="34" charset="0"/>
              </a:rPr>
              <a:t>The Church and Racism</a:t>
            </a:r>
          </a:p>
        </p:txBody>
      </p:sp>
      <p:sp>
        <p:nvSpPr>
          <p:cNvPr id="15" name="Content Placeholder 6"/>
          <p:cNvSpPr txBox="1">
            <a:spLocks/>
          </p:cNvSpPr>
          <p:nvPr/>
        </p:nvSpPr>
        <p:spPr>
          <a:xfrm>
            <a:off x="4572001" y="2095499"/>
            <a:ext cx="4114800" cy="1179229"/>
          </a:xfrm>
          <a:prstGeom prst="rect">
            <a:avLst/>
          </a:prstGeom>
        </p:spPr>
        <p:txBody>
          <a:bodyPr>
            <a:noAutofit/>
          </a:bodyPr>
          <a:lstStyle/>
          <a:p>
            <a:r>
              <a:rPr lang="en-US" dirty="0">
                <a:latin typeface="Arial" pitchFamily="34" charset="0"/>
                <a:cs typeface="Arial" pitchFamily="34" charset="0"/>
              </a:rPr>
              <a:t>The U.S. Catholic bishops speak out against racism in their pastoral </a:t>
            </a:r>
            <a:r>
              <a:rPr lang="en-US" dirty="0" smtClean="0">
                <a:latin typeface="Arial" pitchFamily="34" charset="0"/>
                <a:cs typeface="Arial" pitchFamily="34" charset="0"/>
              </a:rPr>
              <a:t>letter </a:t>
            </a:r>
            <a:r>
              <a:rPr lang="en-US" i="1" dirty="0">
                <a:latin typeface="Arial" pitchFamily="34" charset="0"/>
                <a:cs typeface="Arial" pitchFamily="34" charset="0"/>
              </a:rPr>
              <a:t>Brothers and Sisters to Us</a:t>
            </a:r>
            <a:r>
              <a:rPr lang="en-US" dirty="0" smtClean="0">
                <a:latin typeface="Arial" pitchFamily="34" charset="0"/>
                <a:cs typeface="Arial" pitchFamily="34" charset="0"/>
              </a:rPr>
              <a:t>. They teach that racism is a sin that</a:t>
            </a:r>
            <a:endParaRPr lang="en-US" dirty="0">
              <a:latin typeface="Arial" pitchFamily="34" charset="0"/>
              <a:cs typeface="Arial" pitchFamily="34" charset="0"/>
            </a:endParaRPr>
          </a:p>
        </p:txBody>
      </p:sp>
      <p:sp>
        <p:nvSpPr>
          <p:cNvPr id="9" name="Content Placeholder 6"/>
          <p:cNvSpPr txBox="1">
            <a:spLocks/>
          </p:cNvSpPr>
          <p:nvPr/>
        </p:nvSpPr>
        <p:spPr>
          <a:xfrm>
            <a:off x="4876799" y="3516868"/>
            <a:ext cx="3990507"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divides the human family</a:t>
            </a:r>
          </a:p>
        </p:txBody>
      </p:sp>
      <p:sp>
        <p:nvSpPr>
          <p:cNvPr id="13" name="Content Placeholder 6"/>
          <p:cNvSpPr txBox="1">
            <a:spLocks/>
          </p:cNvSpPr>
          <p:nvPr/>
        </p:nvSpPr>
        <p:spPr>
          <a:xfrm>
            <a:off x="4868094" y="3886200"/>
            <a:ext cx="3999212"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violates the fundamental human dignity of those called to be children of the same Father</a:t>
            </a:r>
          </a:p>
        </p:txBody>
      </p:sp>
      <p:sp>
        <p:nvSpPr>
          <p:cNvPr id="14" name="TextBox 5"/>
          <p:cNvSpPr txBox="1">
            <a:spLocks noChangeArrowheads="1"/>
          </p:cNvSpPr>
          <p:nvPr/>
        </p:nvSpPr>
        <p:spPr bwMode="auto">
          <a:xfrm>
            <a:off x="1524000" y="5712031"/>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59" y="806165"/>
            <a:ext cx="3411641" cy="4908835"/>
          </a:xfrm>
          <a:prstGeom prst="rect">
            <a:avLst/>
          </a:prstGeom>
        </p:spPr>
      </p:pic>
    </p:spTree>
    <p:extLst>
      <p:ext uri="{BB962C8B-B14F-4D97-AF65-F5344CB8AC3E}">
        <p14:creationId xmlns:p14="http://schemas.microsoft.com/office/powerpoint/2010/main" val="274073504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43144" y="1219200"/>
            <a:ext cx="2782389" cy="495300"/>
          </a:xfrm>
          <a:prstGeom prst="rect">
            <a:avLst/>
          </a:prstGeom>
        </p:spPr>
        <p:txBody>
          <a:bodyPr>
            <a:noAutofit/>
          </a:bodyPr>
          <a:lstStyle/>
          <a:p>
            <a:r>
              <a:rPr lang="en-US" sz="2400" b="1" dirty="0">
                <a:latin typeface="Arial" pitchFamily="34" charset="0"/>
                <a:cs typeface="Arial" pitchFamily="34" charset="0"/>
              </a:rPr>
              <a:t>Stereotyping</a:t>
            </a:r>
          </a:p>
        </p:txBody>
      </p:sp>
      <p:sp>
        <p:nvSpPr>
          <p:cNvPr id="11" name="TextBox 5"/>
          <p:cNvSpPr txBox="1">
            <a:spLocks noChangeArrowheads="1"/>
          </p:cNvSpPr>
          <p:nvPr/>
        </p:nvSpPr>
        <p:spPr bwMode="auto">
          <a:xfrm>
            <a:off x="4800600" y="4648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381000" y="1905000"/>
            <a:ext cx="3639192" cy="381000"/>
          </a:xfrm>
          <a:prstGeom prst="rect">
            <a:avLst/>
          </a:prstGeom>
        </p:spPr>
        <p:txBody>
          <a:bodyPr>
            <a:noAutofit/>
          </a:bodyPr>
          <a:lstStyle/>
          <a:p>
            <a:r>
              <a:rPr lang="en-US" dirty="0">
                <a:latin typeface="Arial" pitchFamily="34" charset="0"/>
                <a:cs typeface="Arial" pitchFamily="34" charset="0"/>
              </a:rPr>
              <a:t>The way we treat others is based on the way we view them.</a:t>
            </a:r>
          </a:p>
        </p:txBody>
      </p:sp>
      <p:sp>
        <p:nvSpPr>
          <p:cNvPr id="8" name="Content Placeholder 6"/>
          <p:cNvSpPr txBox="1">
            <a:spLocks/>
          </p:cNvSpPr>
          <p:nvPr/>
        </p:nvSpPr>
        <p:spPr>
          <a:xfrm>
            <a:off x="443144" y="2743200"/>
            <a:ext cx="3862253" cy="381000"/>
          </a:xfrm>
          <a:prstGeom prst="rect">
            <a:avLst/>
          </a:prstGeom>
        </p:spPr>
        <p:txBody>
          <a:bodyPr>
            <a:noAutofit/>
          </a:bodyPr>
          <a:lstStyle/>
          <a:p>
            <a:r>
              <a:rPr lang="en-US" dirty="0">
                <a:latin typeface="Arial" pitchFamily="34" charset="0"/>
                <a:cs typeface="Arial" pitchFamily="34" charset="0"/>
              </a:rPr>
              <a:t>Sometimes our assumptions about a person are based on stereotypes.</a:t>
            </a:r>
          </a:p>
        </p:txBody>
      </p:sp>
      <p:sp>
        <p:nvSpPr>
          <p:cNvPr id="14" name="Content Placeholder 6"/>
          <p:cNvSpPr txBox="1">
            <a:spLocks/>
          </p:cNvSpPr>
          <p:nvPr/>
        </p:nvSpPr>
        <p:spPr>
          <a:xfrm>
            <a:off x="443144" y="3600084"/>
            <a:ext cx="4034247" cy="381000"/>
          </a:xfrm>
          <a:prstGeom prst="rect">
            <a:avLst/>
          </a:prstGeom>
        </p:spPr>
        <p:txBody>
          <a:bodyPr>
            <a:noAutofit/>
          </a:bodyPr>
          <a:lstStyle/>
          <a:p>
            <a:r>
              <a:rPr lang="en-US" dirty="0">
                <a:latin typeface="Arial" pitchFamily="34" charset="0"/>
                <a:cs typeface="Arial" pitchFamily="34" charset="0"/>
              </a:rPr>
              <a:t>The problem with stereotypes is that they are often inaccurate or untrue, and they do not respect each individual’s uniqueness.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6112" y="1295400"/>
            <a:ext cx="4056888" cy="3188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899556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063677" y="1524000"/>
            <a:ext cx="3927923" cy="876300"/>
          </a:xfrm>
          <a:prstGeom prst="rect">
            <a:avLst/>
          </a:prstGeom>
        </p:spPr>
        <p:txBody>
          <a:bodyPr>
            <a:noAutofit/>
          </a:bodyPr>
          <a:lstStyle/>
          <a:p>
            <a:pPr algn="ctr"/>
            <a:r>
              <a:rPr lang="en-US" sz="2400" b="1" dirty="0">
                <a:latin typeface="Arial" pitchFamily="34" charset="0"/>
                <a:cs typeface="Arial" pitchFamily="34" charset="0"/>
              </a:rPr>
              <a:t>A Culture of Life versus a Culture of Death</a:t>
            </a:r>
          </a:p>
        </p:txBody>
      </p:sp>
      <p:sp>
        <p:nvSpPr>
          <p:cNvPr id="11" name="TextBox 5"/>
          <p:cNvSpPr txBox="1">
            <a:spLocks noChangeArrowheads="1"/>
          </p:cNvSpPr>
          <p:nvPr/>
        </p:nvSpPr>
        <p:spPr bwMode="auto">
          <a:xfrm>
            <a:off x="533400" y="4706779"/>
            <a:ext cx="2891977" cy="246221"/>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By Clarence Goss from USA (</a:t>
            </a:r>
            <a:r>
              <a:rPr lang="en-US" sz="500" dirty="0" err="1">
                <a:latin typeface="Arial" pitchFamily="34" charset="0"/>
                <a:cs typeface="Arial" pitchFamily="34" charset="0"/>
              </a:rPr>
              <a:t>Flickr:Got</a:t>
            </a:r>
            <a:r>
              <a:rPr lang="en-US" sz="500" dirty="0">
                <a:latin typeface="Arial" pitchFamily="34" charset="0"/>
                <a:cs typeface="Arial" pitchFamily="34" charset="0"/>
              </a:rPr>
              <a:t> You Daddy) [CC-BY-2.0 (www.creativecommons.org/licenses/by/2.0)], via Wikimedia Commons</a:t>
            </a:r>
          </a:p>
        </p:txBody>
      </p:sp>
      <p:sp>
        <p:nvSpPr>
          <p:cNvPr id="15" name="Content Placeholder 6"/>
          <p:cNvSpPr txBox="1">
            <a:spLocks/>
          </p:cNvSpPr>
          <p:nvPr/>
        </p:nvSpPr>
        <p:spPr>
          <a:xfrm>
            <a:off x="5181600" y="2667000"/>
            <a:ext cx="3733800" cy="381000"/>
          </a:xfrm>
          <a:prstGeom prst="rect">
            <a:avLst/>
          </a:prstGeom>
        </p:spPr>
        <p:txBody>
          <a:bodyPr>
            <a:noAutofit/>
          </a:bodyPr>
          <a:lstStyle/>
          <a:p>
            <a:r>
              <a:rPr lang="en-US" dirty="0" smtClean="0">
                <a:latin typeface="Calibri (Body)"/>
              </a:rPr>
              <a:t>Pope Saint </a:t>
            </a:r>
            <a:r>
              <a:rPr lang="en-US" dirty="0">
                <a:latin typeface="Calibri (Body)"/>
              </a:rPr>
              <a:t>John Paul II wrote about the moral shifts occurring in society, specifically abortion and euthanasia.</a:t>
            </a:r>
            <a:endParaRPr lang="en-US" dirty="0">
              <a:latin typeface="Calibri (Body)"/>
              <a:cs typeface="Arial" pitchFamily="34" charset="0"/>
            </a:endParaRPr>
          </a:p>
        </p:txBody>
      </p:sp>
      <p:sp>
        <p:nvSpPr>
          <p:cNvPr id="13" name="Content Placeholder 6"/>
          <p:cNvSpPr txBox="1">
            <a:spLocks/>
          </p:cNvSpPr>
          <p:nvPr/>
        </p:nvSpPr>
        <p:spPr>
          <a:xfrm>
            <a:off x="5181600" y="4038600"/>
            <a:ext cx="3659777" cy="381000"/>
          </a:xfrm>
          <a:prstGeom prst="rect">
            <a:avLst/>
          </a:prstGeom>
        </p:spPr>
        <p:txBody>
          <a:bodyPr>
            <a:noAutofit/>
          </a:bodyPr>
          <a:lstStyle/>
          <a:p>
            <a:r>
              <a:rPr lang="en-US" dirty="0">
                <a:latin typeface="Arial" pitchFamily="34" charset="0"/>
                <a:cs typeface="Arial" pitchFamily="34" charset="0"/>
              </a:rPr>
              <a:t>Abortion and euthanasia are </a:t>
            </a:r>
            <a:r>
              <a:rPr lang="en-US" dirty="0" smtClean="0">
                <a:latin typeface="Arial" pitchFamily="34" charset="0"/>
                <a:cs typeface="Arial" pitchFamily="34" charset="0"/>
              </a:rPr>
              <a:t>two serious sins </a:t>
            </a:r>
            <a:r>
              <a:rPr lang="en-US" dirty="0">
                <a:latin typeface="Arial" pitchFamily="34" charset="0"/>
                <a:cs typeface="Arial" pitchFamily="34" charset="0"/>
              </a:rPr>
              <a:t>against the sanctity of life and are violations of the Fifth Commandment.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08" y="1295400"/>
            <a:ext cx="4454192" cy="3340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659021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57200" y="1295400"/>
            <a:ext cx="1752600" cy="609600"/>
          </a:xfrm>
          <a:prstGeom prst="rect">
            <a:avLst/>
          </a:prstGeom>
        </p:spPr>
        <p:txBody>
          <a:bodyPr>
            <a:noAutofit/>
          </a:bodyPr>
          <a:lstStyle/>
          <a:p>
            <a:r>
              <a:rPr lang="en-US" sz="2400" b="1" dirty="0">
                <a:latin typeface="Arial" pitchFamily="34" charset="0"/>
                <a:cs typeface="Arial" pitchFamily="34" charset="0"/>
              </a:rPr>
              <a:t>Prejudice</a:t>
            </a:r>
          </a:p>
        </p:txBody>
      </p:sp>
      <p:sp>
        <p:nvSpPr>
          <p:cNvPr id="15" name="Content Placeholder 6"/>
          <p:cNvSpPr txBox="1">
            <a:spLocks/>
          </p:cNvSpPr>
          <p:nvPr/>
        </p:nvSpPr>
        <p:spPr>
          <a:xfrm>
            <a:off x="457200" y="1981200"/>
            <a:ext cx="3805647" cy="381000"/>
          </a:xfrm>
          <a:prstGeom prst="rect">
            <a:avLst/>
          </a:prstGeom>
        </p:spPr>
        <p:txBody>
          <a:bodyPr>
            <a:noAutofit/>
          </a:bodyPr>
          <a:lstStyle/>
          <a:p>
            <a:r>
              <a:rPr lang="en-US" dirty="0">
                <a:latin typeface="Arial" pitchFamily="34" charset="0"/>
                <a:cs typeface="Arial" pitchFamily="34" charset="0"/>
              </a:rPr>
              <a:t>Prejudice is often displayed as ignorance, fear, or hostility directed toward a specific race or ethnicity, gender, economic class, or ability.</a:t>
            </a:r>
          </a:p>
        </p:txBody>
      </p:sp>
      <p:sp>
        <p:nvSpPr>
          <p:cNvPr id="8" name="Content Placeholder 6"/>
          <p:cNvSpPr txBox="1">
            <a:spLocks/>
          </p:cNvSpPr>
          <p:nvPr/>
        </p:nvSpPr>
        <p:spPr>
          <a:xfrm>
            <a:off x="605248" y="3429000"/>
            <a:ext cx="3657600"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Prejudice is based on a preconceived judgment without knowing all the facts.</a:t>
            </a:r>
          </a:p>
        </p:txBody>
      </p:sp>
      <p:sp>
        <p:nvSpPr>
          <p:cNvPr id="14" name="Content Placeholder 6"/>
          <p:cNvSpPr txBox="1">
            <a:spLocks/>
          </p:cNvSpPr>
          <p:nvPr/>
        </p:nvSpPr>
        <p:spPr>
          <a:xfrm>
            <a:off x="605249" y="4495800"/>
            <a:ext cx="3657600"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Negative prejudicial attitudes harm human dignity.</a:t>
            </a:r>
          </a:p>
        </p:txBody>
      </p:sp>
      <p:sp>
        <p:nvSpPr>
          <p:cNvPr id="11" name="TextBox 5"/>
          <p:cNvSpPr txBox="1">
            <a:spLocks noChangeArrowheads="1"/>
          </p:cNvSpPr>
          <p:nvPr/>
        </p:nvSpPr>
        <p:spPr bwMode="auto">
          <a:xfrm>
            <a:off x="4800600" y="4648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6112" y="1295400"/>
            <a:ext cx="4056888" cy="3188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7175565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33400" y="914400"/>
            <a:ext cx="2895600" cy="533400"/>
          </a:xfrm>
          <a:prstGeom prst="rect">
            <a:avLst/>
          </a:prstGeom>
        </p:spPr>
        <p:txBody>
          <a:bodyPr>
            <a:noAutofit/>
          </a:bodyPr>
          <a:lstStyle/>
          <a:p>
            <a:r>
              <a:rPr lang="en-US" sz="2400" b="1" dirty="0">
                <a:latin typeface="Arial" pitchFamily="34" charset="0"/>
                <a:cs typeface="Arial" pitchFamily="34" charset="0"/>
              </a:rPr>
              <a:t>Discrimination</a:t>
            </a:r>
          </a:p>
        </p:txBody>
      </p:sp>
      <p:sp>
        <p:nvSpPr>
          <p:cNvPr id="15" name="Content Placeholder 6"/>
          <p:cNvSpPr txBox="1">
            <a:spLocks/>
          </p:cNvSpPr>
          <p:nvPr/>
        </p:nvSpPr>
        <p:spPr>
          <a:xfrm>
            <a:off x="533400" y="1600200"/>
            <a:ext cx="3653247" cy="381000"/>
          </a:xfrm>
          <a:prstGeom prst="rect">
            <a:avLst/>
          </a:prstGeom>
        </p:spPr>
        <p:txBody>
          <a:bodyPr>
            <a:noAutofit/>
          </a:bodyPr>
          <a:lstStyle/>
          <a:p>
            <a:r>
              <a:rPr lang="en-US" dirty="0">
                <a:latin typeface="Arial" pitchFamily="34" charset="0"/>
                <a:cs typeface="Arial" pitchFamily="34" charset="0"/>
              </a:rPr>
              <a:t>Prejudice becomes discrimination when people in power are motivated by prejudice to deny members of a particular group their rights.</a:t>
            </a:r>
          </a:p>
        </p:txBody>
      </p:sp>
      <p:sp>
        <p:nvSpPr>
          <p:cNvPr id="8" name="Content Placeholder 6"/>
          <p:cNvSpPr txBox="1">
            <a:spLocks/>
          </p:cNvSpPr>
          <p:nvPr/>
        </p:nvSpPr>
        <p:spPr>
          <a:xfrm>
            <a:off x="681448" y="3276600"/>
            <a:ext cx="3505200" cy="381000"/>
          </a:xfrm>
          <a:prstGeom prst="rect">
            <a:avLst/>
          </a:prstGeom>
        </p:spPr>
        <p:txBody>
          <a:bodyPr>
            <a:noAutofit/>
          </a:bodyPr>
          <a:lstStyle/>
          <a:p>
            <a:pPr marL="285750" indent="-285750">
              <a:buFont typeface="Arial" pitchFamily="34" charset="0"/>
              <a:buChar char="•"/>
            </a:pPr>
            <a:r>
              <a:rPr lang="en-US" dirty="0" smtClean="0">
                <a:latin typeface="Arial" pitchFamily="34" charset="0"/>
                <a:cs typeface="Arial" pitchFamily="34" charset="0"/>
              </a:rPr>
              <a:t>Discrimination </a:t>
            </a:r>
            <a:r>
              <a:rPr lang="en-US" dirty="0">
                <a:latin typeface="Arial" pitchFamily="34" charset="0"/>
                <a:cs typeface="Arial" pitchFamily="34" charset="0"/>
              </a:rPr>
              <a:t>can apply to issues of race or ethnicity, gender, class, or ability.</a:t>
            </a:r>
          </a:p>
        </p:txBody>
      </p:sp>
      <p:sp>
        <p:nvSpPr>
          <p:cNvPr id="14" name="Content Placeholder 6"/>
          <p:cNvSpPr txBox="1">
            <a:spLocks/>
          </p:cNvSpPr>
          <p:nvPr/>
        </p:nvSpPr>
        <p:spPr>
          <a:xfrm>
            <a:off x="681449" y="4343400"/>
            <a:ext cx="3505200"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Overcoming the many faces of discrimination takes a long-term commitment to work for justice.</a:t>
            </a:r>
          </a:p>
        </p:txBody>
      </p:sp>
      <p:sp>
        <p:nvSpPr>
          <p:cNvPr id="11" name="TextBox 5"/>
          <p:cNvSpPr txBox="1">
            <a:spLocks noChangeArrowheads="1"/>
          </p:cNvSpPr>
          <p:nvPr/>
        </p:nvSpPr>
        <p:spPr bwMode="auto">
          <a:xfrm>
            <a:off x="4800600" y="4648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6112" y="1295400"/>
            <a:ext cx="4056888" cy="3188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5549479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57345" y="1066800"/>
            <a:ext cx="3657600" cy="533400"/>
          </a:xfrm>
          <a:prstGeom prst="rect">
            <a:avLst/>
          </a:prstGeom>
        </p:spPr>
        <p:txBody>
          <a:bodyPr>
            <a:noAutofit/>
          </a:bodyPr>
          <a:lstStyle/>
          <a:p>
            <a:r>
              <a:rPr lang="en-US" sz="2400" b="1" dirty="0">
                <a:latin typeface="Arial" pitchFamily="34" charset="0"/>
                <a:cs typeface="Arial" pitchFamily="34" charset="0"/>
              </a:rPr>
              <a:t>People with Disabilities</a:t>
            </a:r>
          </a:p>
        </p:txBody>
      </p:sp>
      <p:sp>
        <p:nvSpPr>
          <p:cNvPr id="11" name="TextBox 5"/>
          <p:cNvSpPr txBox="1">
            <a:spLocks noChangeArrowheads="1"/>
          </p:cNvSpPr>
          <p:nvPr/>
        </p:nvSpPr>
        <p:spPr bwMode="auto">
          <a:xfrm rot="540000">
            <a:off x="4803990" y="3745201"/>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457345" y="1693223"/>
            <a:ext cx="4038455" cy="381000"/>
          </a:xfrm>
          <a:prstGeom prst="rect">
            <a:avLst/>
          </a:prstGeom>
        </p:spPr>
        <p:txBody>
          <a:bodyPr>
            <a:noAutofit/>
          </a:bodyPr>
          <a:lstStyle/>
          <a:p>
            <a:r>
              <a:rPr lang="en-US" dirty="0">
                <a:latin typeface="Arial" pitchFamily="34" charset="0"/>
                <a:cs typeface="Arial" pitchFamily="34" charset="0"/>
              </a:rPr>
              <a:t>People with physical, mental, emotional, </a:t>
            </a:r>
            <a:r>
              <a:rPr lang="en-US" dirty="0" smtClean="0">
                <a:latin typeface="Arial" pitchFamily="34" charset="0"/>
                <a:cs typeface="Arial" pitchFamily="34" charset="0"/>
              </a:rPr>
              <a:t>or </a:t>
            </a:r>
            <a:r>
              <a:rPr lang="en-US" dirty="0">
                <a:latin typeface="Arial" pitchFamily="34" charset="0"/>
                <a:cs typeface="Arial" pitchFamily="34" charset="0"/>
              </a:rPr>
              <a:t>developmental disabilities are also the victims of prejudice and discrimination.</a:t>
            </a:r>
          </a:p>
        </p:txBody>
      </p:sp>
      <p:sp>
        <p:nvSpPr>
          <p:cNvPr id="8" name="Content Placeholder 6"/>
          <p:cNvSpPr txBox="1">
            <a:spLocks/>
          </p:cNvSpPr>
          <p:nvPr/>
        </p:nvSpPr>
        <p:spPr>
          <a:xfrm>
            <a:off x="457345" y="2971800"/>
            <a:ext cx="4038455" cy="381000"/>
          </a:xfrm>
          <a:prstGeom prst="rect">
            <a:avLst/>
          </a:prstGeom>
        </p:spPr>
        <p:txBody>
          <a:bodyPr>
            <a:noAutofit/>
          </a:bodyPr>
          <a:lstStyle/>
          <a:p>
            <a:r>
              <a:rPr lang="en-US" dirty="0">
                <a:latin typeface="Arial" pitchFamily="34" charset="0"/>
                <a:cs typeface="Arial" pitchFamily="34" charset="0"/>
              </a:rPr>
              <a:t>We should remember that Jesus showed great concern for people with disabilities</a:t>
            </a:r>
          </a:p>
        </p:txBody>
      </p:sp>
      <p:sp>
        <p:nvSpPr>
          <p:cNvPr id="14" name="Content Placeholder 6"/>
          <p:cNvSpPr txBox="1">
            <a:spLocks/>
          </p:cNvSpPr>
          <p:nvPr/>
        </p:nvSpPr>
        <p:spPr>
          <a:xfrm>
            <a:off x="457346" y="3962400"/>
            <a:ext cx="3754920" cy="381000"/>
          </a:xfrm>
          <a:prstGeom prst="rect">
            <a:avLst/>
          </a:prstGeom>
        </p:spPr>
        <p:txBody>
          <a:bodyPr>
            <a:noAutofit/>
          </a:bodyPr>
          <a:lstStyle/>
          <a:p>
            <a:r>
              <a:rPr lang="en-US" dirty="0" smtClean="0">
                <a:latin typeface="Arial" pitchFamily="34" charset="0"/>
                <a:cs typeface="Arial" pitchFamily="34" charset="0"/>
              </a:rPr>
              <a:t>As the Body of Christ, the Church is committed to ending discrimination against people with disabilities, both within the Church and in society.</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0000">
            <a:off x="4965112" y="1484270"/>
            <a:ext cx="3688080" cy="23456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5210686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876800" y="1219200"/>
            <a:ext cx="2381250" cy="876300"/>
          </a:xfrm>
          <a:prstGeom prst="rect">
            <a:avLst/>
          </a:prstGeom>
        </p:spPr>
        <p:txBody>
          <a:bodyPr>
            <a:noAutofit/>
          </a:bodyPr>
          <a:lstStyle/>
          <a:p>
            <a:r>
              <a:rPr lang="en-US" sz="2400" b="1" dirty="0">
                <a:latin typeface="Arial" pitchFamily="34" charset="0"/>
                <a:cs typeface="Arial" pitchFamily="34" charset="0"/>
              </a:rPr>
              <a:t>Migration and Immigration</a:t>
            </a:r>
          </a:p>
        </p:txBody>
      </p:sp>
      <p:sp>
        <p:nvSpPr>
          <p:cNvPr id="15" name="Content Placeholder 6"/>
          <p:cNvSpPr txBox="1">
            <a:spLocks/>
          </p:cNvSpPr>
          <p:nvPr/>
        </p:nvSpPr>
        <p:spPr>
          <a:xfrm>
            <a:off x="4876800" y="3238500"/>
            <a:ext cx="4114800" cy="381000"/>
          </a:xfrm>
          <a:prstGeom prst="rect">
            <a:avLst/>
          </a:prstGeom>
        </p:spPr>
        <p:txBody>
          <a:bodyPr>
            <a:noAutofit/>
          </a:bodyPr>
          <a:lstStyle/>
          <a:p>
            <a:r>
              <a:rPr lang="en-US" dirty="0">
                <a:latin typeface="Arial" pitchFamily="34" charset="0"/>
                <a:cs typeface="Arial" pitchFamily="34" charset="0"/>
              </a:rPr>
              <a:t>The Church calls for the elimination of the root causes of such migration: poverty, injustice, lack of religious freedom, and war.</a:t>
            </a:r>
          </a:p>
        </p:txBody>
      </p:sp>
      <p:sp>
        <p:nvSpPr>
          <p:cNvPr id="7" name="TextBox 6"/>
          <p:cNvSpPr txBox="1"/>
          <p:nvPr/>
        </p:nvSpPr>
        <p:spPr bwMode="auto">
          <a:xfrm>
            <a:off x="4872409" y="2183368"/>
            <a:ext cx="3968967" cy="923330"/>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Immigration is a very sensitive issue in our time, both politically and emotionally.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94" y="1148863"/>
            <a:ext cx="4677506" cy="31183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29103202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52399" y="2667000"/>
            <a:ext cx="8995953" cy="516523"/>
          </a:xfrm>
          <a:prstGeom prst="rect">
            <a:avLst/>
          </a:prstGeom>
        </p:spPr>
        <p:txBody>
          <a:bodyPr>
            <a:noAutofit/>
          </a:bodyPr>
          <a:lstStyle/>
          <a:p>
            <a:pPr algn="ctr"/>
            <a:r>
              <a:rPr lang="en-US" sz="2400" b="1" dirty="0">
                <a:latin typeface="Arial" pitchFamily="34" charset="0"/>
                <a:cs typeface="Arial" pitchFamily="34" charset="0"/>
              </a:rPr>
              <a:t>Social Justice Principles on Migration </a:t>
            </a:r>
            <a:r>
              <a:rPr lang="en-US" sz="2400" b="1" dirty="0" smtClean="0">
                <a:latin typeface="Arial" pitchFamily="34" charset="0"/>
                <a:cs typeface="Arial" pitchFamily="34" charset="0"/>
              </a:rPr>
              <a:t>and </a:t>
            </a:r>
            <a:r>
              <a:rPr lang="en-US" sz="2400" b="1" dirty="0">
                <a:latin typeface="Arial" pitchFamily="34" charset="0"/>
                <a:cs typeface="Arial" pitchFamily="34" charset="0"/>
              </a:rPr>
              <a:t>Immigration</a:t>
            </a:r>
          </a:p>
        </p:txBody>
      </p:sp>
      <p:sp>
        <p:nvSpPr>
          <p:cNvPr id="15" name="Content Placeholder 6"/>
          <p:cNvSpPr txBox="1">
            <a:spLocks/>
          </p:cNvSpPr>
          <p:nvPr/>
        </p:nvSpPr>
        <p:spPr>
          <a:xfrm>
            <a:off x="605247" y="4267200"/>
            <a:ext cx="8538753" cy="381000"/>
          </a:xfrm>
          <a:prstGeom prst="rect">
            <a:avLst/>
          </a:prstGeom>
        </p:spPr>
        <p:txBody>
          <a:bodyPr>
            <a:noAutofit/>
          </a:bodyPr>
          <a:lstStyle/>
          <a:p>
            <a:r>
              <a:rPr lang="en-US" dirty="0" smtClean="0">
                <a:latin typeface="Arial" pitchFamily="34" charset="0"/>
                <a:cs typeface="Arial" pitchFamily="34" charset="0"/>
              </a:rPr>
              <a:t>2.  People have the right to migrate to support themselves and their families.</a:t>
            </a:r>
            <a:endParaRPr lang="en-US" dirty="0">
              <a:latin typeface="Arial" pitchFamily="34" charset="0"/>
              <a:cs typeface="Arial" pitchFamily="34" charset="0"/>
            </a:endParaRPr>
          </a:p>
        </p:txBody>
      </p:sp>
      <p:sp>
        <p:nvSpPr>
          <p:cNvPr id="7" name="TextBox 6"/>
          <p:cNvSpPr txBox="1"/>
          <p:nvPr/>
        </p:nvSpPr>
        <p:spPr bwMode="auto">
          <a:xfrm>
            <a:off x="605247" y="3897868"/>
            <a:ext cx="8236130"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1.  People have the right to find opportunities in their homeland.</a:t>
            </a:r>
          </a:p>
        </p:txBody>
      </p:sp>
      <p:sp>
        <p:nvSpPr>
          <p:cNvPr id="9" name="Content Placeholder 6"/>
          <p:cNvSpPr txBox="1">
            <a:spLocks/>
          </p:cNvSpPr>
          <p:nvPr/>
        </p:nvSpPr>
        <p:spPr>
          <a:xfrm>
            <a:off x="609600" y="4648200"/>
            <a:ext cx="8538753" cy="381000"/>
          </a:xfrm>
          <a:prstGeom prst="rect">
            <a:avLst/>
          </a:prstGeom>
        </p:spPr>
        <p:txBody>
          <a:bodyPr>
            <a:noAutofit/>
          </a:bodyPr>
          <a:lstStyle/>
          <a:p>
            <a:r>
              <a:rPr lang="en-US" dirty="0">
                <a:latin typeface="Arial" pitchFamily="34" charset="0"/>
                <a:cs typeface="Arial" pitchFamily="34" charset="0"/>
              </a:rPr>
              <a:t>3.  Sovereign nations have the right to control their borders.</a:t>
            </a:r>
          </a:p>
        </p:txBody>
      </p:sp>
      <p:sp>
        <p:nvSpPr>
          <p:cNvPr id="13" name="Content Placeholder 6"/>
          <p:cNvSpPr txBox="1">
            <a:spLocks/>
          </p:cNvSpPr>
          <p:nvPr/>
        </p:nvSpPr>
        <p:spPr>
          <a:xfrm>
            <a:off x="609600" y="5029200"/>
            <a:ext cx="8538753" cy="381000"/>
          </a:xfrm>
          <a:prstGeom prst="rect">
            <a:avLst/>
          </a:prstGeom>
        </p:spPr>
        <p:txBody>
          <a:bodyPr>
            <a:noAutofit/>
          </a:bodyPr>
          <a:lstStyle/>
          <a:p>
            <a:r>
              <a:rPr lang="en-US" dirty="0">
                <a:latin typeface="Arial" pitchFamily="34" charset="0"/>
                <a:cs typeface="Arial" pitchFamily="34" charset="0"/>
              </a:rPr>
              <a:t>4.  Refugees and asylum seekers should be afforded protection.</a:t>
            </a:r>
          </a:p>
        </p:txBody>
      </p:sp>
      <p:sp>
        <p:nvSpPr>
          <p:cNvPr id="14" name="Content Placeholder 6"/>
          <p:cNvSpPr txBox="1">
            <a:spLocks/>
          </p:cNvSpPr>
          <p:nvPr/>
        </p:nvSpPr>
        <p:spPr>
          <a:xfrm>
            <a:off x="609600" y="5410200"/>
            <a:ext cx="8538753" cy="381000"/>
          </a:xfrm>
          <a:prstGeom prst="rect">
            <a:avLst/>
          </a:prstGeom>
        </p:spPr>
        <p:txBody>
          <a:bodyPr>
            <a:noAutofit/>
          </a:bodyPr>
          <a:lstStyle/>
          <a:p>
            <a:pPr>
              <a:tabLst>
                <a:tab pos="338138" algn="l"/>
                <a:tab pos="744538" algn="l"/>
              </a:tabLst>
            </a:pPr>
            <a:r>
              <a:rPr lang="en-US" dirty="0">
                <a:latin typeface="Arial" pitchFamily="34" charset="0"/>
                <a:cs typeface="Arial" pitchFamily="34" charset="0"/>
              </a:rPr>
              <a:t>5.  The human dignity and human rights of undocumented migrants and </a:t>
            </a:r>
            <a:r>
              <a:rPr lang="en-US" dirty="0" smtClean="0">
                <a:latin typeface="Arial" pitchFamily="34" charset="0"/>
                <a:cs typeface="Arial" pitchFamily="34" charset="0"/>
              </a:rPr>
              <a:t>	immigrants </a:t>
            </a:r>
            <a:r>
              <a:rPr lang="en-US" dirty="0">
                <a:latin typeface="Arial" pitchFamily="34" charset="0"/>
                <a:cs typeface="Arial" pitchFamily="34" charset="0"/>
              </a:rPr>
              <a:t>should be respected.</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585" y="834390"/>
            <a:ext cx="2640330" cy="1760220"/>
          </a:xfrm>
          <a:prstGeom prst="rect">
            <a:avLst/>
          </a:prstGeom>
        </p:spPr>
      </p:pic>
      <p:sp>
        <p:nvSpPr>
          <p:cNvPr id="2" name="TextBox 1"/>
          <p:cNvSpPr txBox="1"/>
          <p:nvPr/>
        </p:nvSpPr>
        <p:spPr bwMode="auto">
          <a:xfrm>
            <a:off x="609600" y="3149024"/>
            <a:ext cx="7848600" cy="707886"/>
          </a:xfrm>
          <a:prstGeom prst="rect">
            <a:avLst/>
          </a:prstGeom>
          <a:noFill/>
          <a:ln w="9525">
            <a:noFill/>
            <a:miter lim="800000"/>
            <a:headEnd/>
            <a:tailEnd/>
          </a:ln>
        </p:spPr>
        <p:txBody>
          <a:bodyPr wrap="square" rtlCol="0">
            <a:spAutoFit/>
          </a:bodyPr>
          <a:lstStyle/>
          <a:p>
            <a:r>
              <a:rPr lang="en-US" sz="2000" dirty="0" smtClean="0">
                <a:latin typeface="Arial" pitchFamily="34" charset="0"/>
                <a:cs typeface="Arial" pitchFamily="34" charset="0"/>
              </a:rPr>
              <a:t>The </a:t>
            </a:r>
            <a:r>
              <a:rPr lang="en-US" sz="2000" dirty="0">
                <a:latin typeface="Arial" pitchFamily="34" charset="0"/>
                <a:cs typeface="Arial" pitchFamily="34" charset="0"/>
              </a:rPr>
              <a:t>United States bishops teach the following principles related to migration and </a:t>
            </a:r>
            <a:r>
              <a:rPr lang="en-US" sz="2000" dirty="0" smtClean="0">
                <a:latin typeface="Arial" pitchFamily="34" charset="0"/>
                <a:cs typeface="Arial" pitchFamily="34" charset="0"/>
              </a:rPr>
              <a:t>immigration.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3721811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998924" y="1737988"/>
            <a:ext cx="7543800" cy="1752600"/>
          </a:xfrm>
          <a:prstGeom prst="rect">
            <a:avLst/>
          </a:prstGeom>
        </p:spPr>
        <p:txBody>
          <a:bodyPr>
            <a:noAutofit/>
          </a:bodyPr>
          <a:lstStyle/>
          <a:p>
            <a:pPr algn="ctr"/>
            <a:endParaRPr lang="en-US" sz="2400" b="1" dirty="0">
              <a:latin typeface="Arial" pitchFamily="34" charset="0"/>
              <a:cs typeface="Arial" pitchFamily="34" charset="0"/>
            </a:endParaRPr>
          </a:p>
        </p:txBody>
      </p:sp>
      <p:sp>
        <p:nvSpPr>
          <p:cNvPr id="11" name="TextBox 5"/>
          <p:cNvSpPr txBox="1">
            <a:spLocks noChangeArrowheads="1"/>
          </p:cNvSpPr>
          <p:nvPr/>
        </p:nvSpPr>
        <p:spPr bwMode="auto">
          <a:xfrm>
            <a:off x="533400" y="44789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583959" y="3505200"/>
            <a:ext cx="8538753" cy="381000"/>
          </a:xfrm>
          <a:prstGeom prst="rect">
            <a:avLst/>
          </a:prstGeom>
        </p:spPr>
        <p:txBody>
          <a:bodyPr>
            <a:noAutofit/>
          </a:bodyPr>
          <a:lstStyle/>
          <a:p>
            <a:endParaRPr lang="en-US" dirty="0">
              <a:latin typeface="Arial" pitchFamily="34" charset="0"/>
              <a:cs typeface="Arial" pitchFamily="34" charset="0"/>
            </a:endParaRPr>
          </a:p>
        </p:txBody>
      </p:sp>
      <p:sp>
        <p:nvSpPr>
          <p:cNvPr id="7" name="TextBox 6"/>
          <p:cNvSpPr txBox="1"/>
          <p:nvPr/>
        </p:nvSpPr>
        <p:spPr bwMode="auto">
          <a:xfrm>
            <a:off x="5715001" y="1143000"/>
            <a:ext cx="3124200" cy="1200329"/>
          </a:xfrm>
          <a:prstGeom prst="rect">
            <a:avLst/>
          </a:prstGeom>
          <a:noFill/>
          <a:ln w="9525">
            <a:noFill/>
            <a:miter lim="800000"/>
            <a:headEnd/>
            <a:tailEnd/>
          </a:ln>
        </p:spPr>
        <p:txBody>
          <a:bodyPr wrap="square" rtlCol="0">
            <a:spAutoFit/>
          </a:bodyPr>
          <a:lstStyle/>
          <a:p>
            <a:r>
              <a:rPr lang="en-US" dirty="0" smtClean="0">
                <a:latin typeface="Arial" pitchFamily="34" charset="0"/>
                <a:cs typeface="Arial" pitchFamily="34" charset="0"/>
              </a:rPr>
              <a:t>Respecting all human life and dignity is our responsibility and our duty as disciples of Christ.</a:t>
            </a:r>
          </a:p>
        </p:txBody>
      </p:sp>
      <p:sp>
        <p:nvSpPr>
          <p:cNvPr id="9" name="Content Placeholder 6"/>
          <p:cNvSpPr txBox="1">
            <a:spLocks/>
          </p:cNvSpPr>
          <p:nvPr/>
        </p:nvSpPr>
        <p:spPr>
          <a:xfrm>
            <a:off x="609600" y="3886200"/>
            <a:ext cx="8538753" cy="381000"/>
          </a:xfrm>
          <a:prstGeom prst="rect">
            <a:avLst/>
          </a:prstGeom>
        </p:spPr>
        <p:txBody>
          <a:bodyPr>
            <a:noAutofit/>
          </a:bodyPr>
          <a:lstStyle/>
          <a:p>
            <a:endParaRPr lang="en-US" dirty="0">
              <a:latin typeface="Arial" pitchFamily="34" charset="0"/>
              <a:cs typeface="Arial" pitchFamily="34" charset="0"/>
            </a:endParaRPr>
          </a:p>
        </p:txBody>
      </p:sp>
      <p:sp>
        <p:nvSpPr>
          <p:cNvPr id="13" name="Content Placeholder 6"/>
          <p:cNvSpPr txBox="1">
            <a:spLocks/>
          </p:cNvSpPr>
          <p:nvPr/>
        </p:nvSpPr>
        <p:spPr>
          <a:xfrm>
            <a:off x="609600" y="4495800"/>
            <a:ext cx="8538753" cy="381000"/>
          </a:xfrm>
          <a:prstGeom prst="rect">
            <a:avLst/>
          </a:prstGeom>
        </p:spPr>
        <p:txBody>
          <a:bodyPr>
            <a:noAutofit/>
          </a:bodyPr>
          <a:lstStyle/>
          <a:p>
            <a:endParaRPr lang="en-US" dirty="0">
              <a:latin typeface="Arial" pitchFamily="34" charset="0"/>
              <a:cs typeface="Arial" pitchFamily="34" charset="0"/>
            </a:endParaRPr>
          </a:p>
        </p:txBody>
      </p:sp>
      <p:sp>
        <p:nvSpPr>
          <p:cNvPr id="16" name="Content Placeholder 6"/>
          <p:cNvSpPr txBox="1">
            <a:spLocks/>
          </p:cNvSpPr>
          <p:nvPr/>
        </p:nvSpPr>
        <p:spPr>
          <a:xfrm>
            <a:off x="5638800" y="3105329"/>
            <a:ext cx="3276600" cy="381000"/>
          </a:xfrm>
          <a:prstGeom prst="rect">
            <a:avLst/>
          </a:prstGeom>
        </p:spPr>
        <p:txBody>
          <a:bodyPr>
            <a:noAutofit/>
          </a:bodyPr>
          <a:lstStyle/>
          <a:p>
            <a:r>
              <a:rPr lang="en-US" dirty="0" smtClean="0">
                <a:latin typeface="Arial" pitchFamily="34" charset="0"/>
                <a:cs typeface="Arial" pitchFamily="34" charset="0"/>
              </a:rPr>
              <a:t>What can you do to help to promote immigration reform in accordance with the U.S. bishops?</a:t>
            </a:r>
            <a:endParaRPr lang="en-US" dirty="0">
              <a:latin typeface="Arial" pitchFamily="34" charset="0"/>
              <a:cs typeface="Arial" pitchFamily="34" charset="0"/>
            </a:endParaRPr>
          </a:p>
        </p:txBody>
      </p:sp>
      <p:sp>
        <p:nvSpPr>
          <p:cNvPr id="17" name="TextBox 16"/>
          <p:cNvSpPr txBox="1"/>
          <p:nvPr/>
        </p:nvSpPr>
        <p:spPr bwMode="auto">
          <a:xfrm>
            <a:off x="5638800" y="2705219"/>
            <a:ext cx="3276600" cy="400110"/>
          </a:xfrm>
          <a:prstGeom prst="rect">
            <a:avLst/>
          </a:prstGeom>
          <a:noFill/>
          <a:ln w="9525">
            <a:noFill/>
            <a:miter lim="800000"/>
            <a:headEnd/>
            <a:tailEnd/>
          </a:ln>
        </p:spPr>
        <p:txBody>
          <a:bodyPr wrap="square" rtlCol="0">
            <a:spAutoFit/>
          </a:bodyPr>
          <a:lstStyle/>
          <a:p>
            <a:pPr algn="ctr"/>
            <a:r>
              <a:rPr lang="en-US" sz="2000" b="1" dirty="0" smtClean="0">
                <a:latin typeface="Arial" pitchFamily="34" charset="0"/>
                <a:cs typeface="Arial" pitchFamily="34" charset="0"/>
              </a:rPr>
              <a:t>Quick Write</a:t>
            </a:r>
            <a:endParaRPr lang="en-US" sz="2000" b="1"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65" y="1067057"/>
            <a:ext cx="4908835" cy="32594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7740779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289962" y="2362200"/>
            <a:ext cx="3276600" cy="1752600"/>
          </a:xfrm>
          <a:prstGeom prst="rect">
            <a:avLst/>
          </a:prstGeom>
        </p:spPr>
        <p:txBody>
          <a:bodyPr>
            <a:noAutofit/>
          </a:bodyPr>
          <a:lstStyle/>
          <a:p>
            <a:r>
              <a:rPr lang="en-US" dirty="0">
                <a:latin typeface="Arial" pitchFamily="34" charset="0"/>
                <a:cs typeface="Arial" pitchFamily="34" charset="0"/>
              </a:rPr>
              <a:t>In </a:t>
            </a:r>
            <a:r>
              <a:rPr lang="en-US" i="1" dirty="0" smtClean="0">
                <a:latin typeface="Arial" pitchFamily="34" charset="0"/>
                <a:cs typeface="Arial" pitchFamily="34" charset="0"/>
              </a:rPr>
              <a:t>The Gospel </a:t>
            </a:r>
            <a:r>
              <a:rPr lang="en-US" i="1" dirty="0">
                <a:latin typeface="Arial" pitchFamily="34" charset="0"/>
                <a:cs typeface="Arial" pitchFamily="34" charset="0"/>
              </a:rPr>
              <a:t>of Life</a:t>
            </a:r>
            <a:r>
              <a:rPr lang="en-US" dirty="0">
                <a:latin typeface="Arial" pitchFamily="34" charset="0"/>
                <a:cs typeface="Arial" pitchFamily="34" charset="0"/>
              </a:rPr>
              <a:t>, </a:t>
            </a:r>
            <a:r>
              <a:rPr lang="en-US" dirty="0" smtClean="0">
                <a:latin typeface="Arial" pitchFamily="34" charset="0"/>
                <a:cs typeface="Arial" pitchFamily="34" charset="0"/>
              </a:rPr>
              <a:t>Saint John </a:t>
            </a:r>
            <a:r>
              <a:rPr lang="en-US" dirty="0">
                <a:latin typeface="Arial" pitchFamily="34" charset="0"/>
                <a:cs typeface="Arial" pitchFamily="34" charset="0"/>
              </a:rPr>
              <a:t>Paul II identifies two contemporary causes of the culture of death:</a:t>
            </a:r>
          </a:p>
        </p:txBody>
      </p:sp>
      <p:sp>
        <p:nvSpPr>
          <p:cNvPr id="11" name="TextBox 5"/>
          <p:cNvSpPr txBox="1">
            <a:spLocks noChangeArrowheads="1"/>
          </p:cNvSpPr>
          <p:nvPr/>
        </p:nvSpPr>
        <p:spPr bwMode="auto">
          <a:xfrm>
            <a:off x="1804555" y="6400800"/>
            <a:ext cx="36576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By </a:t>
            </a:r>
            <a:r>
              <a:rPr lang="en-US" sz="500" dirty="0" err="1">
                <a:latin typeface="Arial" pitchFamily="34" charset="0"/>
                <a:cs typeface="Arial" pitchFamily="34" charset="0"/>
              </a:rPr>
              <a:t>Shayan</a:t>
            </a:r>
            <a:r>
              <a:rPr lang="en-US" sz="500" dirty="0">
                <a:latin typeface="Arial" pitchFamily="34" charset="0"/>
                <a:cs typeface="Arial" pitchFamily="34" charset="0"/>
              </a:rPr>
              <a:t> </a:t>
            </a:r>
            <a:r>
              <a:rPr lang="en-US" sz="500" dirty="0" err="1">
                <a:latin typeface="Arial" pitchFamily="34" charset="0"/>
                <a:cs typeface="Arial" pitchFamily="34" charset="0"/>
              </a:rPr>
              <a:t>Sanyal</a:t>
            </a:r>
            <a:r>
              <a:rPr lang="en-US" sz="500" dirty="0">
                <a:latin typeface="Arial" pitchFamily="34" charset="0"/>
                <a:cs typeface="Arial" pitchFamily="34" charset="0"/>
              </a:rPr>
              <a:t> (Flickr) [CC-BY-2.0 (www.creativecommons.org/licenses/by/2.0)], via Wikimedia Commons</a:t>
            </a:r>
          </a:p>
        </p:txBody>
      </p:sp>
      <p:sp>
        <p:nvSpPr>
          <p:cNvPr id="3" name="TextBox 2"/>
          <p:cNvSpPr txBox="1"/>
          <p:nvPr/>
        </p:nvSpPr>
        <p:spPr bwMode="auto">
          <a:xfrm>
            <a:off x="1447800" y="46482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adopting a distorted understanding of human freedom</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447800" y="50292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making something other than God the center of our lives</a:t>
            </a:r>
          </a:p>
        </p:txBody>
      </p:sp>
      <p:sp>
        <p:nvSpPr>
          <p:cNvPr id="16" name="Content Placeholder 6"/>
          <p:cNvSpPr txBox="1">
            <a:spLocks/>
          </p:cNvSpPr>
          <p:nvPr/>
        </p:nvSpPr>
        <p:spPr>
          <a:xfrm>
            <a:off x="4953000" y="1600200"/>
            <a:ext cx="3733800" cy="762000"/>
          </a:xfrm>
          <a:prstGeom prst="rect">
            <a:avLst/>
          </a:prstGeom>
        </p:spPr>
        <p:txBody>
          <a:bodyPr>
            <a:noAutofit/>
          </a:bodyPr>
          <a:lstStyle/>
          <a:p>
            <a:pPr algn="ctr"/>
            <a:r>
              <a:rPr lang="en-US" sz="2400" b="1" dirty="0">
                <a:latin typeface="Arial" pitchFamily="34" charset="0"/>
                <a:cs typeface="Arial" pitchFamily="34" charset="0"/>
              </a:rPr>
              <a:t>The Culture of Death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04" y="1088136"/>
            <a:ext cx="4425696" cy="29504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9958640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35641" y="2057400"/>
            <a:ext cx="3538882" cy="990600"/>
          </a:xfrm>
          <a:prstGeom prst="rect">
            <a:avLst/>
          </a:prstGeom>
        </p:spPr>
        <p:txBody>
          <a:bodyPr>
            <a:noAutofit/>
          </a:bodyPr>
          <a:lstStyle/>
          <a:p>
            <a:r>
              <a:rPr lang="en-US" dirty="0">
                <a:latin typeface="Arial" pitchFamily="34" charset="0"/>
                <a:cs typeface="Arial" pitchFamily="34" charset="0"/>
              </a:rPr>
              <a:t>First, people today often adopt a distorted understanding of human freedom.</a:t>
            </a:r>
          </a:p>
        </p:txBody>
      </p:sp>
      <p:sp>
        <p:nvSpPr>
          <p:cNvPr id="11" name="TextBox 5"/>
          <p:cNvSpPr txBox="1">
            <a:spLocks noChangeArrowheads="1"/>
          </p:cNvSpPr>
          <p:nvPr/>
        </p:nvSpPr>
        <p:spPr bwMode="auto">
          <a:xfrm rot="420000">
            <a:off x="6705600" y="5867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652118" y="3316069"/>
            <a:ext cx="4224682" cy="1200329"/>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Some people think that </a:t>
            </a:r>
            <a:r>
              <a:rPr lang="en-US" dirty="0" smtClean="0">
                <a:latin typeface="Arial" pitchFamily="34" charset="0"/>
                <a:cs typeface="Arial" pitchFamily="34" charset="0"/>
              </a:rPr>
              <a:t>we </a:t>
            </a:r>
            <a:r>
              <a:rPr lang="en-US" dirty="0">
                <a:latin typeface="Arial" pitchFamily="34" charset="0"/>
                <a:cs typeface="Arial" pitchFamily="34" charset="0"/>
              </a:rPr>
              <a:t>should have the right to pursue our personal goals and desires without any hindrance.</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652118" y="4639270"/>
            <a:ext cx="4224682"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teaches that human freedom is a gift and not an absolute right.</a:t>
            </a:r>
          </a:p>
        </p:txBody>
      </p:sp>
      <p:sp>
        <p:nvSpPr>
          <p:cNvPr id="16" name="Content Placeholder 6"/>
          <p:cNvSpPr txBox="1">
            <a:spLocks/>
          </p:cNvSpPr>
          <p:nvPr/>
        </p:nvSpPr>
        <p:spPr>
          <a:xfrm>
            <a:off x="533400" y="1066800"/>
            <a:ext cx="4150723" cy="1752600"/>
          </a:xfrm>
          <a:prstGeom prst="rect">
            <a:avLst/>
          </a:prstGeom>
        </p:spPr>
        <p:txBody>
          <a:bodyPr>
            <a:noAutofit/>
          </a:bodyPr>
          <a:lstStyle/>
          <a:p>
            <a:r>
              <a:rPr lang="en-US" sz="2400" b="1" dirty="0">
                <a:latin typeface="Arial" pitchFamily="34" charset="0"/>
                <a:cs typeface="Arial" pitchFamily="34" charset="0"/>
              </a:rPr>
              <a:t>The Culture of </a:t>
            </a:r>
            <a:r>
              <a:rPr lang="en-US" sz="2400" b="1" dirty="0" smtClean="0">
                <a:latin typeface="Arial" pitchFamily="34" charset="0"/>
                <a:cs typeface="Arial" pitchFamily="34" charset="0"/>
              </a:rPr>
              <a:t>Death (continued</a:t>
            </a:r>
            <a:r>
              <a:rPr lang="en-US" sz="2400" b="1" dirty="0">
                <a:latin typeface="Arial" pitchFamily="34" charset="0"/>
                <a:cs typeface="Arial" pitchFamily="34"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0000">
            <a:off x="5448789" y="1176223"/>
            <a:ext cx="2963151" cy="4462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2724723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038600" y="2209800"/>
            <a:ext cx="4239491" cy="685800"/>
          </a:xfrm>
          <a:prstGeom prst="rect">
            <a:avLst/>
          </a:prstGeom>
        </p:spPr>
        <p:txBody>
          <a:bodyPr>
            <a:noAutofit/>
          </a:bodyPr>
          <a:lstStyle/>
          <a:p>
            <a:r>
              <a:rPr lang="en-US" dirty="0">
                <a:latin typeface="Arial" pitchFamily="34" charset="0"/>
                <a:cs typeface="Arial" pitchFamily="34" charset="0"/>
              </a:rPr>
              <a:t>Second, when God is not the center of our lives, we can become preoccupied with material things at the expense of others, which leads to suffering.</a:t>
            </a:r>
          </a:p>
        </p:txBody>
      </p:sp>
      <p:sp>
        <p:nvSpPr>
          <p:cNvPr id="3" name="TextBox 2"/>
          <p:cNvSpPr txBox="1"/>
          <p:nvPr/>
        </p:nvSpPr>
        <p:spPr bwMode="auto">
          <a:xfrm>
            <a:off x="4058392" y="4045059"/>
            <a:ext cx="7391400" cy="369332"/>
          </a:xfrm>
          <a:prstGeom prst="rect">
            <a:avLst/>
          </a:prstGeom>
          <a:noFill/>
          <a:ln w="9525">
            <a:noFill/>
            <a:miter lim="800000"/>
            <a:headEnd/>
            <a:tailEnd/>
          </a:ln>
        </p:spPr>
        <p:txBody>
          <a:bodyPr wrap="square" rtlCol="0">
            <a:spAutoFit/>
          </a:bodyPr>
          <a:lstStyle/>
          <a:p>
            <a:pPr marL="285750" indent="-285750">
              <a:spcAft>
                <a:spcPts val="100"/>
              </a:spcAft>
              <a:buFont typeface="Arial" pitchFamily="34" charset="0"/>
              <a:buChar char="•"/>
            </a:pPr>
            <a:r>
              <a:rPr lang="en-US" dirty="0">
                <a:latin typeface="Arial" pitchFamily="34" charset="0"/>
                <a:cs typeface="Arial" pitchFamily="34" charset="0"/>
              </a:rPr>
              <a:t>to choose right over wrong</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4038600" y="4414391"/>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to choose love over hate</a:t>
            </a:r>
          </a:p>
        </p:txBody>
      </p:sp>
      <p:sp>
        <p:nvSpPr>
          <p:cNvPr id="16" name="Content Placeholder 6"/>
          <p:cNvSpPr txBox="1">
            <a:spLocks/>
          </p:cNvSpPr>
          <p:nvPr/>
        </p:nvSpPr>
        <p:spPr>
          <a:xfrm>
            <a:off x="4038601" y="1143000"/>
            <a:ext cx="3325091" cy="1752600"/>
          </a:xfrm>
          <a:prstGeom prst="rect">
            <a:avLst/>
          </a:prstGeom>
        </p:spPr>
        <p:txBody>
          <a:bodyPr>
            <a:noAutofit/>
          </a:bodyPr>
          <a:lstStyle/>
          <a:p>
            <a:r>
              <a:rPr lang="en-US" sz="2400" b="1" dirty="0">
                <a:latin typeface="Arial" pitchFamily="34" charset="0"/>
                <a:cs typeface="Arial" pitchFamily="34" charset="0"/>
              </a:rPr>
              <a:t>The Culture of </a:t>
            </a:r>
            <a:r>
              <a:rPr lang="en-US" sz="2400" b="1" dirty="0" smtClean="0">
                <a:latin typeface="Arial" pitchFamily="34" charset="0"/>
                <a:cs typeface="Arial" pitchFamily="34" charset="0"/>
              </a:rPr>
              <a:t>Death (continued</a:t>
            </a:r>
            <a:r>
              <a:rPr lang="en-US" sz="2400" b="1" dirty="0">
                <a:latin typeface="Arial" pitchFamily="34" charset="0"/>
                <a:cs typeface="Arial" pitchFamily="34" charset="0"/>
              </a:rPr>
              <a:t>)</a:t>
            </a:r>
          </a:p>
        </p:txBody>
      </p:sp>
      <p:sp>
        <p:nvSpPr>
          <p:cNvPr id="2" name="TextBox 1"/>
          <p:cNvSpPr txBox="1"/>
          <p:nvPr/>
        </p:nvSpPr>
        <p:spPr bwMode="auto">
          <a:xfrm>
            <a:off x="4038600" y="3499991"/>
            <a:ext cx="6324600"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The gift of freedom comes with responsibility:</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4038600" y="4807059"/>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to choose solidarity over self-centeredness</a:t>
            </a:r>
          </a:p>
        </p:txBody>
      </p:sp>
      <p:sp>
        <p:nvSpPr>
          <p:cNvPr id="13" name="TextBox 12"/>
          <p:cNvSpPr txBox="1"/>
          <p:nvPr/>
        </p:nvSpPr>
        <p:spPr bwMode="auto">
          <a:xfrm>
            <a:off x="4038600" y="5188059"/>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to choose life over death</a:t>
            </a:r>
          </a:p>
        </p:txBody>
      </p:sp>
      <p:sp>
        <p:nvSpPr>
          <p:cNvPr id="14" name="TextBox 5"/>
          <p:cNvSpPr txBox="1">
            <a:spLocks noChangeArrowheads="1"/>
          </p:cNvSpPr>
          <p:nvPr/>
        </p:nvSpPr>
        <p:spPr bwMode="auto">
          <a:xfrm>
            <a:off x="457200" y="55626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849" y="1023823"/>
            <a:ext cx="2963151" cy="4462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7891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rot="540000">
            <a:off x="4721010" y="4010322"/>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457201" y="1546627"/>
            <a:ext cx="3962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As members of God’s family, we must serve others through works of charity.</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457200" y="2505670"/>
            <a:ext cx="3962401"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Civil leaders have particular responsibility to make courageous choices in support of life.</a:t>
            </a:r>
          </a:p>
        </p:txBody>
      </p:sp>
      <p:sp>
        <p:nvSpPr>
          <p:cNvPr id="16" name="Content Placeholder 6"/>
          <p:cNvSpPr txBox="1">
            <a:spLocks/>
          </p:cNvSpPr>
          <p:nvPr/>
        </p:nvSpPr>
        <p:spPr>
          <a:xfrm>
            <a:off x="227615" y="685800"/>
            <a:ext cx="3125185" cy="553134"/>
          </a:xfrm>
          <a:prstGeom prst="rect">
            <a:avLst/>
          </a:prstGeom>
        </p:spPr>
        <p:txBody>
          <a:bodyPr>
            <a:noAutofit/>
          </a:bodyPr>
          <a:lstStyle/>
          <a:p>
            <a:r>
              <a:rPr lang="en-US" sz="2400" b="1" dirty="0">
                <a:latin typeface="Arial" pitchFamily="34" charset="0"/>
                <a:cs typeface="Arial" pitchFamily="34" charset="0"/>
              </a:rPr>
              <a:t>Promoting the Culture of Life</a:t>
            </a:r>
          </a:p>
        </p:txBody>
      </p:sp>
      <p:sp>
        <p:nvSpPr>
          <p:cNvPr id="9" name="TextBox 8"/>
          <p:cNvSpPr txBox="1"/>
          <p:nvPr/>
        </p:nvSpPr>
        <p:spPr bwMode="auto">
          <a:xfrm>
            <a:off x="457201" y="3468469"/>
            <a:ext cx="4191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Families also play a special role in building a </a:t>
            </a:r>
            <a:r>
              <a:rPr lang="en-US" dirty="0" smtClean="0">
                <a:latin typeface="Arial" pitchFamily="34" charset="0"/>
                <a:cs typeface="Arial" pitchFamily="34" charset="0"/>
              </a:rPr>
              <a:t>culture </a:t>
            </a:r>
            <a:r>
              <a:rPr lang="en-US" dirty="0">
                <a:latin typeface="Arial" pitchFamily="34" charset="0"/>
                <a:cs typeface="Arial" pitchFamily="34" charset="0"/>
              </a:rPr>
              <a:t>of life.</a:t>
            </a:r>
          </a:p>
        </p:txBody>
      </p:sp>
      <p:sp>
        <p:nvSpPr>
          <p:cNvPr id="13" name="TextBox 12"/>
          <p:cNvSpPr txBox="1"/>
          <p:nvPr/>
        </p:nvSpPr>
        <p:spPr bwMode="auto">
          <a:xfrm>
            <a:off x="1940628" y="4355068"/>
            <a:ext cx="2514599" cy="400110"/>
          </a:xfrm>
          <a:prstGeom prst="rect">
            <a:avLst/>
          </a:prstGeom>
          <a:noFill/>
          <a:ln w="9525">
            <a:noFill/>
            <a:miter lim="800000"/>
            <a:headEnd/>
            <a:tailEnd/>
          </a:ln>
        </p:spPr>
        <p:txBody>
          <a:bodyPr wrap="square" rtlCol="0">
            <a:spAutoFit/>
          </a:bodyPr>
          <a:lstStyle/>
          <a:p>
            <a:r>
              <a:rPr lang="en-US" sz="2000" b="1" dirty="0">
                <a:latin typeface="Arial" pitchFamily="34" charset="0"/>
                <a:cs typeface="Arial" pitchFamily="34" charset="0"/>
              </a:rPr>
              <a:t>Partner Discussion</a:t>
            </a:r>
          </a:p>
        </p:txBody>
      </p:sp>
      <p:sp>
        <p:nvSpPr>
          <p:cNvPr id="14" name="TextBox 13"/>
          <p:cNvSpPr txBox="1"/>
          <p:nvPr/>
        </p:nvSpPr>
        <p:spPr bwMode="auto">
          <a:xfrm>
            <a:off x="2209800" y="51932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what ways can civil leaders promote a culture of life?</a:t>
            </a:r>
          </a:p>
        </p:txBody>
      </p:sp>
      <p:sp>
        <p:nvSpPr>
          <p:cNvPr id="15" name="TextBox 14"/>
          <p:cNvSpPr txBox="1"/>
          <p:nvPr/>
        </p:nvSpPr>
        <p:spPr bwMode="auto">
          <a:xfrm>
            <a:off x="2209800" y="55742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what ways can families build a culture of life?</a:t>
            </a:r>
          </a:p>
        </p:txBody>
      </p:sp>
      <p:sp>
        <p:nvSpPr>
          <p:cNvPr id="5" name="TextBox 4"/>
          <p:cNvSpPr txBox="1"/>
          <p:nvPr/>
        </p:nvSpPr>
        <p:spPr bwMode="auto">
          <a:xfrm>
            <a:off x="1940627" y="4736068"/>
            <a:ext cx="3657600"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Turn to a partner and share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0000">
            <a:off x="4932676" y="1303218"/>
            <a:ext cx="3688080" cy="27623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396414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3" grpId="0"/>
      <p:bldP spid="14" grpId="0"/>
      <p:bldP spid="15"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572000" y="1066800"/>
            <a:ext cx="3733800" cy="838200"/>
          </a:xfrm>
          <a:prstGeom prst="rect">
            <a:avLst/>
          </a:prstGeom>
        </p:spPr>
        <p:txBody>
          <a:bodyPr>
            <a:noAutofit/>
          </a:bodyPr>
          <a:lstStyle/>
          <a:p>
            <a:r>
              <a:rPr lang="en-US" sz="2400" b="1" dirty="0">
                <a:latin typeface="Arial" pitchFamily="34" charset="0"/>
                <a:cs typeface="Arial" pitchFamily="34" charset="0"/>
              </a:rPr>
              <a:t>Conscience and the Culture of Death</a:t>
            </a:r>
          </a:p>
        </p:txBody>
      </p:sp>
      <p:sp>
        <p:nvSpPr>
          <p:cNvPr id="15" name="Content Placeholder 6"/>
          <p:cNvSpPr txBox="1">
            <a:spLocks/>
          </p:cNvSpPr>
          <p:nvPr/>
        </p:nvSpPr>
        <p:spPr>
          <a:xfrm>
            <a:off x="4571999" y="3607625"/>
            <a:ext cx="4505247" cy="838200"/>
          </a:xfrm>
          <a:prstGeom prst="rect">
            <a:avLst/>
          </a:prstGeom>
        </p:spPr>
        <p:txBody>
          <a:bodyPr>
            <a:noAutofit/>
          </a:bodyPr>
          <a:lstStyle/>
          <a:p>
            <a:r>
              <a:rPr lang="en-US" dirty="0">
                <a:latin typeface="Arial" pitchFamily="34" charset="0"/>
                <a:cs typeface="Arial" pitchFamily="34" charset="0"/>
              </a:rPr>
              <a:t>After abortion was legalized, </a:t>
            </a:r>
            <a:r>
              <a:rPr lang="en-US" dirty="0" smtClean="0">
                <a:latin typeface="Arial" pitchFamily="34" charset="0"/>
                <a:cs typeface="Arial" pitchFamily="34" charset="0"/>
              </a:rPr>
              <a:t>it became more common </a:t>
            </a:r>
            <a:r>
              <a:rPr lang="en-US" dirty="0">
                <a:latin typeface="Arial" pitchFamily="34" charset="0"/>
                <a:cs typeface="Arial" pitchFamily="34" charset="0"/>
              </a:rPr>
              <a:t>to believe that unborn children do not have full human rights.</a:t>
            </a:r>
          </a:p>
        </p:txBody>
      </p:sp>
      <p:sp>
        <p:nvSpPr>
          <p:cNvPr id="13" name="Content Placeholder 6"/>
          <p:cNvSpPr txBox="1">
            <a:spLocks/>
          </p:cNvSpPr>
          <p:nvPr/>
        </p:nvSpPr>
        <p:spPr>
          <a:xfrm>
            <a:off x="4574298" y="4648200"/>
            <a:ext cx="4343279" cy="381000"/>
          </a:xfrm>
          <a:prstGeom prst="rect">
            <a:avLst/>
          </a:prstGeom>
        </p:spPr>
        <p:txBody>
          <a:bodyPr>
            <a:noAutofit/>
          </a:bodyPr>
          <a:lstStyle/>
          <a:p>
            <a:r>
              <a:rPr lang="en-US" dirty="0">
                <a:latin typeface="Arial" pitchFamily="34" charset="0"/>
                <a:cs typeface="Arial" pitchFamily="34" charset="0"/>
              </a:rPr>
              <a:t>This human rights issue can lead to questions about the dignity of others, especially those who are elderly or infirm.</a:t>
            </a:r>
          </a:p>
        </p:txBody>
      </p:sp>
      <p:sp>
        <p:nvSpPr>
          <p:cNvPr id="2" name="TextBox 1"/>
          <p:cNvSpPr txBox="1"/>
          <p:nvPr/>
        </p:nvSpPr>
        <p:spPr bwMode="auto">
          <a:xfrm>
            <a:off x="4572000" y="1979474"/>
            <a:ext cx="4345576" cy="1754326"/>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In its January </a:t>
            </a:r>
            <a:r>
              <a:rPr lang="en-US" dirty="0" smtClean="0">
                <a:latin typeface="Arial" pitchFamily="34" charset="0"/>
                <a:cs typeface="Arial" pitchFamily="34" charset="0"/>
              </a:rPr>
              <a:t>22</a:t>
            </a:r>
            <a:r>
              <a:rPr lang="en-US" dirty="0">
                <a:latin typeface="Arial" pitchFamily="34" charset="0"/>
                <a:cs typeface="Arial" pitchFamily="34" charset="0"/>
              </a:rPr>
              <a:t>, 1973, </a:t>
            </a:r>
            <a:r>
              <a:rPr lang="en-US" i="1" dirty="0">
                <a:latin typeface="Arial" pitchFamily="34" charset="0"/>
                <a:cs typeface="Arial" pitchFamily="34" charset="0"/>
              </a:rPr>
              <a:t>Roe v. Wade </a:t>
            </a:r>
            <a:r>
              <a:rPr lang="en-US" dirty="0">
                <a:latin typeface="Arial" pitchFamily="34" charset="0"/>
                <a:cs typeface="Arial" pitchFamily="34" charset="0"/>
              </a:rPr>
              <a:t>decision, the U.S. Supreme Court ruled that states cannot limit a woman’s right to an abortion during the first trimester of her pregnancy.</a:t>
            </a:r>
          </a:p>
          <a:p>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533400" y="4026725"/>
            <a:ext cx="2891977" cy="246221"/>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By Clarence Goss from USA (</a:t>
            </a:r>
            <a:r>
              <a:rPr lang="en-US" sz="500" dirty="0" err="1">
                <a:latin typeface="Arial" pitchFamily="34" charset="0"/>
                <a:cs typeface="Arial" pitchFamily="34" charset="0"/>
              </a:rPr>
              <a:t>Flickr:Got</a:t>
            </a:r>
            <a:r>
              <a:rPr lang="en-US" sz="500" dirty="0">
                <a:latin typeface="Arial" pitchFamily="34" charset="0"/>
                <a:cs typeface="Arial" pitchFamily="34" charset="0"/>
              </a:rPr>
              <a:t> You Daddy) [CC-BY-2.0 (www.creativecommons.org/licenses/by/2.0)], via Wikimedia Commons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50" y="1201536"/>
            <a:ext cx="3681150" cy="2760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198690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038599" y="1219200"/>
            <a:ext cx="4802777" cy="1752600"/>
          </a:xfrm>
          <a:prstGeom prst="rect">
            <a:avLst/>
          </a:prstGeom>
        </p:spPr>
        <p:txBody>
          <a:bodyPr>
            <a:noAutofit/>
          </a:bodyPr>
          <a:lstStyle/>
          <a:p>
            <a:pPr algn="ctr"/>
            <a:r>
              <a:rPr lang="en-US" sz="2400" b="1" dirty="0">
                <a:latin typeface="Arial" pitchFamily="34" charset="0"/>
                <a:cs typeface="Arial" pitchFamily="34" charset="0"/>
              </a:rPr>
              <a:t>End-of-Life Issues: Euthanasia</a:t>
            </a:r>
          </a:p>
        </p:txBody>
      </p:sp>
      <p:sp>
        <p:nvSpPr>
          <p:cNvPr id="15" name="Content Placeholder 6"/>
          <p:cNvSpPr txBox="1">
            <a:spLocks/>
          </p:cNvSpPr>
          <p:nvPr/>
        </p:nvSpPr>
        <p:spPr>
          <a:xfrm>
            <a:off x="605247" y="3352800"/>
            <a:ext cx="8538753" cy="381000"/>
          </a:xfrm>
          <a:prstGeom prst="rect">
            <a:avLst/>
          </a:prstGeom>
        </p:spPr>
        <p:txBody>
          <a:bodyPr>
            <a:noAutofit/>
          </a:bodyPr>
          <a:lstStyle/>
          <a:p>
            <a:r>
              <a:rPr lang="en-US" dirty="0">
                <a:latin typeface="Arial" pitchFamily="34" charset="0"/>
                <a:cs typeface="Arial" pitchFamily="34" charset="0"/>
              </a:rPr>
              <a:t>God’s Law makes it clear that intentionally causing the death of a human being is murder, regardless of the motive or circumstances.</a:t>
            </a:r>
          </a:p>
        </p:txBody>
      </p:sp>
      <p:sp>
        <p:nvSpPr>
          <p:cNvPr id="13" name="Content Placeholder 6"/>
          <p:cNvSpPr txBox="1">
            <a:spLocks/>
          </p:cNvSpPr>
          <p:nvPr/>
        </p:nvSpPr>
        <p:spPr>
          <a:xfrm>
            <a:off x="609600" y="4038600"/>
            <a:ext cx="8231777" cy="381000"/>
          </a:xfrm>
          <a:prstGeom prst="rect">
            <a:avLst/>
          </a:prstGeom>
        </p:spPr>
        <p:txBody>
          <a:bodyPr>
            <a:noAutofit/>
          </a:bodyPr>
          <a:lstStyle/>
          <a:p>
            <a:r>
              <a:rPr lang="en-US" dirty="0">
                <a:latin typeface="Arial" pitchFamily="34" charset="0"/>
                <a:cs typeface="Arial" pitchFamily="34" charset="0"/>
              </a:rPr>
              <a:t>According to the teachings of the Catholic Church, euthanasia violates human dignity and the respect we owe to our Creator, the author of human life.</a:t>
            </a:r>
          </a:p>
        </p:txBody>
      </p:sp>
      <p:sp>
        <p:nvSpPr>
          <p:cNvPr id="7" name="TextBox 6"/>
          <p:cNvSpPr txBox="1"/>
          <p:nvPr/>
        </p:nvSpPr>
        <p:spPr bwMode="auto">
          <a:xfrm>
            <a:off x="4114798" y="1843659"/>
            <a:ext cx="4650377" cy="1200329"/>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Euthanasia, also known as mercy killing, is a serious offense against the Fifth Commandment. Proponents of euthanasia make it an issue of human freedom.</a:t>
            </a:r>
          </a:p>
        </p:txBody>
      </p:sp>
      <p:sp>
        <p:nvSpPr>
          <p:cNvPr id="8" name="TextBox 7"/>
          <p:cNvSpPr txBox="1"/>
          <p:nvPr/>
        </p:nvSpPr>
        <p:spPr bwMode="auto">
          <a:xfrm>
            <a:off x="990600" y="4857690"/>
            <a:ext cx="7391400" cy="400110"/>
          </a:xfrm>
          <a:prstGeom prst="rect">
            <a:avLst/>
          </a:prstGeom>
          <a:noFill/>
          <a:ln w="9525">
            <a:noFill/>
            <a:miter lim="800000"/>
            <a:headEnd/>
            <a:tailEnd/>
          </a:ln>
        </p:spPr>
        <p:txBody>
          <a:bodyPr wrap="square" rtlCol="0">
            <a:spAutoFit/>
          </a:bodyPr>
          <a:lstStyle/>
          <a:p>
            <a:pPr algn="ctr"/>
            <a:r>
              <a:rPr lang="en-US" sz="2000" b="1" dirty="0">
                <a:latin typeface="Arial" pitchFamily="34" charset="0"/>
                <a:cs typeface="Arial" pitchFamily="34" charset="0"/>
              </a:rPr>
              <a:t>Large-Group Discussion</a:t>
            </a:r>
          </a:p>
        </p:txBody>
      </p:sp>
      <p:sp>
        <p:nvSpPr>
          <p:cNvPr id="9" name="TextBox 8"/>
          <p:cNvSpPr txBox="1"/>
          <p:nvPr/>
        </p:nvSpPr>
        <p:spPr bwMode="auto">
          <a:xfrm>
            <a:off x="838200" y="5334000"/>
            <a:ext cx="8153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what ways is the Catholic Church’s view on euthanasia different from society’s view on euthanasia?</a:t>
            </a:r>
          </a:p>
        </p:txBody>
      </p:sp>
      <p:sp>
        <p:nvSpPr>
          <p:cNvPr id="14" name="TextBox 13"/>
          <p:cNvSpPr txBox="1"/>
          <p:nvPr/>
        </p:nvSpPr>
        <p:spPr bwMode="auto">
          <a:xfrm>
            <a:off x="838200" y="5955268"/>
            <a:ext cx="7848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foundational principles govern the Church’s view?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67918"/>
            <a:ext cx="3200400" cy="2256282"/>
          </a:xfrm>
          <a:prstGeom prst="rect">
            <a:avLst/>
          </a:prstGeom>
        </p:spPr>
      </p:pic>
    </p:spTree>
    <p:extLst>
      <p:ext uri="{BB962C8B-B14F-4D97-AF65-F5344CB8AC3E}">
        <p14:creationId xmlns:p14="http://schemas.microsoft.com/office/powerpoint/2010/main" val="251198690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343400" y="2104072"/>
            <a:ext cx="3886200" cy="5334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Suicide is a grave offense against the </a:t>
            </a:r>
            <a:r>
              <a:rPr lang="en-US" dirty="0" smtClean="0">
                <a:latin typeface="Arial" pitchFamily="34" charset="0"/>
                <a:cs typeface="Arial" pitchFamily="34" charset="0"/>
              </a:rPr>
              <a:t>Fifth </a:t>
            </a:r>
            <a:r>
              <a:rPr lang="en-US" dirty="0">
                <a:latin typeface="Arial" pitchFamily="34" charset="0"/>
                <a:cs typeface="Arial" pitchFamily="34" charset="0"/>
              </a:rPr>
              <a:t>Commandment.</a:t>
            </a:r>
          </a:p>
        </p:txBody>
      </p:sp>
      <p:sp>
        <p:nvSpPr>
          <p:cNvPr id="11" name="TextBox 5"/>
          <p:cNvSpPr txBox="1">
            <a:spLocks noChangeArrowheads="1"/>
          </p:cNvSpPr>
          <p:nvPr/>
        </p:nvSpPr>
        <p:spPr bwMode="auto">
          <a:xfrm>
            <a:off x="1905000" y="6172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4342410" y="2800918"/>
            <a:ext cx="3810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Suicide is the ultimate rejection of God’s gifts of hope and love.</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4343400" y="3551872"/>
            <a:ext cx="3810000" cy="1477328"/>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Although suicide is always wrong, the Church recognizes that serious mental illness or suffering can contribute to the decision to take one’s own life.</a:t>
            </a:r>
          </a:p>
        </p:txBody>
      </p:sp>
      <p:sp>
        <p:nvSpPr>
          <p:cNvPr id="16" name="Content Placeholder 6"/>
          <p:cNvSpPr txBox="1">
            <a:spLocks/>
          </p:cNvSpPr>
          <p:nvPr/>
        </p:nvSpPr>
        <p:spPr>
          <a:xfrm>
            <a:off x="4038600" y="1494472"/>
            <a:ext cx="4191000" cy="419100"/>
          </a:xfrm>
          <a:prstGeom prst="rect">
            <a:avLst/>
          </a:prstGeom>
        </p:spPr>
        <p:txBody>
          <a:bodyPr>
            <a:noAutofit/>
          </a:bodyPr>
          <a:lstStyle/>
          <a:p>
            <a:r>
              <a:rPr lang="en-US" sz="2400" b="1" dirty="0">
                <a:latin typeface="Arial" pitchFamily="34" charset="0"/>
                <a:cs typeface="Arial" pitchFamily="34" charset="0"/>
              </a:rPr>
              <a:t>End-of-Life Issues: Suicide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60" y="947623"/>
            <a:ext cx="2976540" cy="44625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33045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881</TotalTime>
  <Words>1729</Words>
  <Application>Microsoft Macintosh PowerPoint</Application>
  <PresentationFormat>On-screen Show (4:3)</PresentationFormat>
  <Paragraphs>155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LIC Presentation template-New</vt:lpstr>
      <vt:lpstr>Respecting Human Life  and Dignity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162</cp:revision>
  <dcterms:created xsi:type="dcterms:W3CDTF">2011-06-08T19:56:13Z</dcterms:created>
  <dcterms:modified xsi:type="dcterms:W3CDTF">2014-03-19T16:45:46Z</dcterms:modified>
</cp:coreProperties>
</file>