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rm_Ruff" initials="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74697" autoAdjust="0"/>
  </p:normalViewPr>
  <p:slideViewPr>
    <p:cSldViewPr>
      <p:cViewPr varScale="1">
        <p:scale>
          <a:sx n="78" d="100"/>
          <a:sy n="78" d="100"/>
        </p:scale>
        <p:origin x="1842" y="96"/>
      </p:cViewPr>
      <p:guideLst>
        <p:guide orient="horz" pos="2160"/>
        <p:guide pos="2880"/>
      </p:guideLst>
    </p:cSldViewPr>
  </p:slideViewPr>
  <p:notesTextViewPr>
    <p:cViewPr>
      <p:scale>
        <a:sx n="100" d="100"/>
        <a:sy n="100" d="100"/>
      </p:scale>
      <p:origin x="0" y="0"/>
    </p:cViewPr>
  </p:notesTextViewPr>
  <p:notesViewPr>
    <p:cSldViewPr>
      <p:cViewPr varScale="1">
        <p:scale>
          <a:sx n="71" d="100"/>
          <a:sy n="71" d="100"/>
        </p:scale>
        <p:origin x="286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98A599-0C70-4F31-8518-044BFEBBFAA5}" type="datetimeFigureOut">
              <a:rPr lang="en-US" smtClean="0"/>
              <a:pPr/>
              <a:t>4/22/2016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C278BA-EFA0-41DF-A177-E9FF389BECEE}" type="slidenum">
              <a:rPr lang="en-US" smtClean="0"/>
              <a:pPr/>
              <a:t>‹#›</a:t>
            </a:fld>
            <a:endParaRPr lang="en-US"/>
          </a:p>
        </p:txBody>
      </p:sp>
    </p:spTree>
    <p:extLst>
      <p:ext uri="{BB962C8B-B14F-4D97-AF65-F5344CB8AC3E}">
        <p14:creationId xmlns:p14="http://schemas.microsoft.com/office/powerpoint/2010/main" val="3732965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A9A9C-0A9A-4A95-A367-6104B5962A67}" type="datetimeFigureOut">
              <a:rPr lang="en-US" smtClean="0"/>
              <a:pPr/>
              <a:t>4/22/2016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619BF-D067-4163-A3CB-7CC757B87021}" type="slidenum">
              <a:rPr lang="en-US" smtClean="0"/>
              <a:pPr/>
              <a:t>‹#›</a:t>
            </a:fld>
            <a:endParaRPr lang="en-US"/>
          </a:p>
        </p:txBody>
      </p:sp>
    </p:spTree>
    <p:extLst>
      <p:ext uri="{BB962C8B-B14F-4D97-AF65-F5344CB8AC3E}">
        <p14:creationId xmlns:p14="http://schemas.microsoft.com/office/powerpoint/2010/main" val="631743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619BF-D067-4163-A3CB-7CC757B87021}" type="slidenum">
              <a:rPr lang="en-US" smtClean="0"/>
              <a:pPr/>
              <a:t>1</a:t>
            </a:fld>
            <a:endParaRPr lang="en-US"/>
          </a:p>
        </p:txBody>
      </p:sp>
    </p:spTree>
    <p:extLst>
      <p:ext uri="{BB962C8B-B14F-4D97-AF65-F5344CB8AC3E}">
        <p14:creationId xmlns:p14="http://schemas.microsoft.com/office/powerpoint/2010/main" val="4251215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that even in our lifetimes, we may have to stand up to an earthly authority that is claiming God’s authority, as did those who resisted the Nazi regime.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10</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Direct the students to read the sidebar “The Church’s Role within History,” in article 13 of the </a:t>
            </a:r>
            <a:r>
              <a:rPr lang="en-US" sz="1200" kern="1200" smtClean="0">
                <a:solidFill>
                  <a:schemeClr val="tx1"/>
                </a:solidFill>
                <a:latin typeface="+mn-lt"/>
                <a:ea typeface="+mn-ea"/>
                <a:cs typeface="+mn-cs"/>
              </a:rPr>
              <a:t>student book. </a:t>
            </a:r>
            <a:r>
              <a:rPr lang="en-US" sz="1200" kern="1200" dirty="0" smtClean="0">
                <a:solidFill>
                  <a:schemeClr val="tx1"/>
                </a:solidFill>
                <a:latin typeface="+mn-lt"/>
                <a:ea typeface="+mn-ea"/>
                <a:cs typeface="+mn-cs"/>
              </a:rPr>
              <a:t>Discuss how the examples in the sidebar show that the Church has been instrumental in bringing God’s will to life in the world. Ask for modern examples.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11</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Read aloud Matthew 28:16–20, first explaining that this event happened after Jesus’ Resurrection. Point out that Jesus directed his followers to continue his mission and that the Church continues to do so today. Ask for examples of how the modern Church does this. Ask for examples of how we, as members of the Church, do this.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Using the map in article 11 of the student book, discuss the spread of the Church to the locations noted in that article: from Jerusalem to Samaria, Damascus, Phoenicia, Antioch, Asia Minor, Greece, Rome, Egypt, and Syria. If laptops are in use, ask for distances and discuss first-century modes of travel.</a:t>
            </a:r>
          </a:p>
          <a:p>
            <a:endParaRPr lang="en-US" sz="1200" kern="1200" dirty="0" smtClean="0">
              <a:solidFill>
                <a:schemeClr val="tx1"/>
              </a:solidFill>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Point out that the Church’s mission is Trinitarian: the mission of the Son is the Father’s eternal plan. The Holy Spirit empowers us to carry out that mission.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4</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that the language and culture of the area around the Mediterranean was Greek, although it was ruled by Rome. Ask for examples of Christian contemporary music, such as Christian rock, and discuss how it is a modern example of adapting the Good News to the culture of the audience.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5</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If the students have Bibles, assign the following passages, and ask the students what words they would change if they were speaking to a modern audience: 1 Corinthians 9:24–27, Ephesians 6:10–17, 1 Corinthians 13:1, 1 Corinthians 6:19.</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6</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for volunteers to explain the first two bullet points, as in article 12 of the student book. The next slide expands on the last bullet point.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7</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that both Jewish and Roman authorities persecuted the early Christians.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8</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Discuss the willingness of modern Christians to remain faithful in places where they are persecuted today. Discuss the assertion in the student book that faithful teenagers in our culture may face persecution too.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9</a:t>
            </a:fld>
            <a:endParaRPr lang="en-US"/>
          </a:p>
        </p:txBody>
      </p:sp>
    </p:spTree>
    <p:extLst>
      <p:ext uri="{BB962C8B-B14F-4D97-AF65-F5344CB8AC3E}">
        <p14:creationId xmlns:p14="http://schemas.microsoft.com/office/powerpoint/2010/main" val="3733783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470025"/>
          </a:xfrm>
        </p:spPr>
        <p:txBody>
          <a:bodyPr>
            <a:normAutofit/>
          </a:bodyPr>
          <a:lstStyle>
            <a:lvl1pPr algn="ctr">
              <a:defRPr sz="4400" b="1">
                <a:solidFill>
                  <a:schemeClr val="tx1"/>
                </a:solidFill>
                <a:effectLst>
                  <a:outerShdw blurRad="50800" dist="50800" dir="5400000" algn="ctr" rotWithShape="0">
                    <a:schemeClr val="bg1">
                      <a:lumMod val="85000"/>
                    </a:schemeClr>
                  </a:outerShdw>
                </a:effectLst>
                <a:latin typeface="Arial" pitchFamily="34" charset="0"/>
                <a:cs typeface="Arial" pitchFamily="34" charset="0"/>
              </a:defRPr>
            </a:lvl1pPr>
          </a:lstStyle>
          <a:p>
            <a:r>
              <a:rPr lang="en-US" smtClean="0"/>
              <a:t>Click to edit Master title style</a:t>
            </a:r>
            <a:endParaRPr lang="en-US" dirty="0"/>
          </a:p>
        </p:txBody>
      </p:sp>
      <p:sp>
        <p:nvSpPr>
          <p:cNvPr id="9" name="Text Placeholder 8"/>
          <p:cNvSpPr>
            <a:spLocks noGrp="1"/>
          </p:cNvSpPr>
          <p:nvPr>
            <p:ph type="body" sz="quarter" idx="10" hasCustomPrompt="1"/>
          </p:nvPr>
        </p:nvSpPr>
        <p:spPr>
          <a:xfrm>
            <a:off x="7543800" y="6019800"/>
            <a:ext cx="1676400" cy="304800"/>
          </a:xfrm>
        </p:spPr>
        <p:txBody>
          <a:bodyPr lIns="0" anchor="ctr" anchorCtr="0">
            <a:normAutofit/>
          </a:bodyPr>
          <a:lstStyle>
            <a:lvl1pPr algn="l">
              <a:buNone/>
              <a:defRPr sz="800">
                <a:solidFill>
                  <a:schemeClr val="bg1">
                    <a:lumMod val="50000"/>
                  </a:schemeClr>
                </a:solidFill>
              </a:defRPr>
            </a:lvl1pPr>
          </a:lstStyle>
          <a:p>
            <a:pPr lvl="0"/>
            <a:r>
              <a:rPr lang="en-US" dirty="0" smtClean="0"/>
              <a:t>Document # TX000000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4/22/2016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The </a:t>
            </a:r>
            <a:r>
              <a:rPr lang="en-US" dirty="0" smtClean="0"/>
              <a:t>Work</a:t>
            </a:r>
            <a:br>
              <a:rPr lang="en-US" dirty="0" smtClean="0"/>
            </a:br>
            <a:r>
              <a:rPr lang="en-US" dirty="0" smtClean="0"/>
              <a:t>of </a:t>
            </a:r>
            <a:r>
              <a:rPr lang="en-US" dirty="0"/>
              <a:t>the Early </a:t>
            </a:r>
            <a:r>
              <a:rPr lang="en-US" dirty="0" smtClean="0"/>
              <a:t>Church</a:t>
            </a:r>
            <a:endParaRPr lang="en-US" dirty="0"/>
          </a:p>
        </p:txBody>
      </p:sp>
      <p:sp>
        <p:nvSpPr>
          <p:cNvPr id="3" name="Subtitle 2"/>
          <p:cNvSpPr txBox="1">
            <a:spLocks/>
          </p:cNvSpPr>
          <p:nvPr/>
        </p:nvSpPr>
        <p:spPr>
          <a:xfrm>
            <a:off x="1981200" y="4876800"/>
            <a:ext cx="64008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t> </a:t>
            </a:r>
            <a:r>
              <a:rPr lang="en-US" b="1" i="1" dirty="0" smtClean="0"/>
              <a:t>The Church</a:t>
            </a:r>
          </a:p>
          <a:p>
            <a:pPr marL="0" indent="0" algn="ctr">
              <a:buNone/>
            </a:pPr>
            <a:r>
              <a:rPr lang="en-US" dirty="0"/>
              <a:t>Unit 1, </a:t>
            </a:r>
            <a:r>
              <a:rPr lang="en-US" dirty="0" smtClean="0"/>
              <a:t>Chapter 3</a:t>
            </a:r>
            <a:endParaRPr lang="en-US" sz="1200" i="1" dirty="0"/>
          </a:p>
        </p:txBody>
      </p:sp>
      <p:sp>
        <p:nvSpPr>
          <p:cNvPr id="5" name="Text Placeholder 3"/>
          <p:cNvSpPr>
            <a:spLocks noGrp="1"/>
          </p:cNvSpPr>
          <p:nvPr/>
        </p:nvSpPr>
        <p:spPr>
          <a:xfrm>
            <a:off x="7543800" y="6172200"/>
            <a:ext cx="1295400" cy="123111"/>
          </a:xfrm>
          <a:prstGeom prst="rect">
            <a:avLst/>
          </a:prstGeom>
        </p:spPr>
        <p:txBody>
          <a:bodyPr vert="horz" lIns="0" tIns="0" rIns="0" bIns="0" rtlCol="0" anchor="ctr" anchorCtr="0">
            <a:spAutoFit/>
          </a:bodyPr>
          <a:lstStyle>
            <a:lvl1pPr marL="342900" indent="-342900" algn="l" defTabSz="914400" rtl="0" eaLnBrk="1" latinLnBrk="0" hangingPunct="1">
              <a:spcBef>
                <a:spcPct val="20000"/>
              </a:spcBef>
              <a:buFont typeface="Arial" pitchFamily="34" charset="0"/>
              <a:buNone/>
              <a:defRPr sz="8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Document #: TX005553</a:t>
            </a:r>
            <a:endParaRPr lang="en-US" dirty="0"/>
          </a:p>
        </p:txBody>
      </p:sp>
      <p:sp>
        <p:nvSpPr>
          <p:cNvPr id="6" name="TextBox 5"/>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Church’s Final Trial</a:t>
            </a:r>
            <a:endParaRPr lang="en-US" dirty="0"/>
          </a:p>
        </p:txBody>
      </p:sp>
      <p:sp>
        <p:nvSpPr>
          <p:cNvPr id="7" name="Text Placeholder 3"/>
          <p:cNvSpPr>
            <a:spLocks noGrp="1"/>
          </p:cNvSpPr>
          <p:nvPr>
            <p:ph idx="1"/>
          </p:nvPr>
        </p:nvSpPr>
        <p:spPr>
          <a:prstGeom prst="rect">
            <a:avLst/>
          </a:prstGeom>
        </p:spPr>
        <p:txBody>
          <a:bodyPr/>
          <a:lstStyle/>
          <a:p>
            <a:pPr marL="2970213"/>
            <a:r>
              <a:rPr lang="en-US" dirty="0" smtClean="0"/>
              <a:t>In the last days, before Christ’s Second Coming, there will be a final persecution.</a:t>
            </a:r>
          </a:p>
          <a:p>
            <a:pPr marL="2970213"/>
            <a:r>
              <a:rPr lang="en-US" dirty="0" smtClean="0"/>
              <a:t>One scriptural prediction mentions an antichrist, or false messiah.</a:t>
            </a:r>
          </a:p>
          <a:p>
            <a:pPr marL="2971800"/>
            <a:r>
              <a:rPr lang="en-US" dirty="0" smtClean="0"/>
              <a:t>Perhaps an earthly power will try to claim the ultimate authority of God. </a:t>
            </a:r>
          </a:p>
          <a:p>
            <a:endParaRPr lang="en-US" dirty="0"/>
          </a:p>
        </p:txBody>
      </p:sp>
      <p:sp>
        <p:nvSpPr>
          <p:cNvPr id="6" name="TextBox 5"/>
          <p:cNvSpPr txBox="1"/>
          <p:nvPr/>
        </p:nvSpPr>
        <p:spPr bwMode="auto">
          <a:xfrm>
            <a:off x="914400" y="4305300"/>
            <a:ext cx="22860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STILLFX / Shutterstock.com</a:t>
            </a:r>
            <a:endParaRPr lang="en-US" sz="800" dirty="0">
              <a:solidFill>
                <a:schemeClr val="bg1">
                  <a:lumMod val="65000"/>
                </a:schemeClr>
              </a:solidFill>
            </a:endParaRPr>
          </a:p>
        </p:txBody>
      </p:sp>
      <p:pic>
        <p:nvPicPr>
          <p:cNvPr id="9218" name="Picture 2" descr="C:\Users\bmartinka\Google Drive\SMP files\Church Chapter PPTs\New folder (2)\PPT_Images\C3S10-64337872Shutterstock.jpg"/>
          <p:cNvPicPr>
            <a:picLocks noChangeAspect="1" noChangeArrowheads="1"/>
          </p:cNvPicPr>
          <p:nvPr/>
        </p:nvPicPr>
        <p:blipFill>
          <a:blip r:embed="rId3" cstate="print"/>
          <a:srcRect/>
          <a:stretch>
            <a:fillRect/>
          </a:stretch>
        </p:blipFill>
        <p:spPr bwMode="auto">
          <a:xfrm>
            <a:off x="990600" y="2406649"/>
            <a:ext cx="2847976" cy="1898651"/>
          </a:xfrm>
          <a:prstGeom prst="rect">
            <a:avLst/>
          </a:prstGeom>
          <a:noFill/>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Church’s Role within History</a:t>
            </a:r>
            <a:endParaRPr lang="en-US" dirty="0"/>
          </a:p>
        </p:txBody>
      </p:sp>
      <p:sp>
        <p:nvSpPr>
          <p:cNvPr id="7" name="Text Placeholder 3"/>
          <p:cNvSpPr>
            <a:spLocks noGrp="1"/>
          </p:cNvSpPr>
          <p:nvPr>
            <p:ph idx="1"/>
          </p:nvPr>
        </p:nvSpPr>
        <p:spPr>
          <a:prstGeom prst="rect">
            <a:avLst/>
          </a:prstGeom>
        </p:spPr>
        <p:txBody>
          <a:bodyPr/>
          <a:lstStyle/>
          <a:p>
            <a:r>
              <a:rPr lang="en-US" dirty="0" smtClean="0"/>
              <a:t>The Church’s accomplishments throughout history are visible signs of salvation.</a:t>
            </a:r>
          </a:p>
          <a:p>
            <a:r>
              <a:rPr lang="en-US" dirty="0" smtClean="0"/>
              <a:t>They are the outward </a:t>
            </a:r>
            <a:br>
              <a:rPr lang="en-US" dirty="0" smtClean="0"/>
            </a:br>
            <a:r>
              <a:rPr lang="en-US" dirty="0" smtClean="0"/>
              <a:t>manifestations of </a:t>
            </a:r>
            <a:br>
              <a:rPr lang="en-US" dirty="0" smtClean="0"/>
            </a:br>
            <a:r>
              <a:rPr lang="en-US" dirty="0" smtClean="0"/>
              <a:t>sources of healing, </a:t>
            </a:r>
            <a:br>
              <a:rPr lang="en-US" dirty="0" smtClean="0"/>
            </a:br>
            <a:r>
              <a:rPr lang="en-US" dirty="0" smtClean="0"/>
              <a:t>knowledge, and </a:t>
            </a:r>
            <a:br>
              <a:rPr lang="en-US" dirty="0" smtClean="0"/>
            </a:br>
            <a:r>
              <a:rPr lang="en-US" dirty="0" smtClean="0"/>
              <a:t>creativity  .  .  .</a:t>
            </a:r>
          </a:p>
          <a:p>
            <a:r>
              <a:rPr lang="en-US" dirty="0" smtClean="0"/>
              <a:t>that lie hidden within </a:t>
            </a:r>
            <a:br>
              <a:rPr lang="en-US" dirty="0" smtClean="0"/>
            </a:br>
            <a:r>
              <a:rPr lang="en-US" dirty="0" smtClean="0"/>
              <a:t>the mystery of the </a:t>
            </a:r>
            <a:br>
              <a:rPr lang="en-US" dirty="0" smtClean="0"/>
            </a:br>
            <a:r>
              <a:rPr lang="en-US" dirty="0" smtClean="0"/>
              <a:t>Church.</a:t>
            </a:r>
          </a:p>
        </p:txBody>
      </p:sp>
      <p:sp>
        <p:nvSpPr>
          <p:cNvPr id="6" name="TextBox 5"/>
          <p:cNvSpPr txBox="1"/>
          <p:nvPr/>
        </p:nvSpPr>
        <p:spPr bwMode="auto">
          <a:xfrm>
            <a:off x="5839549" y="53340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Stefano </a:t>
            </a:r>
            <a:r>
              <a:rPr lang="en-US" sz="800" dirty="0" err="1" smtClean="0">
                <a:solidFill>
                  <a:schemeClr val="bg1">
                    <a:lumMod val="65000"/>
                  </a:schemeClr>
                </a:solidFill>
              </a:rPr>
              <a:t>Panzeri</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10242" name="Picture 2" descr="C:\Users\bmartinka\Google Drive\SMP files\Church Chapter PPTs\New folder (2)\PPT_Images\C3S11-55221544Shutterstock.jpg"/>
          <p:cNvPicPr>
            <a:picLocks noChangeAspect="1" noChangeArrowheads="1"/>
          </p:cNvPicPr>
          <p:nvPr/>
        </p:nvPicPr>
        <p:blipFill>
          <a:blip r:embed="rId3" cstate="print"/>
          <a:srcRect/>
          <a:stretch>
            <a:fillRect/>
          </a:stretch>
        </p:blipFill>
        <p:spPr bwMode="auto">
          <a:xfrm>
            <a:off x="4847772" y="2667000"/>
            <a:ext cx="3915228" cy="26003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Mission of the </a:t>
            </a:r>
            <a:r>
              <a:rPr lang="en-US" dirty="0" smtClean="0"/>
              <a:t>Apostles</a:t>
            </a:r>
            <a:endParaRPr lang="en-US" dirty="0"/>
          </a:p>
        </p:txBody>
      </p:sp>
      <p:sp>
        <p:nvSpPr>
          <p:cNvPr id="7" name="Text Placeholder 3"/>
          <p:cNvSpPr>
            <a:spLocks noGrp="1"/>
          </p:cNvSpPr>
          <p:nvPr>
            <p:ph idx="1"/>
          </p:nvPr>
        </p:nvSpPr>
        <p:spPr>
          <a:prstGeom prst="rect">
            <a:avLst/>
          </a:prstGeom>
        </p:spPr>
        <p:txBody>
          <a:bodyPr/>
          <a:lstStyle/>
          <a:p>
            <a:r>
              <a:rPr lang="en-US" dirty="0"/>
              <a:t>Jesus proclaimed the Good News and healed people.</a:t>
            </a:r>
          </a:p>
          <a:p>
            <a:r>
              <a:rPr lang="en-US" dirty="0" smtClean="0"/>
              <a:t>During </a:t>
            </a:r>
            <a:r>
              <a:rPr lang="en-US" dirty="0"/>
              <a:t>his earthly </a:t>
            </a:r>
            <a:r>
              <a:rPr lang="en-US" dirty="0" smtClean="0"/>
              <a:t/>
            </a:r>
            <a:br>
              <a:rPr lang="en-US" dirty="0" smtClean="0"/>
            </a:br>
            <a:r>
              <a:rPr lang="en-US" dirty="0" smtClean="0"/>
              <a:t>ministry</a:t>
            </a:r>
            <a:r>
              <a:rPr lang="en-US" dirty="0"/>
              <a:t>, he </a:t>
            </a:r>
            <a:r>
              <a:rPr lang="en-US" dirty="0" smtClean="0"/>
              <a:t>sent</a:t>
            </a:r>
            <a:br>
              <a:rPr lang="en-US" dirty="0" smtClean="0"/>
            </a:br>
            <a:r>
              <a:rPr lang="en-US" dirty="0" smtClean="0"/>
              <a:t>the </a:t>
            </a:r>
            <a:r>
              <a:rPr lang="en-US" dirty="0"/>
              <a:t>Apostles out to </a:t>
            </a:r>
            <a:r>
              <a:rPr lang="en-US" dirty="0" smtClean="0"/>
              <a:t/>
            </a:r>
            <a:br>
              <a:rPr lang="en-US" dirty="0" smtClean="0"/>
            </a:br>
            <a:r>
              <a:rPr lang="en-US" dirty="0" smtClean="0"/>
              <a:t>do </a:t>
            </a:r>
            <a:r>
              <a:rPr lang="en-US" dirty="0"/>
              <a:t>the same.</a:t>
            </a:r>
          </a:p>
          <a:p>
            <a:r>
              <a:rPr lang="en-US" dirty="0" smtClean="0"/>
              <a:t>The </a:t>
            </a:r>
            <a:r>
              <a:rPr lang="en-US" dirty="0"/>
              <a:t>Risen Christ </a:t>
            </a:r>
            <a:r>
              <a:rPr lang="en-US" dirty="0" smtClean="0"/>
              <a:t/>
            </a:r>
            <a:br>
              <a:rPr lang="en-US" dirty="0" smtClean="0"/>
            </a:br>
            <a:r>
              <a:rPr lang="en-US" dirty="0" smtClean="0"/>
              <a:t>made </a:t>
            </a:r>
            <a:r>
              <a:rPr lang="en-US" dirty="0"/>
              <a:t>it clear that </a:t>
            </a:r>
            <a:r>
              <a:rPr lang="en-US" dirty="0" smtClean="0"/>
              <a:t/>
            </a:r>
            <a:br>
              <a:rPr lang="en-US" dirty="0" smtClean="0"/>
            </a:br>
            <a:r>
              <a:rPr lang="en-US" dirty="0" smtClean="0"/>
              <a:t>the </a:t>
            </a:r>
            <a:r>
              <a:rPr lang="en-US" dirty="0"/>
              <a:t>Apostles’ </a:t>
            </a:r>
            <a:r>
              <a:rPr lang="en-US" dirty="0" smtClean="0"/>
              <a:t/>
            </a:r>
            <a:br>
              <a:rPr lang="en-US" dirty="0" smtClean="0"/>
            </a:br>
            <a:r>
              <a:rPr lang="en-US" dirty="0" smtClean="0"/>
              <a:t>mission </a:t>
            </a:r>
            <a:r>
              <a:rPr lang="en-US" dirty="0"/>
              <a:t>was to </a:t>
            </a:r>
            <a:r>
              <a:rPr lang="en-US" dirty="0" smtClean="0"/>
              <a:t/>
            </a:r>
            <a:br>
              <a:rPr lang="en-US" dirty="0" smtClean="0"/>
            </a:br>
            <a:r>
              <a:rPr lang="en-US" dirty="0" smtClean="0"/>
              <a:t>everyone</a:t>
            </a:r>
            <a:r>
              <a:rPr lang="en-US" dirty="0"/>
              <a:t>.</a:t>
            </a:r>
          </a:p>
          <a:p>
            <a:endParaRPr lang="en-US" dirty="0"/>
          </a:p>
        </p:txBody>
      </p:sp>
      <p:sp>
        <p:nvSpPr>
          <p:cNvPr id="6" name="TextBox 5"/>
          <p:cNvSpPr txBox="1"/>
          <p:nvPr/>
        </p:nvSpPr>
        <p:spPr bwMode="auto">
          <a:xfrm>
            <a:off x="4648200" y="5403844"/>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Nattesha</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1026" name="Picture 2" descr="C:\Users\bmartinka\Google Drive\SMP files\Church Chapter PPTs\New folder (2)\PPT_Images\C3S2-73125796Shutterstock.jpg"/>
          <p:cNvPicPr>
            <a:picLocks noChangeAspect="1" noChangeArrowheads="1"/>
          </p:cNvPicPr>
          <p:nvPr/>
        </p:nvPicPr>
        <p:blipFill>
          <a:blip r:embed="rId4" cstate="print"/>
          <a:srcRect/>
          <a:stretch>
            <a:fillRect/>
          </a:stretch>
        </p:blipFill>
        <p:spPr bwMode="auto">
          <a:xfrm>
            <a:off x="4719662" y="2550903"/>
            <a:ext cx="3662338" cy="27769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Spread of </a:t>
            </a:r>
            <a:r>
              <a:rPr lang="en-US" dirty="0" smtClean="0"/>
              <a:t>Christianity</a:t>
            </a:r>
            <a:endParaRPr lang="en-US" dirty="0"/>
          </a:p>
        </p:txBody>
      </p:sp>
      <p:sp>
        <p:nvSpPr>
          <p:cNvPr id="7" name="Text Placeholder 3"/>
          <p:cNvSpPr>
            <a:spLocks noGrp="1"/>
          </p:cNvSpPr>
          <p:nvPr>
            <p:ph idx="1"/>
          </p:nvPr>
        </p:nvSpPr>
        <p:spPr>
          <a:xfrm>
            <a:off x="1371600" y="1752600"/>
            <a:ext cx="6629400" cy="4373563"/>
          </a:xfrm>
          <a:prstGeom prst="rect">
            <a:avLst/>
          </a:prstGeom>
        </p:spPr>
        <p:txBody>
          <a:bodyPr/>
          <a:lstStyle/>
          <a:p>
            <a:r>
              <a:rPr lang="en-US" dirty="0"/>
              <a:t>Within a few years of </a:t>
            </a:r>
            <a:r>
              <a:rPr lang="en-US" dirty="0" smtClean="0"/>
              <a:t/>
            </a:r>
            <a:br>
              <a:rPr lang="en-US" dirty="0" smtClean="0"/>
            </a:br>
            <a:r>
              <a:rPr lang="en-US" dirty="0" smtClean="0"/>
              <a:t>Jesus</a:t>
            </a:r>
            <a:r>
              <a:rPr lang="en-US" dirty="0"/>
              <a:t>’ death, the </a:t>
            </a:r>
            <a:r>
              <a:rPr lang="en-US" dirty="0" smtClean="0"/>
              <a:t/>
            </a:r>
            <a:br>
              <a:rPr lang="en-US" dirty="0" smtClean="0"/>
            </a:br>
            <a:r>
              <a:rPr lang="en-US" dirty="0" smtClean="0"/>
              <a:t>Church </a:t>
            </a:r>
            <a:r>
              <a:rPr lang="en-US" dirty="0"/>
              <a:t>had spread </a:t>
            </a:r>
            <a:r>
              <a:rPr lang="en-US" dirty="0" smtClean="0"/>
              <a:t/>
            </a:r>
            <a:br>
              <a:rPr lang="en-US" dirty="0" smtClean="0"/>
            </a:br>
            <a:r>
              <a:rPr lang="en-US" dirty="0" smtClean="0"/>
              <a:t>widely</a:t>
            </a:r>
            <a:r>
              <a:rPr lang="en-US" dirty="0"/>
              <a:t>.</a:t>
            </a:r>
          </a:p>
          <a:p>
            <a:r>
              <a:rPr lang="en-US" dirty="0" smtClean="0"/>
              <a:t>The </a:t>
            </a:r>
            <a:r>
              <a:rPr lang="en-US" dirty="0"/>
              <a:t>love of God </a:t>
            </a:r>
            <a:r>
              <a:rPr lang="en-US" dirty="0" smtClean="0"/>
              <a:t/>
            </a:r>
            <a:br>
              <a:rPr lang="en-US" dirty="0" smtClean="0"/>
            </a:br>
            <a:r>
              <a:rPr lang="en-US" dirty="0" smtClean="0"/>
              <a:t>motivated </a:t>
            </a:r>
            <a:r>
              <a:rPr lang="en-US" dirty="0"/>
              <a:t>and </a:t>
            </a:r>
            <a:r>
              <a:rPr lang="en-US" dirty="0" smtClean="0"/>
              <a:t/>
            </a:r>
            <a:br>
              <a:rPr lang="en-US" dirty="0" smtClean="0"/>
            </a:br>
            <a:r>
              <a:rPr lang="en-US" dirty="0" smtClean="0"/>
              <a:t>energized </a:t>
            </a:r>
            <a:r>
              <a:rPr lang="en-US" dirty="0"/>
              <a:t>the </a:t>
            </a:r>
            <a:r>
              <a:rPr lang="en-US" dirty="0" smtClean="0"/>
              <a:t/>
            </a:r>
            <a:br>
              <a:rPr lang="en-US" dirty="0" smtClean="0"/>
            </a:br>
            <a:r>
              <a:rPr lang="en-US" dirty="0" smtClean="0"/>
              <a:t>Apostles </a:t>
            </a:r>
            <a:r>
              <a:rPr lang="en-US" dirty="0"/>
              <a:t>and disciples.</a:t>
            </a:r>
          </a:p>
          <a:p>
            <a:r>
              <a:rPr lang="en-US" dirty="0" smtClean="0"/>
              <a:t>The </a:t>
            </a:r>
            <a:r>
              <a:rPr lang="en-US" dirty="0"/>
              <a:t>Church needed to be missionary so she could share the Good News.</a:t>
            </a:r>
          </a:p>
          <a:p>
            <a:endParaRPr lang="en-US" dirty="0"/>
          </a:p>
        </p:txBody>
      </p:sp>
      <p:sp>
        <p:nvSpPr>
          <p:cNvPr id="6" name="TextBox 5"/>
          <p:cNvSpPr txBox="1"/>
          <p:nvPr/>
        </p:nvSpPr>
        <p:spPr bwMode="auto">
          <a:xfrm>
            <a:off x="5105400" y="4508956"/>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duncan1890 / </a:t>
            </a:r>
            <a:r>
              <a:rPr lang="en-US" sz="800" dirty="0" err="1" smtClean="0">
                <a:solidFill>
                  <a:schemeClr val="bg1">
                    <a:lumMod val="65000"/>
                  </a:schemeClr>
                </a:solidFill>
              </a:rPr>
              <a:t>iStock</a:t>
            </a:r>
            <a:endParaRPr lang="en-US" sz="800" dirty="0">
              <a:solidFill>
                <a:schemeClr val="bg1">
                  <a:lumMod val="65000"/>
                </a:schemeClr>
              </a:solidFill>
            </a:endParaRPr>
          </a:p>
        </p:txBody>
      </p:sp>
      <p:pic>
        <p:nvPicPr>
          <p:cNvPr id="2050" name="Picture 2" descr="C:\Users\bmartinka\Google Drive\SMP files\Church Chapter PPTs\New folder (2)\PPT_Images\C3S3-20027808iStock.jpg"/>
          <p:cNvPicPr>
            <a:picLocks noChangeAspect="1" noChangeArrowheads="1"/>
          </p:cNvPicPr>
          <p:nvPr/>
        </p:nvPicPr>
        <p:blipFill>
          <a:blip r:embed="rId3" cstate="print"/>
          <a:srcRect/>
          <a:stretch>
            <a:fillRect/>
          </a:stretch>
        </p:blipFill>
        <p:spPr bwMode="auto">
          <a:xfrm>
            <a:off x="5105400" y="1718176"/>
            <a:ext cx="3766430" cy="2920454"/>
          </a:xfrm>
          <a:prstGeom prst="rect">
            <a:avLst/>
          </a:prstGeom>
          <a:ln>
            <a:noFill/>
          </a:ln>
          <a:effectLst>
            <a:softEdge rad="112500"/>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Holy Spirit and the Apostles’ </a:t>
            </a:r>
            <a:r>
              <a:rPr lang="en-US" dirty="0" smtClean="0"/>
              <a:t>Mission</a:t>
            </a:r>
            <a:endParaRPr lang="en-US" dirty="0"/>
          </a:p>
        </p:txBody>
      </p:sp>
      <p:sp>
        <p:nvSpPr>
          <p:cNvPr id="7" name="Text Placeholder 3"/>
          <p:cNvSpPr>
            <a:spLocks noGrp="1"/>
          </p:cNvSpPr>
          <p:nvPr>
            <p:ph idx="1"/>
          </p:nvPr>
        </p:nvSpPr>
        <p:spPr>
          <a:prstGeom prst="rect">
            <a:avLst/>
          </a:prstGeom>
        </p:spPr>
        <p:txBody>
          <a:bodyPr/>
          <a:lstStyle/>
          <a:p>
            <a:r>
              <a:rPr lang="en-US" dirty="0"/>
              <a:t>The Holy Spirit was involved in every aspect of the spread of Christianity. </a:t>
            </a:r>
          </a:p>
          <a:p>
            <a:r>
              <a:rPr lang="en-US" dirty="0" smtClean="0"/>
              <a:t>The </a:t>
            </a:r>
            <a:r>
              <a:rPr lang="en-US" dirty="0"/>
              <a:t>Holy Spirit came to those who were baptized  .  .  .</a:t>
            </a:r>
          </a:p>
          <a:p>
            <a:r>
              <a:rPr lang="en-US" dirty="0" smtClean="0"/>
              <a:t>and </a:t>
            </a:r>
            <a:r>
              <a:rPr lang="en-US" dirty="0"/>
              <a:t>helped the </a:t>
            </a:r>
            <a:r>
              <a:rPr lang="en-US" dirty="0" smtClean="0"/>
              <a:t/>
            </a:r>
            <a:br>
              <a:rPr lang="en-US" dirty="0" smtClean="0"/>
            </a:br>
            <a:r>
              <a:rPr lang="en-US" dirty="0" smtClean="0"/>
              <a:t>Church </a:t>
            </a:r>
            <a:r>
              <a:rPr lang="en-US" dirty="0"/>
              <a:t>to make </a:t>
            </a:r>
            <a:r>
              <a:rPr lang="en-US" dirty="0" smtClean="0"/>
              <a:t/>
            </a:r>
            <a:br>
              <a:rPr lang="en-US" dirty="0" smtClean="0"/>
            </a:br>
            <a:r>
              <a:rPr lang="en-US" dirty="0" smtClean="0"/>
              <a:t>decisions</a:t>
            </a:r>
            <a:r>
              <a:rPr lang="en-US" dirty="0"/>
              <a:t>.</a:t>
            </a:r>
          </a:p>
        </p:txBody>
      </p:sp>
      <p:sp>
        <p:nvSpPr>
          <p:cNvPr id="6" name="TextBox 5"/>
          <p:cNvSpPr txBox="1"/>
          <p:nvPr/>
        </p:nvSpPr>
        <p:spPr bwMode="auto">
          <a:xfrm>
            <a:off x="4506531" y="5940425"/>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Renata </a:t>
            </a:r>
            <a:r>
              <a:rPr lang="en-US" sz="800" dirty="0" err="1" smtClean="0">
                <a:solidFill>
                  <a:schemeClr val="bg1">
                    <a:lumMod val="65000"/>
                  </a:schemeClr>
                </a:solidFill>
              </a:rPr>
              <a:t>Sedmakova</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3074" name="Picture 2" descr="C:\Users\bmartinka\Google Drive\SMP files\Church Chapter PPTs\New folder (2)\PPT_Images\C3S4-148013462Shutterstock.jpg"/>
          <p:cNvPicPr>
            <a:picLocks noChangeAspect="1" noChangeArrowheads="1"/>
          </p:cNvPicPr>
          <p:nvPr/>
        </p:nvPicPr>
        <p:blipFill>
          <a:blip r:embed="rId3" cstate="print"/>
          <a:srcRect/>
          <a:stretch>
            <a:fillRect/>
          </a:stretch>
        </p:blipFill>
        <p:spPr bwMode="auto">
          <a:xfrm>
            <a:off x="4572000" y="3124200"/>
            <a:ext cx="4131540" cy="2816225"/>
          </a:xfrm>
          <a:prstGeom prst="rect">
            <a:avLst/>
          </a:prstGeom>
          <a:ln>
            <a:noFill/>
          </a:ln>
          <a:effectLst>
            <a:outerShdw blurRad="190500" algn="tl" rotWithShape="0">
              <a:srgbClr val="000000">
                <a:alpha val="70000"/>
              </a:srgbClr>
            </a:outerShdw>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Saint Paul </a:t>
            </a:r>
            <a:r>
              <a:rPr lang="en-US" dirty="0"/>
              <a:t>Preached to </a:t>
            </a:r>
            <a:r>
              <a:rPr lang="en-US" dirty="0" smtClean="0"/>
              <a:t>Both Jews </a:t>
            </a:r>
            <a:r>
              <a:rPr lang="en-US" dirty="0"/>
              <a:t>and </a:t>
            </a:r>
            <a:r>
              <a:rPr lang="en-US" dirty="0" smtClean="0"/>
              <a:t>Gentiles</a:t>
            </a:r>
            <a:endParaRPr lang="en-US" dirty="0"/>
          </a:p>
        </p:txBody>
      </p:sp>
      <p:sp>
        <p:nvSpPr>
          <p:cNvPr id="7" name="Text Placeholder 3"/>
          <p:cNvSpPr>
            <a:spLocks noGrp="1"/>
          </p:cNvSpPr>
          <p:nvPr>
            <p:ph idx="1"/>
          </p:nvPr>
        </p:nvSpPr>
        <p:spPr>
          <a:xfrm>
            <a:off x="1371600" y="1752600"/>
            <a:ext cx="6781800" cy="4373563"/>
          </a:xfrm>
          <a:prstGeom prst="rect">
            <a:avLst/>
          </a:prstGeom>
        </p:spPr>
        <p:txBody>
          <a:bodyPr>
            <a:normAutofit/>
          </a:bodyPr>
          <a:lstStyle/>
          <a:p>
            <a:pPr marL="3657600"/>
            <a:r>
              <a:rPr lang="en-US" dirty="0"/>
              <a:t>Saint Paul was a devout Jew, raised in Hellenistic Tarsus.</a:t>
            </a:r>
          </a:p>
          <a:p>
            <a:pPr marL="3657600"/>
            <a:r>
              <a:rPr lang="en-US" dirty="0" smtClean="0"/>
              <a:t>Preaching </a:t>
            </a:r>
            <a:r>
              <a:rPr lang="en-US" dirty="0"/>
              <a:t>to a Jewish audience, Paul applied Old Testament prophecies to Jesus.</a:t>
            </a:r>
          </a:p>
          <a:p>
            <a:r>
              <a:rPr lang="en-US" dirty="0" smtClean="0"/>
              <a:t>Preaching </a:t>
            </a:r>
            <a:r>
              <a:rPr lang="en-US" dirty="0"/>
              <a:t>to Gentiles, he related the Gospel to their culture.  </a:t>
            </a:r>
          </a:p>
          <a:p>
            <a:endParaRPr lang="en-US" dirty="0"/>
          </a:p>
        </p:txBody>
      </p:sp>
      <p:sp>
        <p:nvSpPr>
          <p:cNvPr id="6" name="TextBox 5"/>
          <p:cNvSpPr txBox="1"/>
          <p:nvPr/>
        </p:nvSpPr>
        <p:spPr bwMode="auto">
          <a:xfrm>
            <a:off x="1038949" y="44958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S </a:t>
            </a:r>
            <a:r>
              <a:rPr lang="en-US" sz="800" dirty="0" err="1" smtClean="0">
                <a:solidFill>
                  <a:schemeClr val="bg1">
                    <a:lumMod val="65000"/>
                  </a:schemeClr>
                </a:solidFill>
              </a:rPr>
              <a:t>Borisov</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4098" name="Picture 2" descr="C:\Users\bmartinka\Google Drive\SMP files\Church Chapter PPTs\New folder (2)\PPT_Images\C3S5-153291359Shutterstock.jpg"/>
          <p:cNvPicPr>
            <a:picLocks noChangeAspect="1" noChangeArrowheads="1"/>
          </p:cNvPicPr>
          <p:nvPr/>
        </p:nvPicPr>
        <p:blipFill>
          <a:blip r:embed="rId3" cstate="print"/>
          <a:srcRect/>
          <a:stretch>
            <a:fillRect/>
          </a:stretch>
        </p:blipFill>
        <p:spPr bwMode="auto">
          <a:xfrm>
            <a:off x="952500" y="1981200"/>
            <a:ext cx="3657600" cy="24384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Paul Used Familiar Imagery </a:t>
            </a:r>
          </a:p>
        </p:txBody>
      </p:sp>
      <p:sp>
        <p:nvSpPr>
          <p:cNvPr id="7" name="Text Placeholder 3"/>
          <p:cNvSpPr>
            <a:spLocks noGrp="1"/>
          </p:cNvSpPr>
          <p:nvPr>
            <p:ph idx="1"/>
          </p:nvPr>
        </p:nvSpPr>
        <p:spPr>
          <a:prstGeom prst="rect">
            <a:avLst/>
          </a:prstGeom>
        </p:spPr>
        <p:txBody>
          <a:bodyPr/>
          <a:lstStyle/>
          <a:p>
            <a:r>
              <a:rPr lang="en-US" dirty="0"/>
              <a:t>Jesus used images familiar to his audience, such as farmers or fishermen at work.</a:t>
            </a:r>
          </a:p>
          <a:p>
            <a:r>
              <a:rPr lang="en-US" dirty="0" smtClean="0"/>
              <a:t>Paul </a:t>
            </a:r>
            <a:r>
              <a:rPr lang="en-US" dirty="0"/>
              <a:t>followed Christ’s example. </a:t>
            </a:r>
          </a:p>
          <a:p>
            <a:r>
              <a:rPr lang="en-US" dirty="0" smtClean="0"/>
              <a:t>He </a:t>
            </a:r>
            <a:r>
              <a:rPr lang="en-US" dirty="0"/>
              <a:t>spoke of athletes, military armor, musical instruments, temples, and so on.</a:t>
            </a:r>
          </a:p>
          <a:p>
            <a:endParaRPr lang="en-US" dirty="0"/>
          </a:p>
        </p:txBody>
      </p:sp>
      <p:sp>
        <p:nvSpPr>
          <p:cNvPr id="6" name="TextBox 5"/>
          <p:cNvSpPr txBox="1"/>
          <p:nvPr/>
        </p:nvSpPr>
        <p:spPr bwMode="auto">
          <a:xfrm>
            <a:off x="2867749" y="64770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Kissofdeath</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5122" name="Picture 2" descr="C:\Users\bmartinka\Google Drive\SMP files\Church Chapter PPTs\New folder (2)\PPT_Images\C3S6-105521009Shutterstock.jpg"/>
          <p:cNvPicPr>
            <a:picLocks noChangeAspect="1" noChangeArrowheads="1"/>
          </p:cNvPicPr>
          <p:nvPr/>
        </p:nvPicPr>
        <p:blipFill>
          <a:blip r:embed="rId3" cstate="print"/>
          <a:srcRect/>
          <a:stretch>
            <a:fillRect/>
          </a:stretch>
        </p:blipFill>
        <p:spPr bwMode="auto">
          <a:xfrm>
            <a:off x="2819400" y="4093053"/>
            <a:ext cx="3733800" cy="2479477"/>
          </a:xfrm>
          <a:prstGeom prst="rect">
            <a:avLst/>
          </a:prstGeom>
          <a:ln>
            <a:noFill/>
          </a:ln>
          <a:effectLst>
            <a:softEdge rad="112500"/>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Christianity Spread So Quickly?</a:t>
            </a:r>
          </a:p>
        </p:txBody>
      </p:sp>
      <p:sp>
        <p:nvSpPr>
          <p:cNvPr id="7" name="Text Placeholder 3"/>
          <p:cNvSpPr>
            <a:spLocks noGrp="1"/>
          </p:cNvSpPr>
          <p:nvPr>
            <p:ph idx="1"/>
          </p:nvPr>
        </p:nvSpPr>
        <p:spPr>
          <a:prstGeom prst="rect">
            <a:avLst/>
          </a:prstGeom>
        </p:spPr>
        <p:txBody>
          <a:bodyPr/>
          <a:lstStyle/>
          <a:p>
            <a:r>
              <a:rPr lang="en-US" dirty="0"/>
              <a:t>The Church was able to reach people from a range of backgrounds. </a:t>
            </a:r>
          </a:p>
          <a:p>
            <a:r>
              <a:rPr lang="en-US" dirty="0" smtClean="0"/>
              <a:t>The </a:t>
            </a:r>
            <a:r>
              <a:rPr lang="en-US" dirty="0"/>
              <a:t>Roman Empire had a good system for travel.</a:t>
            </a:r>
          </a:p>
          <a:p>
            <a:r>
              <a:rPr lang="en-US" dirty="0" smtClean="0"/>
              <a:t>Even </a:t>
            </a:r>
            <a:r>
              <a:rPr lang="en-US" dirty="0"/>
              <a:t>persecution </a:t>
            </a:r>
            <a:r>
              <a:rPr lang="en-US" dirty="0" smtClean="0"/>
              <a:t/>
            </a:r>
            <a:br>
              <a:rPr lang="en-US" dirty="0" smtClean="0"/>
            </a:br>
            <a:r>
              <a:rPr lang="en-US" dirty="0" smtClean="0"/>
              <a:t>played </a:t>
            </a:r>
            <a:r>
              <a:rPr lang="en-US" dirty="0"/>
              <a:t>a role in </a:t>
            </a:r>
            <a:r>
              <a:rPr lang="en-US" dirty="0" smtClean="0"/>
              <a:t/>
            </a:r>
            <a:br>
              <a:rPr lang="en-US" dirty="0" smtClean="0"/>
            </a:br>
            <a:r>
              <a:rPr lang="en-US" dirty="0" smtClean="0"/>
              <a:t>helping </a:t>
            </a:r>
            <a:r>
              <a:rPr lang="en-US" dirty="0"/>
              <a:t>to spread </a:t>
            </a:r>
            <a:r>
              <a:rPr lang="en-US" dirty="0" smtClean="0"/>
              <a:t/>
            </a:r>
            <a:br>
              <a:rPr lang="en-US" dirty="0" smtClean="0"/>
            </a:br>
            <a:r>
              <a:rPr lang="en-US" dirty="0" smtClean="0"/>
              <a:t>the </a:t>
            </a:r>
            <a:r>
              <a:rPr lang="en-US" dirty="0"/>
              <a:t>Good News.</a:t>
            </a:r>
          </a:p>
          <a:p>
            <a:endParaRPr lang="en-US" dirty="0"/>
          </a:p>
        </p:txBody>
      </p:sp>
      <p:sp>
        <p:nvSpPr>
          <p:cNvPr id="6" name="TextBox 5"/>
          <p:cNvSpPr txBox="1"/>
          <p:nvPr/>
        </p:nvSpPr>
        <p:spPr bwMode="auto">
          <a:xfrm>
            <a:off x="4620349" y="5880556"/>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Brian </a:t>
            </a:r>
            <a:r>
              <a:rPr lang="en-US" sz="800" dirty="0" err="1" smtClean="0">
                <a:solidFill>
                  <a:schemeClr val="bg1">
                    <a:lumMod val="65000"/>
                  </a:schemeClr>
                </a:solidFill>
              </a:rPr>
              <a:t>Maudsley</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6146" name="Picture 2" descr="C:\Users\bmartinka\Google Drive\SMP files\Church Chapter PPTs\New folder (2)\PPT_Images\C3S7-39705202Shutterstock.jpg"/>
          <p:cNvPicPr>
            <a:picLocks noChangeAspect="1" noChangeArrowheads="1"/>
          </p:cNvPicPr>
          <p:nvPr/>
        </p:nvPicPr>
        <p:blipFill>
          <a:blip r:embed="rId3" cstate="print"/>
          <a:srcRect/>
          <a:stretch>
            <a:fillRect/>
          </a:stretch>
        </p:blipFill>
        <p:spPr bwMode="auto">
          <a:xfrm>
            <a:off x="4724400" y="3276600"/>
            <a:ext cx="3886199" cy="25781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Persecution and Martyrdom</a:t>
            </a:r>
            <a:endParaRPr lang="en-US" dirty="0"/>
          </a:p>
        </p:txBody>
      </p:sp>
      <p:sp>
        <p:nvSpPr>
          <p:cNvPr id="7" name="Text Placeholder 3"/>
          <p:cNvSpPr>
            <a:spLocks noGrp="1"/>
          </p:cNvSpPr>
          <p:nvPr>
            <p:ph idx="1"/>
          </p:nvPr>
        </p:nvSpPr>
        <p:spPr>
          <a:prstGeom prst="rect">
            <a:avLst/>
          </a:prstGeom>
        </p:spPr>
        <p:txBody>
          <a:bodyPr/>
          <a:lstStyle/>
          <a:p>
            <a:r>
              <a:rPr lang="en-US" dirty="0" smtClean="0"/>
              <a:t>Jewish leaders considered </a:t>
            </a:r>
            <a:br>
              <a:rPr lang="en-US" dirty="0" smtClean="0"/>
            </a:br>
            <a:r>
              <a:rPr lang="en-US" dirty="0" smtClean="0"/>
              <a:t>claims of Jesus’ divinity to </a:t>
            </a:r>
            <a:br>
              <a:rPr lang="en-US" dirty="0" smtClean="0"/>
            </a:br>
            <a:r>
              <a:rPr lang="en-US" dirty="0" smtClean="0"/>
              <a:t>be blasphemous.</a:t>
            </a:r>
          </a:p>
          <a:p>
            <a:r>
              <a:rPr lang="en-US" dirty="0" smtClean="0"/>
              <a:t>To Roman authorities, a </a:t>
            </a:r>
            <a:br>
              <a:rPr lang="en-US" dirty="0" smtClean="0"/>
            </a:br>
            <a:r>
              <a:rPr lang="en-US" dirty="0" smtClean="0"/>
              <a:t>refusal to offer sacrifice to </a:t>
            </a:r>
            <a:br>
              <a:rPr lang="en-US" dirty="0" smtClean="0"/>
            </a:br>
            <a:r>
              <a:rPr lang="en-US" dirty="0" smtClean="0"/>
              <a:t>the emperor was a crime. </a:t>
            </a:r>
          </a:p>
          <a:p>
            <a:r>
              <a:rPr lang="en-US" dirty="0" smtClean="0"/>
              <a:t>Despite threats of </a:t>
            </a:r>
            <a:br>
              <a:rPr lang="en-US" dirty="0" smtClean="0"/>
            </a:br>
            <a:r>
              <a:rPr lang="en-US" dirty="0" smtClean="0"/>
              <a:t>execution, many Christians </a:t>
            </a:r>
            <a:br>
              <a:rPr lang="en-US" dirty="0" smtClean="0"/>
            </a:br>
            <a:r>
              <a:rPr lang="en-US" dirty="0" smtClean="0"/>
              <a:t>refused.</a:t>
            </a:r>
          </a:p>
          <a:p>
            <a:endParaRPr lang="en-US" dirty="0"/>
          </a:p>
        </p:txBody>
      </p:sp>
      <p:sp>
        <p:nvSpPr>
          <p:cNvPr id="6" name="TextBox 5"/>
          <p:cNvSpPr txBox="1"/>
          <p:nvPr/>
        </p:nvSpPr>
        <p:spPr bwMode="auto">
          <a:xfrm>
            <a:off x="5689965" y="4723893"/>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Zvonimis</a:t>
            </a:r>
            <a:r>
              <a:rPr lang="en-US" sz="800" dirty="0" smtClean="0">
                <a:solidFill>
                  <a:schemeClr val="bg1">
                    <a:lumMod val="65000"/>
                  </a:schemeClr>
                </a:solidFill>
              </a:rPr>
              <a:t> </a:t>
            </a:r>
            <a:r>
              <a:rPr lang="en-US" sz="800" dirty="0" err="1" smtClean="0">
                <a:solidFill>
                  <a:schemeClr val="bg1">
                    <a:lumMod val="65000"/>
                  </a:schemeClr>
                </a:solidFill>
              </a:rPr>
              <a:t>Atletic</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7170" name="Picture 2" descr="C:\Users\bmartinka\Google Drive\SMP files\Church Chapter PPTs\New folder (2)\PPT_Images\C3S8-131260892Shutterstock.jpg"/>
          <p:cNvPicPr>
            <a:picLocks noChangeAspect="1" noChangeArrowheads="1"/>
          </p:cNvPicPr>
          <p:nvPr/>
        </p:nvPicPr>
        <p:blipFill>
          <a:blip r:embed="rId3" cstate="print"/>
          <a:srcRect/>
          <a:stretch>
            <a:fillRect/>
          </a:stretch>
        </p:blipFill>
        <p:spPr bwMode="auto">
          <a:xfrm>
            <a:off x="5715000" y="1869381"/>
            <a:ext cx="3279416" cy="2079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Martyrs of the Early Church</a:t>
            </a:r>
            <a:endParaRPr lang="en-US" dirty="0"/>
          </a:p>
        </p:txBody>
      </p:sp>
      <p:sp>
        <p:nvSpPr>
          <p:cNvPr id="7" name="Text Placeholder 3"/>
          <p:cNvSpPr>
            <a:spLocks noGrp="1"/>
          </p:cNvSpPr>
          <p:nvPr>
            <p:ph idx="1"/>
          </p:nvPr>
        </p:nvSpPr>
        <p:spPr>
          <a:prstGeom prst="rect">
            <a:avLst/>
          </a:prstGeom>
        </p:spPr>
        <p:txBody>
          <a:bodyPr/>
          <a:lstStyle/>
          <a:p>
            <a:r>
              <a:rPr lang="en-US" dirty="0" smtClean="0"/>
              <a:t>The highest form of Christian witness is giving up one’s life for Christ. </a:t>
            </a:r>
          </a:p>
          <a:p>
            <a:r>
              <a:rPr lang="en-US" dirty="0" smtClean="0"/>
              <a:t>The followers of Jesus often accepted their suffering with joy.</a:t>
            </a:r>
          </a:p>
          <a:p>
            <a:r>
              <a:rPr lang="en-US" dirty="0" smtClean="0"/>
              <a:t>Persecution produced martyrs whose examples encouraged other Christians.</a:t>
            </a:r>
          </a:p>
          <a:p>
            <a:endParaRPr lang="en-US" dirty="0"/>
          </a:p>
        </p:txBody>
      </p:sp>
      <p:sp>
        <p:nvSpPr>
          <p:cNvPr id="6" name="TextBox 5"/>
          <p:cNvSpPr txBox="1"/>
          <p:nvPr/>
        </p:nvSpPr>
        <p:spPr bwMode="auto">
          <a:xfrm>
            <a:off x="3096349" y="64008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nautilus_shell_studios</a:t>
            </a:r>
            <a:r>
              <a:rPr lang="en-US" sz="800" dirty="0" smtClean="0">
                <a:solidFill>
                  <a:schemeClr val="bg1">
                    <a:lumMod val="65000"/>
                  </a:schemeClr>
                </a:solidFill>
              </a:rPr>
              <a:t> / </a:t>
            </a:r>
            <a:r>
              <a:rPr lang="en-US" sz="800" dirty="0" err="1" smtClean="0">
                <a:solidFill>
                  <a:schemeClr val="bg1">
                    <a:lumMod val="65000"/>
                  </a:schemeClr>
                </a:solidFill>
              </a:rPr>
              <a:t>iStock</a:t>
            </a:r>
            <a:endParaRPr lang="en-US" sz="800" dirty="0">
              <a:solidFill>
                <a:schemeClr val="bg1">
                  <a:lumMod val="65000"/>
                </a:schemeClr>
              </a:solidFill>
            </a:endParaRPr>
          </a:p>
        </p:txBody>
      </p:sp>
      <p:pic>
        <p:nvPicPr>
          <p:cNvPr id="8194" name="Picture 2" descr="C:\Users\bmartinka\Google Drive\SMP files\Church Chapter PPTs\New folder (2)\PPT_Images\C3S9-7359321iStock.jpg"/>
          <p:cNvPicPr>
            <a:picLocks noChangeAspect="1" noChangeArrowheads="1"/>
          </p:cNvPicPr>
          <p:nvPr/>
        </p:nvPicPr>
        <p:blipFill>
          <a:blip r:embed="rId3" cstate="print"/>
          <a:srcRect/>
          <a:stretch>
            <a:fillRect/>
          </a:stretch>
        </p:blipFill>
        <p:spPr bwMode="auto">
          <a:xfrm>
            <a:off x="3096349" y="4352887"/>
            <a:ext cx="3241873" cy="2155635"/>
          </a:xfrm>
          <a:prstGeom prst="rect">
            <a:avLst/>
          </a:prstGeom>
          <a:ln>
            <a:noFill/>
          </a:ln>
          <a:effectLst>
            <a:softEdge rad="112500"/>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LIC Presentation template</Template>
  <TotalTime>719</TotalTime>
  <Words>900</Words>
  <Application>Microsoft Office PowerPoint</Application>
  <PresentationFormat>On-screen Show (4:3)</PresentationFormat>
  <Paragraphs>97</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Arial Regular</vt:lpstr>
      <vt:lpstr>Calibri</vt:lpstr>
      <vt:lpstr>LIC Presentation template</vt:lpstr>
      <vt:lpstr>The Work of the Early Church</vt:lpstr>
      <vt:lpstr>The Mission of the Apostles</vt:lpstr>
      <vt:lpstr>The Spread of Christianity</vt:lpstr>
      <vt:lpstr>The Holy Spirit and the Apostles’ Mission</vt:lpstr>
      <vt:lpstr>Saint Paul Preached to Both Jews and Gentiles</vt:lpstr>
      <vt:lpstr>Paul Used Familiar Imagery </vt:lpstr>
      <vt:lpstr>How Did Christianity Spread So Quickly?</vt:lpstr>
      <vt:lpstr>Persecution and Martyrdom</vt:lpstr>
      <vt:lpstr>Martyrs of the Early Church</vt:lpstr>
      <vt:lpstr>The Church’s Final Trial</vt:lpstr>
      <vt:lpstr>The Church’s Role within History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Caren Yang</cp:lastModifiedBy>
  <cp:revision>52</cp:revision>
  <dcterms:created xsi:type="dcterms:W3CDTF">2011-01-10T17:35:40Z</dcterms:created>
  <dcterms:modified xsi:type="dcterms:W3CDTF">2016-04-22T18:05:09Z</dcterms:modified>
</cp:coreProperties>
</file>