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8"/>
  </p:notesMasterIdLst>
  <p:sldIdLst>
    <p:sldId id="310" r:id="rId2"/>
    <p:sldId id="313" r:id="rId3"/>
    <p:sldId id="314" r:id="rId4"/>
    <p:sldId id="315" r:id="rId5"/>
    <p:sldId id="317" r:id="rId6"/>
    <p:sldId id="316" r:id="rId7"/>
    <p:sldId id="324" r:id="rId8"/>
    <p:sldId id="318" r:id="rId9"/>
    <p:sldId id="319" r:id="rId10"/>
    <p:sldId id="320" r:id="rId11"/>
    <p:sldId id="321" r:id="rId12"/>
    <p:sldId id="322" r:id="rId13"/>
    <p:sldId id="323" r:id="rId14"/>
    <p:sldId id="325" r:id="rId15"/>
    <p:sldId id="326" r:id="rId16"/>
    <p:sldId id="327"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Brian Singer-Towns" initials="BS" lastIdx="1" clrIdx="2">
    <p:extLst/>
  </p:cmAuthor>
  <p:cmAuthor id="3" name="Joanna Dailey" initials="JD"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0027"/>
    <a:srgbClr val="008000"/>
    <a:srgbClr val="0A5598"/>
    <a:srgbClr val="314BCD"/>
    <a:srgbClr val="3539C9"/>
    <a:srgbClr val="D60005"/>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9" autoAdjust="0"/>
    <p:restoredTop sz="86425" autoAdjust="0"/>
  </p:normalViewPr>
  <p:slideViewPr>
    <p:cSldViewPr snapToGrid="0" snapToObjects="1">
      <p:cViewPr varScale="1">
        <p:scale>
          <a:sx n="127" d="100"/>
          <a:sy n="127" d="100"/>
        </p:scale>
        <p:origin x="1736" y="176"/>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6/6/16</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6/6/16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
        <p:nvSpPr>
          <p:cNvPr id="3" name="TextBox 2"/>
          <p:cNvSpPr txBox="1"/>
          <p:nvPr/>
        </p:nvSpPr>
        <p:spPr>
          <a:xfrm>
            <a:off x="7781544" y="6464514"/>
            <a:ext cx="2395728"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Document #: TX005837</a:t>
            </a:r>
          </a:p>
        </p:txBody>
      </p:sp>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09" y="274638"/>
            <a:ext cx="8764621" cy="1143000"/>
          </a:xfrm>
        </p:spPr>
        <p:txBody>
          <a:bodyPr>
            <a:normAutofit/>
          </a:bodyPr>
          <a:lstStyle/>
          <a:p>
            <a:r>
              <a:rPr lang="en-US" sz="3900" b="1" dirty="0" smtClean="0">
                <a:solidFill>
                  <a:srgbClr val="0A5598"/>
                </a:solidFill>
                <a:latin typeface="Arial" charset="0"/>
                <a:ea typeface="Arial" charset="0"/>
                <a:cs typeface="Arial" charset="0"/>
              </a:rPr>
              <a:t>4) Give Us This Day Our Daily Bread </a:t>
            </a:r>
            <a:endParaRPr lang="en-US" sz="3900" b="1" dirty="0">
              <a:solidFill>
                <a:srgbClr val="0A5598"/>
              </a:solidFill>
              <a:latin typeface="Arial" charset="0"/>
              <a:ea typeface="Arial" charset="0"/>
              <a:cs typeface="Arial" charset="0"/>
            </a:endParaRPr>
          </a:p>
        </p:txBody>
      </p:sp>
      <p:sp>
        <p:nvSpPr>
          <p:cNvPr id="6" name="Content Placeholder 5"/>
          <p:cNvSpPr>
            <a:spLocks noGrp="1"/>
          </p:cNvSpPr>
          <p:nvPr>
            <p:ph idx="1"/>
          </p:nvPr>
        </p:nvSpPr>
        <p:spPr/>
        <p:txBody>
          <a:bodyPr>
            <a:normAutofit/>
          </a:bodyPr>
          <a:lstStyle/>
          <a:p>
            <a:pPr marL="0" indent="0">
              <a:buNone/>
            </a:pPr>
            <a:r>
              <a:rPr lang="en-US" sz="2400" dirty="0" smtClean="0">
                <a:latin typeface="Arial" charset="0"/>
                <a:ea typeface="Arial" charset="0"/>
                <a:cs typeface="Arial" charset="0"/>
              </a:rPr>
              <a:t>Join with a new partner. </a:t>
            </a:r>
            <a:endParaRPr lang="en-US" sz="2400" dirty="0">
              <a:latin typeface="Arial" charset="0"/>
              <a:ea typeface="Arial" charset="0"/>
              <a:cs typeface="Arial" charset="0"/>
            </a:endParaRPr>
          </a:p>
          <a:p>
            <a:pPr marL="0" indent="0">
              <a:buNone/>
            </a:pPr>
            <a:r>
              <a:rPr lang="en-US" sz="2400" dirty="0" smtClean="0">
                <a:latin typeface="Arial" charset="0"/>
                <a:ea typeface="Arial" charset="0"/>
                <a:cs typeface="Arial" charset="0"/>
              </a:rPr>
              <a:t>Consider and share:</a:t>
            </a:r>
          </a:p>
          <a:p>
            <a:r>
              <a:rPr lang="en-US" sz="2400" dirty="0" smtClean="0">
                <a:latin typeface="Arial" charset="0"/>
                <a:ea typeface="Arial" charset="0"/>
                <a:cs typeface="Arial" charset="0"/>
              </a:rPr>
              <a:t>What is “</a:t>
            </a:r>
            <a:r>
              <a:rPr lang="en-US" sz="2400" i="1" dirty="0" smtClean="0">
                <a:latin typeface="Arial" charset="0"/>
                <a:ea typeface="Arial" charset="0"/>
                <a:cs typeface="Arial" charset="0"/>
              </a:rPr>
              <a:t>our</a:t>
            </a:r>
            <a:r>
              <a:rPr lang="en-US" sz="2400" dirty="0" smtClean="0">
                <a:latin typeface="Arial" charset="0"/>
                <a:ea typeface="Arial" charset="0"/>
                <a:cs typeface="Arial" charset="0"/>
              </a:rPr>
              <a:t> daily bread”? </a:t>
            </a:r>
            <a:br>
              <a:rPr lang="en-US" sz="2400" dirty="0" smtClean="0">
                <a:latin typeface="Arial" charset="0"/>
                <a:ea typeface="Arial" charset="0"/>
                <a:cs typeface="Arial" charset="0"/>
              </a:rPr>
            </a:br>
            <a:r>
              <a:rPr lang="en-US" sz="2400" dirty="0" smtClean="0">
                <a:latin typeface="Arial" charset="0"/>
                <a:ea typeface="Arial" charset="0"/>
                <a:cs typeface="Arial" charset="0"/>
              </a:rPr>
              <a:t>Not just mine, but ours, </a:t>
            </a:r>
            <a:br>
              <a:rPr lang="en-US" sz="2400" dirty="0" smtClean="0">
                <a:latin typeface="Arial" charset="0"/>
                <a:ea typeface="Arial" charset="0"/>
                <a:cs typeface="Arial" charset="0"/>
              </a:rPr>
            </a:br>
            <a:r>
              <a:rPr lang="en-US" sz="2400" dirty="0" smtClean="0">
                <a:latin typeface="Arial" charset="0"/>
                <a:ea typeface="Arial" charset="0"/>
                <a:cs typeface="Arial" charset="0"/>
              </a:rPr>
              <a:t>everyone’s, all over the </a:t>
            </a:r>
            <a:br>
              <a:rPr lang="en-US" sz="2400" dirty="0" smtClean="0">
                <a:latin typeface="Arial" charset="0"/>
                <a:ea typeface="Arial" charset="0"/>
                <a:cs typeface="Arial" charset="0"/>
              </a:rPr>
            </a:br>
            <a:r>
              <a:rPr lang="en-US" sz="2400" dirty="0" smtClean="0">
                <a:latin typeface="Arial" charset="0"/>
                <a:ea typeface="Arial" charset="0"/>
                <a:cs typeface="Arial" charset="0"/>
              </a:rPr>
              <a:t>world. How can we help </a:t>
            </a:r>
            <a:br>
              <a:rPr lang="en-US" sz="2400" dirty="0" smtClean="0">
                <a:latin typeface="Arial" charset="0"/>
                <a:ea typeface="Arial" charset="0"/>
                <a:cs typeface="Arial" charset="0"/>
              </a:rPr>
            </a:br>
            <a:r>
              <a:rPr lang="en-US" sz="2400" dirty="0" smtClean="0">
                <a:latin typeface="Arial" charset="0"/>
                <a:ea typeface="Arial" charset="0"/>
                <a:cs typeface="Arial" charset="0"/>
              </a:rPr>
              <a:t>those who are hungry? </a:t>
            </a:r>
          </a:p>
          <a:p>
            <a:r>
              <a:rPr lang="en-US" sz="2400" dirty="0" smtClean="0">
                <a:latin typeface="Arial" charset="0"/>
                <a:ea typeface="Arial" charset="0"/>
                <a:cs typeface="Arial" charset="0"/>
              </a:rPr>
              <a:t>“Our daily bread” can also mean the Eucharist, when Jesus comes to us under the appearances of bread and wine. </a:t>
            </a:r>
            <a:endParaRPr lang="en-US" sz="2400" dirty="0">
              <a:latin typeface="Arial" charset="0"/>
              <a:ea typeface="Arial" charset="0"/>
              <a:cs typeface="Arial"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4102" y="1417637"/>
            <a:ext cx="3813242" cy="2543221"/>
          </a:xfrm>
          <a:prstGeom prst="rect">
            <a:avLst/>
          </a:prstGeom>
        </p:spPr>
      </p:pic>
      <p:sp>
        <p:nvSpPr>
          <p:cNvPr id="8" name="TextBox 7"/>
          <p:cNvSpPr txBox="1"/>
          <p:nvPr/>
        </p:nvSpPr>
        <p:spPr>
          <a:xfrm>
            <a:off x="7277550" y="3940226"/>
            <a:ext cx="1418978" cy="200055"/>
          </a:xfrm>
          <a:prstGeom prst="rect">
            <a:avLst/>
          </a:prstGeom>
          <a:noFill/>
        </p:spPr>
        <p:txBody>
          <a:bodyPr wrap="none" rtlCol="0">
            <a:spAutoFit/>
          </a:bodyPr>
          <a:lstStyle/>
          <a:p>
            <a:r>
              <a:rPr lang="en-US" sz="700" dirty="0">
                <a:solidFill>
                  <a:schemeClr val="bg1">
                    <a:lumMod val="65000"/>
                  </a:schemeClr>
                </a:solidFill>
                <a:latin typeface="Arial"/>
                <a:ea typeface="Calibri"/>
                <a:cs typeface="Arial"/>
              </a:rPr>
              <a:t>© </a:t>
            </a:r>
            <a:r>
              <a:rPr lang="en-US" sz="700" dirty="0" smtClean="0">
                <a:solidFill>
                  <a:schemeClr val="bg1">
                    <a:lumMod val="65000"/>
                  </a:schemeClr>
                </a:solidFill>
                <a:latin typeface="Arial"/>
                <a:ea typeface="Calibri"/>
                <a:cs typeface="Arial"/>
              </a:rPr>
              <a:t>Tibanna79</a:t>
            </a:r>
            <a:r>
              <a:rPr lang="en-US" sz="700" dirty="0" smtClean="0">
                <a:solidFill>
                  <a:srgbClr val="A6A6A6"/>
                </a:solidFill>
                <a:latin typeface="Arial"/>
                <a:ea typeface="Calibri"/>
                <a:cs typeface="Arial"/>
              </a:rPr>
              <a:t>/Shutterstock.com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80816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08000"/>
                </a:solidFill>
                <a:latin typeface="Arial" charset="0"/>
                <a:ea typeface="Arial" charset="0"/>
                <a:cs typeface="Arial" charset="0"/>
              </a:rPr>
              <a:t>Petition 5</a:t>
            </a:r>
            <a:r>
              <a:rPr lang="en-US" dirty="0" smtClean="0"/>
              <a:t/>
            </a:r>
            <a:br>
              <a:rPr lang="en-US" dirty="0" smtClean="0"/>
            </a:br>
            <a:r>
              <a:rPr lang="en-US" sz="1800" b="1" dirty="0" smtClean="0">
                <a:solidFill>
                  <a:schemeClr val="tx1">
                    <a:lumMod val="50000"/>
                    <a:lumOff val="50000"/>
                  </a:schemeClr>
                </a:solidFill>
                <a:latin typeface="Arial" charset="0"/>
                <a:ea typeface="Arial" charset="0"/>
                <a:cs typeface="Arial" charset="0"/>
              </a:rPr>
              <a:t>(Handbook, pages 550</a:t>
            </a: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charset="0"/>
                <a:ea typeface="Arial" charset="0"/>
                <a:cs typeface="Arial" charset="0"/>
              </a:rPr>
              <a:t>551) </a:t>
            </a:r>
            <a:endParaRPr lang="en-US" sz="2000" b="1" dirty="0">
              <a:solidFill>
                <a:schemeClr val="tx1">
                  <a:lumMod val="50000"/>
                  <a:lumOff val="50000"/>
                </a:schemeClr>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In order to fully receive </a:t>
            </a:r>
            <a:br>
              <a:rPr lang="en-US" sz="2400" dirty="0" smtClean="0">
                <a:latin typeface="Arial" charset="0"/>
                <a:ea typeface="Arial" charset="0"/>
                <a:cs typeface="Arial" charset="0"/>
              </a:rPr>
            </a:br>
            <a:r>
              <a:rPr lang="en-US" sz="2400" dirty="0" smtClean="0">
                <a:latin typeface="Arial" charset="0"/>
                <a:ea typeface="Arial" charset="0"/>
                <a:cs typeface="Arial" charset="0"/>
              </a:rPr>
              <a:t>God’s love and forgiveness, </a:t>
            </a:r>
            <a:br>
              <a:rPr lang="en-US" sz="2400" dirty="0" smtClean="0">
                <a:latin typeface="Arial" charset="0"/>
                <a:ea typeface="Arial" charset="0"/>
                <a:cs typeface="Arial" charset="0"/>
              </a:rPr>
            </a:br>
            <a:r>
              <a:rPr lang="en-US" sz="2400" dirty="0" smtClean="0">
                <a:latin typeface="Arial" charset="0"/>
                <a:ea typeface="Arial" charset="0"/>
                <a:cs typeface="Arial" charset="0"/>
              </a:rPr>
              <a:t>we must be willing to </a:t>
            </a:r>
            <a:br>
              <a:rPr lang="en-US" sz="2400" dirty="0" smtClean="0">
                <a:latin typeface="Arial" charset="0"/>
                <a:ea typeface="Arial" charset="0"/>
                <a:cs typeface="Arial" charset="0"/>
              </a:rPr>
            </a:br>
            <a:r>
              <a:rPr lang="en-US" sz="2400" dirty="0" smtClean="0">
                <a:latin typeface="Arial" charset="0"/>
                <a:ea typeface="Arial" charset="0"/>
                <a:cs typeface="Arial" charset="0"/>
              </a:rPr>
              <a:t>forgive one another. </a:t>
            </a:r>
          </a:p>
          <a:p>
            <a:r>
              <a:rPr lang="en-US" sz="2400" dirty="0" smtClean="0">
                <a:latin typeface="Arial" charset="0"/>
                <a:ea typeface="Arial" charset="0"/>
                <a:cs typeface="Arial" charset="0"/>
              </a:rPr>
              <a:t>So we pray, “Forgive us </a:t>
            </a:r>
            <a:br>
              <a:rPr lang="en-US" sz="2400" dirty="0" smtClean="0">
                <a:latin typeface="Arial" charset="0"/>
                <a:ea typeface="Arial" charset="0"/>
                <a:cs typeface="Arial" charset="0"/>
              </a:rPr>
            </a:br>
            <a:r>
              <a:rPr lang="en-US" sz="2400" dirty="0" smtClean="0">
                <a:latin typeface="Arial" charset="0"/>
                <a:ea typeface="Arial" charset="0"/>
                <a:cs typeface="Arial" charset="0"/>
              </a:rPr>
              <a:t>our trespasses, as we </a:t>
            </a:r>
            <a:br>
              <a:rPr lang="en-US" sz="2400" dirty="0" smtClean="0">
                <a:latin typeface="Arial" charset="0"/>
                <a:ea typeface="Arial" charset="0"/>
                <a:cs typeface="Arial" charset="0"/>
              </a:rPr>
            </a:br>
            <a:r>
              <a:rPr lang="en-US" sz="2400" dirty="0" smtClean="0">
                <a:latin typeface="Arial" charset="0"/>
                <a:ea typeface="Arial" charset="0"/>
                <a:cs typeface="Arial" charset="0"/>
              </a:rPr>
              <a:t>forgive those who trespass </a:t>
            </a:r>
            <a:br>
              <a:rPr lang="en-US" sz="2400" dirty="0" smtClean="0">
                <a:latin typeface="Arial" charset="0"/>
                <a:ea typeface="Arial" charset="0"/>
                <a:cs typeface="Arial" charset="0"/>
              </a:rPr>
            </a:br>
            <a:r>
              <a:rPr lang="en-US" sz="2400" dirty="0" smtClean="0">
                <a:latin typeface="Arial" charset="0"/>
                <a:ea typeface="Arial" charset="0"/>
                <a:cs typeface="Arial" charset="0"/>
              </a:rPr>
              <a:t>against us.” </a:t>
            </a:r>
            <a:endParaRPr lang="en-US" sz="2400" dirty="0">
              <a:latin typeface="Arial" charset="0"/>
              <a:ea typeface="Arial"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026" y="1600200"/>
            <a:ext cx="3472774" cy="3472774"/>
          </a:xfrm>
          <a:prstGeom prst="rect">
            <a:avLst/>
          </a:prstGeom>
        </p:spPr>
      </p:pic>
      <p:sp>
        <p:nvSpPr>
          <p:cNvPr id="6" name="TextBox 5"/>
          <p:cNvSpPr txBox="1"/>
          <p:nvPr/>
        </p:nvSpPr>
        <p:spPr>
          <a:xfrm>
            <a:off x="7200223" y="5053535"/>
            <a:ext cx="1584088" cy="200055"/>
          </a:xfrm>
          <a:prstGeom prst="rect">
            <a:avLst/>
          </a:prstGeom>
          <a:noFill/>
        </p:spPr>
        <p:txBody>
          <a:bodyPr wrap="none" rtlCol="0">
            <a:spAutoFit/>
          </a:bodyPr>
          <a:lstStyle/>
          <a:p>
            <a:r>
              <a:rPr lang="en-US" sz="700" dirty="0">
                <a:solidFill>
                  <a:schemeClr val="bg1">
                    <a:lumMod val="65000"/>
                  </a:schemeClr>
                </a:solidFill>
                <a:latin typeface="Arial"/>
                <a:ea typeface="Calibri"/>
                <a:cs typeface="Arial"/>
              </a:rPr>
              <a:t>© </a:t>
            </a:r>
            <a:r>
              <a:rPr lang="en-US" sz="700" dirty="0" smtClean="0">
                <a:solidFill>
                  <a:schemeClr val="bg1">
                    <a:lumMod val="65000"/>
                  </a:schemeClr>
                </a:solidFill>
                <a:latin typeface="Arial"/>
                <a:ea typeface="Calibri"/>
                <a:cs typeface="Arial"/>
              </a:rPr>
              <a:t>SergeiKazakov</a:t>
            </a:r>
            <a:r>
              <a:rPr lang="en-US" sz="700" dirty="0" smtClean="0">
                <a:solidFill>
                  <a:srgbClr val="A6A6A6"/>
                </a:solidFill>
                <a:latin typeface="Arial"/>
                <a:ea typeface="Calibri"/>
                <a:cs typeface="Arial"/>
              </a:rPr>
              <a:t>/Shutterstock.com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909629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C30027"/>
                </a:solidFill>
                <a:latin typeface="Arial" charset="0"/>
                <a:ea typeface="Arial" charset="0"/>
                <a:cs typeface="Arial" charset="0"/>
              </a:rPr>
              <a:t>Trespasses Hurt </a:t>
            </a:r>
            <a:endParaRPr lang="en-US" sz="4200" b="1" dirty="0">
              <a:solidFill>
                <a:srgbClr val="C30027"/>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“To trespass” is to invade </a:t>
            </a:r>
            <a:br>
              <a:rPr lang="en-US" sz="2400" dirty="0" smtClean="0">
                <a:latin typeface="Arial" charset="0"/>
                <a:ea typeface="Arial" charset="0"/>
                <a:cs typeface="Arial" charset="0"/>
              </a:rPr>
            </a:br>
            <a:r>
              <a:rPr lang="en-US" sz="2400" dirty="0" smtClean="0">
                <a:latin typeface="Arial" charset="0"/>
                <a:ea typeface="Arial" charset="0"/>
                <a:cs typeface="Arial" charset="0"/>
              </a:rPr>
              <a:t>someone’s space, to </a:t>
            </a:r>
            <a:br>
              <a:rPr lang="en-US" sz="2400" dirty="0" smtClean="0">
                <a:latin typeface="Arial" charset="0"/>
                <a:ea typeface="Arial" charset="0"/>
                <a:cs typeface="Arial" charset="0"/>
              </a:rPr>
            </a:br>
            <a:r>
              <a:rPr lang="en-US" sz="2400" dirty="0" smtClean="0">
                <a:latin typeface="Arial" charset="0"/>
                <a:ea typeface="Arial" charset="0"/>
                <a:cs typeface="Arial" charset="0"/>
              </a:rPr>
              <a:t>trample on someone’s </a:t>
            </a:r>
            <a:br>
              <a:rPr lang="en-US" sz="2400" dirty="0" smtClean="0">
                <a:latin typeface="Arial" charset="0"/>
                <a:ea typeface="Arial" charset="0"/>
                <a:cs typeface="Arial" charset="0"/>
              </a:rPr>
            </a:br>
            <a:r>
              <a:rPr lang="en-US" sz="2400" dirty="0" smtClean="0">
                <a:latin typeface="Arial" charset="0"/>
                <a:ea typeface="Arial" charset="0"/>
                <a:cs typeface="Arial" charset="0"/>
              </a:rPr>
              <a:t>feelings in some way.  </a:t>
            </a:r>
          </a:p>
          <a:p>
            <a:r>
              <a:rPr lang="en-US" sz="2400" dirty="0" smtClean="0">
                <a:latin typeface="Arial" charset="0"/>
                <a:ea typeface="Arial" charset="0"/>
                <a:cs typeface="Arial" charset="0"/>
              </a:rPr>
              <a:t>“To trespass” is another </a:t>
            </a:r>
            <a:br>
              <a:rPr lang="en-US" sz="2400" dirty="0" smtClean="0">
                <a:latin typeface="Arial" charset="0"/>
                <a:ea typeface="Arial" charset="0"/>
                <a:cs typeface="Arial" charset="0"/>
              </a:rPr>
            </a:br>
            <a:r>
              <a:rPr lang="en-US" sz="2400" dirty="0" smtClean="0">
                <a:latin typeface="Arial" charset="0"/>
                <a:ea typeface="Arial" charset="0"/>
                <a:cs typeface="Arial" charset="0"/>
              </a:rPr>
              <a:t>way of saying “to sin.”</a:t>
            </a:r>
          </a:p>
          <a:p>
            <a:r>
              <a:rPr lang="en-US" sz="2400" dirty="0" smtClean="0">
                <a:latin typeface="Arial" charset="0"/>
                <a:ea typeface="Arial" charset="0"/>
                <a:cs typeface="Arial" charset="0"/>
              </a:rPr>
              <a:t>Trespasses hurt. Sin hurts. </a:t>
            </a:r>
            <a:br>
              <a:rPr lang="en-US" sz="2400" dirty="0" smtClean="0">
                <a:latin typeface="Arial" charset="0"/>
                <a:ea typeface="Arial" charset="0"/>
                <a:cs typeface="Arial" charset="0"/>
              </a:rPr>
            </a:br>
            <a:r>
              <a:rPr lang="en-US" sz="2400" dirty="0" smtClean="0">
                <a:latin typeface="Arial" charset="0"/>
                <a:ea typeface="Arial" charset="0"/>
                <a:cs typeface="Arial" charset="0"/>
              </a:rPr>
              <a:t>Stop the hurt and make </a:t>
            </a:r>
            <a:br>
              <a:rPr lang="en-US" sz="2400" dirty="0" smtClean="0">
                <a:latin typeface="Arial" charset="0"/>
                <a:ea typeface="Arial" charset="0"/>
                <a:cs typeface="Arial" charset="0"/>
              </a:rPr>
            </a:br>
            <a:r>
              <a:rPr lang="en-US" sz="2400" dirty="0" smtClean="0">
                <a:latin typeface="Arial" charset="0"/>
                <a:ea typeface="Arial" charset="0"/>
                <a:cs typeface="Arial" charset="0"/>
              </a:rPr>
              <a:t>things right. </a:t>
            </a:r>
          </a:p>
          <a:p>
            <a:endParaRPr lang="en-US" sz="2400" dirty="0">
              <a:latin typeface="Arial" charset="0"/>
              <a:ea typeface="Arial" charset="0"/>
              <a:cs typeface="Arial"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9275" y="1718356"/>
            <a:ext cx="4090988" cy="2707729"/>
          </a:xfrm>
          <a:prstGeom prst="rect">
            <a:avLst/>
          </a:prstGeom>
        </p:spPr>
      </p:pic>
      <p:sp>
        <p:nvSpPr>
          <p:cNvPr id="6" name="TextBox 5"/>
          <p:cNvSpPr txBox="1"/>
          <p:nvPr/>
        </p:nvSpPr>
        <p:spPr>
          <a:xfrm>
            <a:off x="6941539" y="4389949"/>
            <a:ext cx="2044149" cy="200055"/>
          </a:xfrm>
          <a:prstGeom prst="rect">
            <a:avLst/>
          </a:prstGeom>
          <a:noFill/>
        </p:spPr>
        <p:txBody>
          <a:bodyPr wrap="none" rtlCol="0">
            <a:spAutoFit/>
          </a:bodyPr>
          <a:lstStyle/>
          <a:p>
            <a:r>
              <a:rPr lang="en-US" sz="700" dirty="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Papavarin</a:t>
            </a:r>
            <a:r>
              <a:rPr lang="en-US" sz="700" dirty="0" smtClean="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Karnjanaranya</a:t>
            </a:r>
            <a:r>
              <a:rPr lang="en-US" sz="700" dirty="0" smtClean="0">
                <a:solidFill>
                  <a:schemeClr val="bg1">
                    <a:lumMod val="65000"/>
                  </a:schemeClr>
                </a:solidFill>
                <a:latin typeface="Arial"/>
                <a:ea typeface="Calibri"/>
                <a:cs typeface="Arial"/>
              </a:rPr>
              <a:t>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144629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A5598"/>
                </a:solidFill>
                <a:latin typeface="Arial" charset="0"/>
                <a:ea typeface="Arial" charset="0"/>
                <a:cs typeface="Arial" charset="0"/>
              </a:rPr>
              <a:t>Petitions 6 and 7</a:t>
            </a:r>
            <a:r>
              <a:rPr lang="en-US" dirty="0" smtClean="0"/>
              <a:t/>
            </a:r>
            <a:br>
              <a:rPr lang="en-US" dirty="0" smtClean="0"/>
            </a:br>
            <a:r>
              <a:rPr lang="en-US" sz="1800" b="1" dirty="0" smtClean="0">
                <a:solidFill>
                  <a:schemeClr val="tx1">
                    <a:lumMod val="50000"/>
                    <a:lumOff val="50000"/>
                  </a:schemeClr>
                </a:solidFill>
                <a:latin typeface="Arial" charset="0"/>
                <a:ea typeface="Arial" charset="0"/>
                <a:cs typeface="Arial" charset="0"/>
              </a:rPr>
              <a:t>(Handbook, pages 551</a:t>
            </a: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charset="0"/>
                <a:ea typeface="Arial" charset="0"/>
                <a:cs typeface="Arial" charset="0"/>
              </a:rPr>
              <a:t>552) </a:t>
            </a:r>
            <a:endParaRPr lang="en-US" sz="2000" b="1" dirty="0">
              <a:solidFill>
                <a:schemeClr val="tx1">
                  <a:lumMod val="50000"/>
                  <a:lumOff val="50000"/>
                </a:schemeClr>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We petition God the Father to help us resist temptation and keep us from evil. </a:t>
            </a:r>
            <a:endParaRPr lang="en-US" sz="2400" dirty="0">
              <a:latin typeface="Arial" charset="0"/>
              <a:ea typeface="Arial" charset="0"/>
              <a:cs typeface="Arial"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3333" b="20993"/>
          <a:stretch/>
        </p:blipFill>
        <p:spPr>
          <a:xfrm>
            <a:off x="2607013" y="2447440"/>
            <a:ext cx="3929974" cy="2831482"/>
          </a:xfrm>
          <a:prstGeom prst="rect">
            <a:avLst/>
          </a:prstGeom>
        </p:spPr>
      </p:pic>
      <p:sp>
        <p:nvSpPr>
          <p:cNvPr id="6" name="TextBox 5"/>
          <p:cNvSpPr txBox="1"/>
          <p:nvPr/>
        </p:nvSpPr>
        <p:spPr>
          <a:xfrm>
            <a:off x="2529660" y="5261429"/>
            <a:ext cx="1305165" cy="200055"/>
          </a:xfrm>
          <a:prstGeom prst="rect">
            <a:avLst/>
          </a:prstGeom>
          <a:noFill/>
        </p:spPr>
        <p:txBody>
          <a:bodyPr wrap="none" rtlCol="0">
            <a:spAutoFit/>
          </a:bodyPr>
          <a:lstStyle/>
          <a:p>
            <a:r>
              <a:rPr lang="en-US" sz="700" dirty="0">
                <a:solidFill>
                  <a:schemeClr val="bg1">
                    <a:lumMod val="65000"/>
                  </a:schemeClr>
                </a:solidFill>
                <a:latin typeface="Arial"/>
                <a:ea typeface="Calibri"/>
                <a:cs typeface="Arial"/>
              </a:rPr>
              <a:t>© </a:t>
            </a:r>
            <a:r>
              <a:rPr lang="en-US" sz="700" dirty="0" smtClean="0">
                <a:solidFill>
                  <a:schemeClr val="bg1">
                    <a:lumMod val="65000"/>
                  </a:schemeClr>
                </a:solidFill>
                <a:latin typeface="Arial"/>
                <a:ea typeface="Calibri"/>
                <a:cs typeface="Arial"/>
              </a:rPr>
              <a:t>NLshop</a:t>
            </a:r>
            <a:r>
              <a:rPr lang="en-US" sz="700" dirty="0" smtClean="0">
                <a:solidFill>
                  <a:srgbClr val="A6A6A6"/>
                </a:solidFill>
                <a:latin typeface="Arial"/>
                <a:ea typeface="Calibri"/>
                <a:cs typeface="Arial"/>
              </a:rPr>
              <a:t>/Shutterstock.com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38455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08000"/>
                </a:solidFill>
                <a:latin typeface="Arial" charset="0"/>
                <a:ea typeface="Arial" charset="0"/>
                <a:cs typeface="Arial" charset="0"/>
              </a:rPr>
              <a:t>6) Lead Us Not into Temptation</a:t>
            </a: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Arial" charset="0"/>
                <a:ea typeface="Arial" charset="0"/>
                <a:cs typeface="Arial" charset="0"/>
              </a:rPr>
              <a:t>Join with a new partner. Consider and share:</a:t>
            </a:r>
          </a:p>
          <a:p>
            <a:r>
              <a:rPr lang="en-US" sz="2400" dirty="0" smtClean="0">
                <a:latin typeface="Arial" charset="0"/>
                <a:ea typeface="Arial" charset="0"/>
                <a:cs typeface="Arial" charset="0"/>
              </a:rPr>
              <a:t>What is a temptation for middle schoolers? </a:t>
            </a:r>
          </a:p>
          <a:p>
            <a:r>
              <a:rPr lang="en-US" sz="2400" dirty="0" smtClean="0">
                <a:latin typeface="Arial" charset="0"/>
                <a:ea typeface="Arial" charset="0"/>
                <a:cs typeface="Arial" charset="0"/>
              </a:rPr>
              <a:t>What are some strategies to resist temptation? (What would you do if  .  .  .  ?)</a:t>
            </a:r>
          </a:p>
          <a:p>
            <a:r>
              <a:rPr lang="en-US" sz="2400" dirty="0" smtClean="0">
                <a:latin typeface="Arial" charset="0"/>
                <a:ea typeface="Arial" charset="0"/>
                <a:cs typeface="Arial" charset="0"/>
              </a:rPr>
              <a:t>Some ideas: Avoid persons, places, and things that may lead you astray. Think of something good and constructive to do immediately. Pray the name of Jesus and walk away. </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1318588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C30027"/>
                </a:solidFill>
                <a:latin typeface="Arial" charset="0"/>
                <a:ea typeface="Arial" charset="0"/>
                <a:cs typeface="Arial" charset="0"/>
              </a:rPr>
              <a:t>7) But Deliver Us from Evil</a:t>
            </a:r>
            <a:endParaRPr lang="en-US" sz="4200" b="1" dirty="0">
              <a:solidFill>
                <a:srgbClr val="C30027"/>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Saint Paul wrote to the Romans, “Do not let evil defeat you; instead, conquer evil with good” (Romans 12:21).</a:t>
            </a:r>
          </a:p>
          <a:p>
            <a:r>
              <a:rPr lang="en-US" sz="2400" dirty="0" smtClean="0">
                <a:latin typeface="Arial" panose="020B0604020202020204" pitchFamily="34" charset="0"/>
                <a:cs typeface="Arial" panose="020B0604020202020204" pitchFamily="34" charset="0"/>
              </a:rPr>
              <a:t>In the icon on the next slide, Jesus, after his Resurrection, is pulling Adam and Eve into Heaven. Jesus triumphs over sin and death! And we will too!</a:t>
            </a:r>
          </a:p>
          <a:p>
            <a:pPr marL="0" indent="0">
              <a:buNone/>
            </a:pPr>
            <a:endParaRPr lang="en-US" sz="800" i="1" dirty="0" smtClean="0">
              <a:latin typeface="Arial" panose="020B0604020202020204" pitchFamily="34" charset="0"/>
              <a:cs typeface="Arial" panose="020B0604020202020204" pitchFamily="34" charset="0"/>
            </a:endParaRPr>
          </a:p>
          <a:p>
            <a:pPr marL="0" indent="0">
              <a:buNone/>
            </a:pPr>
            <a:endParaRPr lang="en-US" sz="800" i="1" dirty="0">
              <a:latin typeface="Arial" panose="020B0604020202020204" pitchFamily="34" charset="0"/>
              <a:cs typeface="Arial" panose="020B0604020202020204" pitchFamily="34" charset="0"/>
            </a:endParaRPr>
          </a:p>
          <a:p>
            <a:pPr marL="0" indent="0">
              <a:buNone/>
            </a:pPr>
            <a:endParaRPr lang="en-US" sz="800" i="1" dirty="0" smtClean="0">
              <a:latin typeface="Arial" panose="020B0604020202020204" pitchFamily="34" charset="0"/>
              <a:cs typeface="Arial" panose="020B0604020202020204" pitchFamily="34" charset="0"/>
            </a:endParaRPr>
          </a:p>
          <a:p>
            <a:pPr marL="0" indent="0">
              <a:buNone/>
            </a:pPr>
            <a:endParaRPr lang="en-US" sz="800" i="1" dirty="0">
              <a:latin typeface="Arial" panose="020B0604020202020204" pitchFamily="34" charset="0"/>
              <a:cs typeface="Arial" panose="020B0604020202020204" pitchFamily="34" charset="0"/>
            </a:endParaRPr>
          </a:p>
          <a:p>
            <a:pPr marL="0" indent="0">
              <a:buNone/>
            </a:pPr>
            <a:endParaRPr lang="en-US" sz="800" i="1" dirty="0" smtClean="0">
              <a:latin typeface="Arial" panose="020B0604020202020204" pitchFamily="34" charset="0"/>
              <a:cs typeface="Arial" panose="020B0604020202020204" pitchFamily="34" charset="0"/>
            </a:endParaRPr>
          </a:p>
          <a:p>
            <a:pPr marL="0" indent="0">
              <a:buNone/>
            </a:pPr>
            <a:endParaRPr lang="en-US" sz="800" i="1" dirty="0">
              <a:latin typeface="Arial" panose="020B0604020202020204" pitchFamily="34" charset="0"/>
              <a:cs typeface="Arial" panose="020B0604020202020204" pitchFamily="34" charset="0"/>
            </a:endParaRPr>
          </a:p>
          <a:p>
            <a:pPr marL="0" indent="0">
              <a:buNone/>
            </a:pPr>
            <a:endParaRPr lang="en-US" sz="800" i="1" dirty="0" smtClean="0">
              <a:latin typeface="Arial" panose="020B0604020202020204" pitchFamily="34" charset="0"/>
              <a:cs typeface="Arial" panose="020B0604020202020204" pitchFamily="34" charset="0"/>
            </a:endParaRPr>
          </a:p>
          <a:p>
            <a:pPr marL="0" indent="0">
              <a:buNone/>
            </a:pPr>
            <a:endParaRPr lang="en-US" sz="800" i="1" dirty="0">
              <a:latin typeface="Arial" panose="020B0604020202020204" pitchFamily="34" charset="0"/>
              <a:cs typeface="Arial" panose="020B0604020202020204" pitchFamily="34" charset="0"/>
            </a:endParaRPr>
          </a:p>
          <a:p>
            <a:pPr marL="0" indent="0">
              <a:buNone/>
            </a:pPr>
            <a:endParaRPr lang="en-US" sz="800" i="1" dirty="0" smtClean="0">
              <a:latin typeface="Arial" panose="020B0604020202020204" pitchFamily="34" charset="0"/>
              <a:cs typeface="Arial" panose="020B0604020202020204" pitchFamily="34" charset="0"/>
            </a:endParaRPr>
          </a:p>
          <a:p>
            <a:pPr marL="0" indent="0">
              <a:buNone/>
            </a:pPr>
            <a:endParaRPr lang="en-US" sz="800" i="1" dirty="0">
              <a:latin typeface="Arial" panose="020B0604020202020204" pitchFamily="34" charset="0"/>
              <a:cs typeface="Arial" panose="020B0604020202020204" pitchFamily="34" charset="0"/>
            </a:endParaRPr>
          </a:p>
          <a:p>
            <a:pPr marL="0" indent="0">
              <a:buNone/>
            </a:pPr>
            <a:endParaRPr lang="en-US" sz="800" i="1" dirty="0" smtClean="0">
              <a:latin typeface="Arial" panose="020B0604020202020204" pitchFamily="34" charset="0"/>
              <a:cs typeface="Arial" panose="020B0604020202020204" pitchFamily="34" charset="0"/>
            </a:endParaRPr>
          </a:p>
          <a:p>
            <a:pPr marL="0" indent="0">
              <a:buNone/>
            </a:pPr>
            <a:r>
              <a:rPr lang="en-US" sz="800" i="1" dirty="0" smtClean="0">
                <a:latin typeface="Arial" panose="020B0604020202020204" pitchFamily="34" charset="0"/>
                <a:cs typeface="Arial" panose="020B0604020202020204" pitchFamily="34" charset="0"/>
              </a:rPr>
              <a:t>The scriptural quotation in this presentation is from the Good News Translation® (Today’s English Version, Second Edition). Copyright © by the American Bible Society. All rights reserved. Bible text from the Good News Translation (GNT) is not to be reproduced in copies or otherwise by any means except as permitted in writing by the American Bible Society, 1865 Broadway, New York, NY 10023 (americanbible.org). </a:t>
            </a:r>
            <a:endParaRPr lang="en-US"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15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A5598"/>
                </a:solidFill>
                <a:latin typeface="Arial" charset="0"/>
                <a:ea typeface="Arial" charset="0"/>
                <a:cs typeface="Arial" charset="0"/>
              </a:rPr>
              <a:t>Jesus’ Victory and Ours </a:t>
            </a:r>
            <a:endParaRPr lang="en-US" sz="4200" b="1" dirty="0">
              <a:solidFill>
                <a:srgbClr val="0A5598"/>
              </a:solidFill>
              <a:latin typeface="Arial" charset="0"/>
              <a:ea typeface="Arial" charset="0"/>
              <a:cs typeface="Aria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364" y="1417638"/>
            <a:ext cx="5705272" cy="3803514"/>
          </a:xfrm>
          <a:prstGeom prst="rect">
            <a:avLst/>
          </a:prstGeom>
        </p:spPr>
      </p:pic>
      <p:sp>
        <p:nvSpPr>
          <p:cNvPr id="7" name="TextBox 6"/>
          <p:cNvSpPr txBox="1"/>
          <p:nvPr/>
        </p:nvSpPr>
        <p:spPr>
          <a:xfrm>
            <a:off x="1655356" y="5221152"/>
            <a:ext cx="1598515" cy="200055"/>
          </a:xfrm>
          <a:prstGeom prst="rect">
            <a:avLst/>
          </a:prstGeom>
          <a:noFill/>
        </p:spPr>
        <p:txBody>
          <a:bodyPr wrap="none" rtlCol="0">
            <a:spAutoFit/>
          </a:bodyPr>
          <a:lstStyle/>
          <a:p>
            <a:r>
              <a:rPr lang="en-US" sz="700" dirty="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steve</a:t>
            </a:r>
            <a:r>
              <a:rPr lang="en-US" sz="700" dirty="0" smtClean="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estvank</a:t>
            </a:r>
            <a:r>
              <a:rPr lang="en-US" sz="700" dirty="0" smtClean="0">
                <a:solidFill>
                  <a:schemeClr val="bg1">
                    <a:lumMod val="65000"/>
                  </a:schemeClr>
                </a:solidFill>
                <a:latin typeface="Arial"/>
                <a:ea typeface="Calibri"/>
                <a:cs typeface="Arial"/>
              </a:rPr>
              <a:t>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51098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5385" y="-625578"/>
            <a:ext cx="8101413" cy="3956703"/>
          </a:xfrm>
        </p:spPr>
        <p:txBody>
          <a:bodyPr>
            <a:noAutofit/>
          </a:bodyPr>
          <a:lstStyle/>
          <a:p>
            <a:pPr algn="l"/>
            <a:r>
              <a:rPr lang="en-US" sz="6600" b="1" dirty="0">
                <a:solidFill>
                  <a:srgbClr val="0A5598"/>
                </a:solidFill>
                <a:latin typeface="Arial" panose="020B0604020202020204" pitchFamily="34" charset="0"/>
                <a:cs typeface="Arial" panose="020B0604020202020204" pitchFamily="34" charset="0"/>
              </a:rPr>
              <a:t>Prayer</a:t>
            </a:r>
            <a:r>
              <a:rPr lang="en-US" sz="7200" dirty="0">
                <a:solidFill>
                  <a:srgbClr val="FF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and</a:t>
            </a:r>
            <a:r>
              <a:rPr lang="en-US" sz="7200" dirty="0">
                <a:solidFill>
                  <a:srgbClr val="FF0000"/>
                </a:solidFill>
                <a:latin typeface="Arial" panose="020B0604020202020204" pitchFamily="34" charset="0"/>
                <a:cs typeface="Arial" panose="020B0604020202020204" pitchFamily="34" charset="0"/>
              </a:rPr>
              <a:t> </a:t>
            </a:r>
            <a:br>
              <a:rPr lang="en-US" sz="7200" dirty="0">
                <a:solidFill>
                  <a:srgbClr val="FF0000"/>
                </a:solidFill>
                <a:latin typeface="Arial" panose="020B0604020202020204" pitchFamily="34" charset="0"/>
                <a:cs typeface="Arial" panose="020B0604020202020204" pitchFamily="34" charset="0"/>
              </a:rPr>
            </a:br>
            <a:r>
              <a:rPr lang="en-US" sz="7200" dirty="0">
                <a:solidFill>
                  <a:srgbClr val="FF0000"/>
                </a:solidFill>
                <a:latin typeface="Arial" panose="020B0604020202020204" pitchFamily="34" charset="0"/>
                <a:cs typeface="Arial" panose="020B0604020202020204" pitchFamily="34" charset="0"/>
              </a:rPr>
              <a:t>  </a:t>
            </a:r>
            <a:r>
              <a:rPr lang="en-US" sz="8000" b="1" dirty="0">
                <a:solidFill>
                  <a:srgbClr val="C30027"/>
                </a:solidFill>
                <a:latin typeface="Arial" panose="020B0604020202020204" pitchFamily="34" charset="0"/>
                <a:cs typeface="Arial" panose="020B0604020202020204" pitchFamily="34" charset="0"/>
              </a:rPr>
              <a:t>Church</a:t>
            </a:r>
            <a:r>
              <a:rPr lang="en-US" sz="8000" dirty="0">
                <a:solidFill>
                  <a:srgbClr val="C30027"/>
                </a:solidFill>
                <a:latin typeface="Arial" panose="020B0604020202020204" pitchFamily="34" charset="0"/>
                <a:cs typeface="Arial" panose="020B0604020202020204" pitchFamily="34" charset="0"/>
              </a:rPr>
              <a:t> </a:t>
            </a:r>
            <a:r>
              <a:rPr lang="en-US" sz="8000" b="1" dirty="0">
                <a:solidFill>
                  <a:srgbClr val="C30027"/>
                </a:solidFill>
                <a:latin typeface="Arial" panose="020B0604020202020204" pitchFamily="34" charset="0"/>
                <a:cs typeface="Arial" panose="020B0604020202020204" pitchFamily="34" charset="0"/>
              </a:rPr>
              <a:t>History</a:t>
            </a:r>
            <a:endParaRPr lang="en-US" sz="8000"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393107" y="3443955"/>
            <a:ext cx="8212508" cy="954107"/>
          </a:xfrm>
          <a:prstGeom prst="rect">
            <a:avLst/>
          </a:prstGeom>
          <a:noFill/>
        </p:spPr>
        <p:txBody>
          <a:bodyPr wrap="square" rtlCol="0">
            <a:spAutoFit/>
          </a:bodyPr>
          <a:lstStyle/>
          <a:p>
            <a:pPr algn="ctr"/>
            <a:r>
              <a:rPr lang="en-US" sz="2000" dirty="0" smtClean="0">
                <a:solidFill>
                  <a:srgbClr val="008000"/>
                </a:solidFill>
                <a:latin typeface="Arial" charset="0"/>
                <a:ea typeface="Arial" charset="0"/>
                <a:cs typeface="Arial" charset="0"/>
              </a:rPr>
              <a:t>Chapter 50</a:t>
            </a:r>
          </a:p>
          <a:p>
            <a:pPr algn="ctr"/>
            <a:r>
              <a:rPr lang="en-US" sz="3600" dirty="0" smtClean="0">
                <a:solidFill>
                  <a:srgbClr val="008000"/>
                </a:solidFill>
                <a:latin typeface="Arial" charset="0"/>
                <a:ea typeface="Arial" charset="0"/>
                <a:cs typeface="Arial" charset="0"/>
              </a:rPr>
              <a:t>The Lord’s Prayer: A Prayer for All Time </a:t>
            </a:r>
            <a:endParaRPr lang="en-US" sz="3600" dirty="0">
              <a:solidFill>
                <a:srgbClr val="008000"/>
              </a:solidFill>
              <a:latin typeface="Arial" charset="0"/>
              <a:ea typeface="Arial" charset="0"/>
              <a:cs typeface="Arial" charset="0"/>
            </a:endParaRPr>
          </a:p>
        </p:txBody>
      </p:sp>
    </p:spTree>
    <p:extLst>
      <p:ext uri="{BB962C8B-B14F-4D97-AF65-F5344CB8AC3E}">
        <p14:creationId xmlns:p14="http://schemas.microsoft.com/office/powerpoint/2010/main" val="1652386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700" b="1" dirty="0" smtClean="0">
                <a:latin typeface="Arial" charset="0"/>
                <a:ea typeface="Arial" charset="0"/>
                <a:cs typeface="Arial" charset="0"/>
              </a:rPr>
              <a:t>Chapter Summary</a:t>
            </a:r>
            <a:r>
              <a:rPr lang="en-US" b="1" dirty="0" smtClean="0">
                <a:latin typeface="Arial" charset="0"/>
                <a:ea typeface="Arial" charset="0"/>
                <a:cs typeface="Arial" charset="0"/>
              </a:rPr>
              <a:t/>
            </a:r>
            <a:br>
              <a:rPr lang="en-US" b="1" dirty="0" smtClean="0">
                <a:latin typeface="Arial" charset="0"/>
                <a:ea typeface="Arial" charset="0"/>
                <a:cs typeface="Arial" charset="0"/>
              </a:rPr>
            </a:br>
            <a:endParaRPr lang="en-US" sz="3100" b="1"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500" dirty="0" smtClean="0">
                <a:latin typeface="Arial" charset="0"/>
                <a:ea typeface="Arial" charset="0"/>
                <a:cs typeface="Arial" charset="0"/>
              </a:rPr>
              <a:t>The Lord’s Prayer is made up of a series of petitions asking God for his help. </a:t>
            </a:r>
          </a:p>
          <a:p>
            <a:r>
              <a:rPr lang="en-US" sz="2500" dirty="0" smtClean="0">
                <a:latin typeface="Arial" charset="0"/>
                <a:ea typeface="Arial" charset="0"/>
                <a:cs typeface="Arial" charset="0"/>
              </a:rPr>
              <a:t>The number of petitions is seven, a sacred number in ancient times. </a:t>
            </a:r>
          </a:p>
          <a:p>
            <a:r>
              <a:rPr lang="en-US" sz="2500" dirty="0" smtClean="0">
                <a:latin typeface="Arial" charset="0"/>
                <a:ea typeface="Arial" charset="0"/>
                <a:cs typeface="Arial" charset="0"/>
              </a:rPr>
              <a:t>The more we understand the meaning of each petition, the more we understand what we are asking for when we pray the Lord’s Prayer. </a:t>
            </a:r>
            <a:endParaRPr lang="en-US" sz="2500" dirty="0">
              <a:latin typeface="Arial" charset="0"/>
              <a:ea typeface="Arial" charset="0"/>
              <a:cs typeface="Arial" charset="0"/>
            </a:endParaRPr>
          </a:p>
        </p:txBody>
      </p:sp>
    </p:spTree>
    <p:extLst>
      <p:ext uri="{BB962C8B-B14F-4D97-AF65-F5344CB8AC3E}">
        <p14:creationId xmlns:p14="http://schemas.microsoft.com/office/powerpoint/2010/main" val="4184398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09" y="459236"/>
            <a:ext cx="8725710" cy="1143000"/>
          </a:xfrm>
        </p:spPr>
        <p:txBody>
          <a:bodyPr>
            <a:normAutofit fontScale="90000"/>
          </a:bodyPr>
          <a:lstStyle/>
          <a:p>
            <a:r>
              <a:rPr lang="en-US" sz="4700" b="1" dirty="0" smtClean="0">
                <a:solidFill>
                  <a:srgbClr val="0A5598"/>
                </a:solidFill>
                <a:latin typeface="Arial" charset="0"/>
                <a:ea typeface="Arial" charset="0"/>
                <a:cs typeface="Arial" charset="0"/>
              </a:rPr>
              <a:t>Introduction and “Seven Petitions”</a:t>
            </a:r>
            <a:r>
              <a:rPr lang="en-US" b="1" dirty="0" smtClean="0">
                <a:solidFill>
                  <a:srgbClr val="0A5598"/>
                </a:solidFill>
                <a:latin typeface="Arial" charset="0"/>
                <a:ea typeface="Arial" charset="0"/>
                <a:cs typeface="Arial" charset="0"/>
              </a:rPr>
              <a:t>  </a:t>
            </a:r>
            <a:r>
              <a:rPr lang="en-US" dirty="0" smtClean="0"/>
              <a:t/>
            </a:r>
            <a:br>
              <a:rPr lang="en-US" dirty="0" smtClean="0"/>
            </a:br>
            <a:r>
              <a:rPr lang="en-US" sz="2000" b="1" dirty="0" smtClean="0">
                <a:solidFill>
                  <a:schemeClr val="tx1">
                    <a:lumMod val="50000"/>
                    <a:lumOff val="50000"/>
                  </a:schemeClr>
                </a:solidFill>
                <a:latin typeface="Arial" charset="0"/>
                <a:ea typeface="Arial" charset="0"/>
                <a:cs typeface="Arial" charset="0"/>
              </a:rPr>
              <a:t>(Handbook, pages 544</a:t>
            </a:r>
            <a:r>
              <a:rPr lang="en-US" sz="2000" b="1" dirty="0">
                <a:solidFill>
                  <a:schemeClr val="tx1">
                    <a:lumMod val="50000"/>
                    <a:lumOff val="50000"/>
                  </a:schemeClr>
                </a:solidFill>
                <a:latin typeface="Arial" panose="020B0604020202020204" pitchFamily="34" charset="0"/>
                <a:cs typeface="Arial" panose="020B0604020202020204" pitchFamily="34" charset="0"/>
              </a:rPr>
              <a:t>–</a:t>
            </a:r>
            <a:r>
              <a:rPr lang="en-US" sz="2000" b="1" dirty="0" smtClean="0">
                <a:solidFill>
                  <a:schemeClr val="tx1">
                    <a:lumMod val="50000"/>
                    <a:lumOff val="50000"/>
                  </a:schemeClr>
                </a:solidFill>
                <a:latin typeface="Arial" charset="0"/>
                <a:ea typeface="Arial" charset="0"/>
                <a:cs typeface="Arial" charset="0"/>
              </a:rPr>
              <a:t>546) </a:t>
            </a:r>
            <a:endParaRPr lang="en-US" sz="2000" b="1" dirty="0">
              <a:solidFill>
                <a:schemeClr val="tx1">
                  <a:lumMod val="50000"/>
                  <a:lumOff val="50000"/>
                </a:schemeClr>
              </a:solidFill>
              <a:latin typeface="Arial" charset="0"/>
              <a:ea typeface="Arial" charset="0"/>
              <a:cs typeface="Arial" charset="0"/>
            </a:endParaRPr>
          </a:p>
        </p:txBody>
      </p:sp>
      <p:sp>
        <p:nvSpPr>
          <p:cNvPr id="3" name="Content Placeholder 2"/>
          <p:cNvSpPr>
            <a:spLocks noGrp="1"/>
          </p:cNvSpPr>
          <p:nvPr>
            <p:ph idx="1"/>
          </p:nvPr>
        </p:nvSpPr>
        <p:spPr>
          <a:xfrm>
            <a:off x="428018" y="2002536"/>
            <a:ext cx="8229600" cy="4525963"/>
          </a:xfrm>
        </p:spPr>
        <p:txBody>
          <a:bodyPr>
            <a:normAutofit/>
          </a:bodyPr>
          <a:lstStyle/>
          <a:p>
            <a:r>
              <a:rPr lang="en-US" sz="2400" dirty="0" smtClean="0">
                <a:latin typeface="Arial" charset="0"/>
                <a:ea typeface="Arial" charset="0"/>
                <a:cs typeface="Arial" charset="0"/>
              </a:rPr>
              <a:t>In the ancient world, </a:t>
            </a:r>
            <a:br>
              <a:rPr lang="en-US" sz="2400" dirty="0" smtClean="0">
                <a:latin typeface="Arial" charset="0"/>
                <a:ea typeface="Arial" charset="0"/>
                <a:cs typeface="Arial" charset="0"/>
              </a:rPr>
            </a:br>
            <a:r>
              <a:rPr lang="en-US" sz="2400" dirty="0" smtClean="0">
                <a:latin typeface="Arial" charset="0"/>
                <a:ea typeface="Arial" charset="0"/>
                <a:cs typeface="Arial" charset="0"/>
              </a:rPr>
              <a:t>the number seven </a:t>
            </a:r>
            <a:br>
              <a:rPr lang="en-US" sz="2400" dirty="0" smtClean="0">
                <a:latin typeface="Arial" charset="0"/>
                <a:ea typeface="Arial" charset="0"/>
                <a:cs typeface="Arial" charset="0"/>
              </a:rPr>
            </a:br>
            <a:r>
              <a:rPr lang="en-US" sz="2400" dirty="0" smtClean="0">
                <a:latin typeface="Arial" charset="0"/>
                <a:ea typeface="Arial" charset="0"/>
                <a:cs typeface="Arial" charset="0"/>
              </a:rPr>
              <a:t>represented a perfect </a:t>
            </a:r>
            <a:br>
              <a:rPr lang="en-US" sz="2400" dirty="0" smtClean="0">
                <a:latin typeface="Arial" charset="0"/>
                <a:ea typeface="Arial" charset="0"/>
                <a:cs typeface="Arial" charset="0"/>
              </a:rPr>
            </a:br>
            <a:r>
              <a:rPr lang="en-US" sz="2400" dirty="0" smtClean="0">
                <a:latin typeface="Arial" charset="0"/>
                <a:ea typeface="Arial" charset="0"/>
                <a:cs typeface="Arial" charset="0"/>
              </a:rPr>
              <a:t>number and is reflected </a:t>
            </a:r>
            <a:br>
              <a:rPr lang="en-US" sz="2400" dirty="0" smtClean="0">
                <a:latin typeface="Arial" charset="0"/>
                <a:ea typeface="Arial" charset="0"/>
                <a:cs typeface="Arial" charset="0"/>
              </a:rPr>
            </a:br>
            <a:r>
              <a:rPr lang="en-US" sz="2400" dirty="0" smtClean="0">
                <a:latin typeface="Arial" charset="0"/>
                <a:ea typeface="Arial" charset="0"/>
                <a:cs typeface="Arial" charset="0"/>
              </a:rPr>
              <a:t>in the perfect prayer, </a:t>
            </a:r>
            <a:br>
              <a:rPr lang="en-US" sz="2400" dirty="0" smtClean="0">
                <a:latin typeface="Arial" charset="0"/>
                <a:ea typeface="Arial" charset="0"/>
                <a:cs typeface="Arial" charset="0"/>
              </a:rPr>
            </a:br>
            <a:r>
              <a:rPr lang="en-US" sz="2400" dirty="0" smtClean="0">
                <a:latin typeface="Arial" charset="0"/>
                <a:ea typeface="Arial" charset="0"/>
                <a:cs typeface="Arial" charset="0"/>
              </a:rPr>
              <a:t>the Lord’s Prayer. </a:t>
            </a:r>
            <a:endParaRPr lang="en-US" sz="2400" dirty="0">
              <a:latin typeface="Arial" charset="0"/>
              <a:ea typeface="Arial" charset="0"/>
              <a:cs typeface="Arial"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606960"/>
            <a:ext cx="4085618" cy="2715804"/>
          </a:xfrm>
          <a:prstGeom prst="rect">
            <a:avLst/>
          </a:prstGeom>
        </p:spPr>
      </p:pic>
      <p:sp>
        <p:nvSpPr>
          <p:cNvPr id="6" name="TextBox 5"/>
          <p:cNvSpPr txBox="1"/>
          <p:nvPr/>
        </p:nvSpPr>
        <p:spPr>
          <a:xfrm>
            <a:off x="4542818" y="5323720"/>
            <a:ext cx="1630575"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a:t>
            </a:r>
            <a:r>
              <a:rPr lang="en-US" sz="700" dirty="0" smtClean="0">
                <a:solidFill>
                  <a:srgbClr val="A6A6A6"/>
                </a:solidFill>
                <a:latin typeface="Arial"/>
                <a:ea typeface="Calibri"/>
                <a:cs typeface="Arial"/>
              </a:rPr>
              <a:t>ignor.stevanovic/Shutterstock.com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175769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67" y="274638"/>
            <a:ext cx="8482519" cy="1143000"/>
          </a:xfrm>
        </p:spPr>
        <p:txBody>
          <a:bodyPr>
            <a:noAutofit/>
          </a:bodyPr>
          <a:lstStyle/>
          <a:p>
            <a:r>
              <a:rPr lang="en-US" sz="4200" b="1" dirty="0" smtClean="0">
                <a:solidFill>
                  <a:srgbClr val="008000"/>
                </a:solidFill>
                <a:latin typeface="Arial" charset="0"/>
                <a:ea typeface="Arial" charset="0"/>
                <a:cs typeface="Arial" charset="0"/>
              </a:rPr>
              <a:t>Seven Petitions: Whose Father?</a:t>
            </a:r>
            <a:endParaRPr lang="en-US" sz="4200" b="1" dirty="0">
              <a:solidFill>
                <a:srgbClr val="008000"/>
              </a:solidFill>
              <a:latin typeface="Arial" charset="0"/>
              <a:ea typeface="Arial"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258" y="1417638"/>
            <a:ext cx="3889376" cy="3889376"/>
          </a:xfrm>
          <a:prstGeom prst="rect">
            <a:avLst/>
          </a:prstGeom>
        </p:spPr>
      </p:pic>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Before we begin the seven </a:t>
            </a:r>
            <a:br>
              <a:rPr lang="en-US" sz="2400" dirty="0" smtClean="0">
                <a:latin typeface="Arial" charset="0"/>
                <a:ea typeface="Arial" charset="0"/>
                <a:cs typeface="Arial" charset="0"/>
              </a:rPr>
            </a:br>
            <a:r>
              <a:rPr lang="en-US" sz="2400" dirty="0" smtClean="0">
                <a:latin typeface="Arial" charset="0"/>
                <a:ea typeface="Arial" charset="0"/>
                <a:cs typeface="Arial" charset="0"/>
              </a:rPr>
              <a:t>petitions, we address God </a:t>
            </a:r>
            <a:br>
              <a:rPr lang="en-US" sz="2400" dirty="0" smtClean="0">
                <a:latin typeface="Arial" charset="0"/>
                <a:ea typeface="Arial" charset="0"/>
                <a:cs typeface="Arial" charset="0"/>
              </a:rPr>
            </a:br>
            <a:r>
              <a:rPr lang="en-US" sz="2400" dirty="0" smtClean="0">
                <a:latin typeface="Arial" charset="0"/>
                <a:ea typeface="Arial" charset="0"/>
                <a:cs typeface="Arial" charset="0"/>
              </a:rPr>
              <a:t>as Father. We pray, “</a:t>
            </a:r>
            <a:r>
              <a:rPr lang="en-US" sz="2400" i="1" dirty="0" smtClean="0">
                <a:latin typeface="Arial" charset="0"/>
                <a:ea typeface="Arial" charset="0"/>
                <a:cs typeface="Arial" charset="0"/>
              </a:rPr>
              <a:t>Our</a:t>
            </a:r>
            <a:r>
              <a:rPr lang="en-US" sz="2400" dirty="0" smtClean="0">
                <a:latin typeface="Arial" charset="0"/>
                <a:ea typeface="Arial" charset="0"/>
                <a:cs typeface="Arial" charset="0"/>
              </a:rPr>
              <a:t> </a:t>
            </a:r>
            <a:br>
              <a:rPr lang="en-US" sz="2400" dirty="0" smtClean="0">
                <a:latin typeface="Arial" charset="0"/>
                <a:ea typeface="Arial" charset="0"/>
                <a:cs typeface="Arial" charset="0"/>
              </a:rPr>
            </a:br>
            <a:r>
              <a:rPr lang="en-US" sz="2400" dirty="0" smtClean="0">
                <a:latin typeface="Arial" charset="0"/>
                <a:ea typeface="Arial" charset="0"/>
                <a:cs typeface="Arial" charset="0"/>
              </a:rPr>
              <a:t>Father,” because God’s love </a:t>
            </a:r>
            <a:br>
              <a:rPr lang="en-US" sz="2400" dirty="0" smtClean="0">
                <a:latin typeface="Arial" charset="0"/>
                <a:ea typeface="Arial" charset="0"/>
                <a:cs typeface="Arial" charset="0"/>
              </a:rPr>
            </a:br>
            <a:r>
              <a:rPr lang="en-US" sz="2400" dirty="0" smtClean="0">
                <a:latin typeface="Arial" charset="0"/>
                <a:ea typeface="Arial" charset="0"/>
                <a:cs typeface="Arial" charset="0"/>
              </a:rPr>
              <a:t>extends to all people. </a:t>
            </a:r>
          </a:p>
          <a:p>
            <a:r>
              <a:rPr lang="en-US" sz="2400" dirty="0" smtClean="0">
                <a:latin typeface="Arial" charset="0"/>
                <a:ea typeface="Arial" charset="0"/>
                <a:cs typeface="Arial" charset="0"/>
              </a:rPr>
              <a:t>“Who art in heaven” does </a:t>
            </a:r>
            <a:br>
              <a:rPr lang="en-US" sz="2400" dirty="0" smtClean="0">
                <a:latin typeface="Arial" charset="0"/>
                <a:ea typeface="Arial" charset="0"/>
                <a:cs typeface="Arial" charset="0"/>
              </a:rPr>
            </a:br>
            <a:r>
              <a:rPr lang="en-US" sz="2400" dirty="0" smtClean="0">
                <a:latin typeface="Arial" charset="0"/>
                <a:ea typeface="Arial" charset="0"/>
                <a:cs typeface="Arial" charset="0"/>
              </a:rPr>
              <a:t>not refer to a faraway place, </a:t>
            </a:r>
            <a:br>
              <a:rPr lang="en-US" sz="2400" dirty="0" smtClean="0">
                <a:latin typeface="Arial" charset="0"/>
                <a:ea typeface="Arial" charset="0"/>
                <a:cs typeface="Arial" charset="0"/>
              </a:rPr>
            </a:br>
            <a:r>
              <a:rPr lang="en-US" sz="2400" dirty="0" smtClean="0">
                <a:latin typeface="Arial" charset="0"/>
                <a:ea typeface="Arial" charset="0"/>
                <a:cs typeface="Arial" charset="0"/>
              </a:rPr>
              <a:t>but a state of being close </a:t>
            </a:r>
            <a:br>
              <a:rPr lang="en-US" sz="2400" dirty="0" smtClean="0">
                <a:latin typeface="Arial" charset="0"/>
                <a:ea typeface="Arial" charset="0"/>
                <a:cs typeface="Arial" charset="0"/>
              </a:rPr>
            </a:br>
            <a:r>
              <a:rPr lang="en-US" sz="2400" dirty="0" smtClean="0">
                <a:latin typeface="Arial" charset="0"/>
                <a:ea typeface="Arial" charset="0"/>
                <a:cs typeface="Arial" charset="0"/>
              </a:rPr>
              <a:t>to God. </a:t>
            </a:r>
            <a:endParaRPr lang="en-US" sz="2400" dirty="0">
              <a:latin typeface="Arial" charset="0"/>
              <a:ea typeface="Arial" charset="0"/>
              <a:cs typeface="Arial" charset="0"/>
            </a:endParaRPr>
          </a:p>
        </p:txBody>
      </p:sp>
      <p:sp>
        <p:nvSpPr>
          <p:cNvPr id="6" name="TextBox 5"/>
          <p:cNvSpPr txBox="1"/>
          <p:nvPr/>
        </p:nvSpPr>
        <p:spPr>
          <a:xfrm>
            <a:off x="7859674" y="5287932"/>
            <a:ext cx="1284326"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a:t>
            </a:r>
            <a:r>
              <a:rPr lang="en-US" sz="700" dirty="0" smtClean="0">
                <a:solidFill>
                  <a:srgbClr val="A6A6A6"/>
                </a:solidFill>
                <a:latin typeface="Arial"/>
                <a:ea typeface="Calibri"/>
                <a:cs typeface="Arial"/>
              </a:rPr>
              <a:t>Alhovik/Shutterstock.com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172355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C30027"/>
                </a:solidFill>
                <a:latin typeface="Arial" charset="0"/>
                <a:ea typeface="Arial" charset="0"/>
                <a:cs typeface="Arial" charset="0"/>
              </a:rPr>
              <a:t>Petitions 1</a:t>
            </a:r>
            <a:r>
              <a:rPr lang="en-US" sz="4200" b="1" dirty="0">
                <a:solidFill>
                  <a:srgbClr val="C30027"/>
                </a:solidFill>
                <a:latin typeface="Arial" panose="020B0604020202020204" pitchFamily="34" charset="0"/>
                <a:cs typeface="Arial" panose="020B0604020202020204" pitchFamily="34" charset="0"/>
              </a:rPr>
              <a:t>–</a:t>
            </a:r>
            <a:r>
              <a:rPr lang="en-US" sz="4200" b="1" dirty="0" smtClean="0">
                <a:solidFill>
                  <a:srgbClr val="C30027"/>
                </a:solidFill>
                <a:latin typeface="Arial" charset="0"/>
                <a:ea typeface="Arial" charset="0"/>
                <a:cs typeface="Arial" charset="0"/>
              </a:rPr>
              <a:t>4</a:t>
            </a:r>
            <a:r>
              <a:rPr lang="en-US" dirty="0" smtClean="0"/>
              <a:t/>
            </a:r>
            <a:br>
              <a:rPr lang="en-US" dirty="0" smtClean="0"/>
            </a:br>
            <a:r>
              <a:rPr lang="en-US" sz="1800" b="1" dirty="0" smtClean="0">
                <a:solidFill>
                  <a:schemeClr val="tx1">
                    <a:lumMod val="50000"/>
                    <a:lumOff val="50000"/>
                  </a:schemeClr>
                </a:solidFill>
                <a:latin typeface="Arial" charset="0"/>
                <a:ea typeface="Arial" charset="0"/>
                <a:cs typeface="Arial" charset="0"/>
              </a:rPr>
              <a:t>(Handbook, pages 546</a:t>
            </a: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charset="0"/>
                <a:ea typeface="Arial" charset="0"/>
                <a:cs typeface="Arial" charset="0"/>
              </a:rPr>
              <a:t>549)</a:t>
            </a:r>
            <a:endParaRPr lang="en-US" sz="2000" b="1" dirty="0">
              <a:solidFill>
                <a:schemeClr val="tx1">
                  <a:lumMod val="50000"/>
                  <a:lumOff val="50000"/>
                </a:schemeClr>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The first three petitions focus on God; the last four petitions focus on our human needs.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003" y="2587557"/>
            <a:ext cx="4063994" cy="2710334"/>
          </a:xfrm>
          <a:prstGeom prst="rect">
            <a:avLst/>
          </a:prstGeom>
        </p:spPr>
      </p:pic>
      <p:sp>
        <p:nvSpPr>
          <p:cNvPr id="6" name="TextBox 5"/>
          <p:cNvSpPr txBox="1"/>
          <p:nvPr/>
        </p:nvSpPr>
        <p:spPr>
          <a:xfrm>
            <a:off x="2538919" y="5313663"/>
            <a:ext cx="1311578"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a:t>
            </a:r>
            <a:r>
              <a:rPr lang="en-US" sz="700" dirty="0" smtClean="0">
                <a:solidFill>
                  <a:srgbClr val="A6A6A6"/>
                </a:solidFill>
                <a:latin typeface="Arial"/>
                <a:ea typeface="Calibri"/>
                <a:cs typeface="Arial"/>
              </a:rPr>
              <a:t>Masson/Shutterstock.com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69026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34" y="274638"/>
            <a:ext cx="8229600" cy="1143000"/>
          </a:xfrm>
        </p:spPr>
        <p:txBody>
          <a:bodyPr>
            <a:normAutofit/>
          </a:bodyPr>
          <a:lstStyle/>
          <a:p>
            <a:r>
              <a:rPr lang="en-US" sz="4200" b="1" dirty="0" smtClean="0">
                <a:solidFill>
                  <a:srgbClr val="0A5598"/>
                </a:solidFill>
                <a:latin typeface="Arial" charset="0"/>
                <a:ea typeface="Arial" charset="0"/>
                <a:cs typeface="Arial" charset="0"/>
              </a:rPr>
              <a:t>1) Hallowed Be Thy Name </a:t>
            </a:r>
            <a:endParaRPr lang="en-US" sz="4200" b="1" dirty="0">
              <a:solidFill>
                <a:srgbClr val="0A5598"/>
              </a:solidFill>
              <a:latin typeface="Arial" charset="0"/>
              <a:ea typeface="Arial" charset="0"/>
              <a:cs typeface="Arial" charset="0"/>
            </a:endParaRPr>
          </a:p>
        </p:txBody>
      </p:sp>
      <p:sp>
        <p:nvSpPr>
          <p:cNvPr id="3" name="Content Placeholder 2"/>
          <p:cNvSpPr>
            <a:spLocks noGrp="1"/>
          </p:cNvSpPr>
          <p:nvPr>
            <p:ph idx="1"/>
          </p:nvPr>
        </p:nvSpPr>
        <p:spPr>
          <a:xfrm>
            <a:off x="388834" y="1417638"/>
            <a:ext cx="8229600" cy="4708525"/>
          </a:xfrm>
        </p:spPr>
        <p:txBody>
          <a:bodyPr>
            <a:normAutofit/>
          </a:bodyPr>
          <a:lstStyle/>
          <a:p>
            <a:pPr marL="0" indent="0">
              <a:buNone/>
            </a:pPr>
            <a:r>
              <a:rPr lang="en-US" sz="2800" dirty="0" smtClean="0">
                <a:latin typeface="Arial" charset="0"/>
                <a:ea typeface="Arial" charset="0"/>
                <a:cs typeface="Arial" charset="0"/>
              </a:rPr>
              <a:t>Think, Pair, Share</a:t>
            </a:r>
          </a:p>
          <a:p>
            <a:pPr marL="0" indent="0">
              <a:buNone/>
            </a:pPr>
            <a:r>
              <a:rPr lang="en-US" sz="2400" dirty="0" smtClean="0">
                <a:latin typeface="Arial" charset="0"/>
                <a:ea typeface="Arial" charset="0"/>
                <a:cs typeface="Arial" charset="0"/>
              </a:rPr>
              <a:t>Join with a partner, consider </a:t>
            </a:r>
            <a:br>
              <a:rPr lang="en-US" sz="2400" dirty="0" smtClean="0">
                <a:latin typeface="Arial" charset="0"/>
                <a:ea typeface="Arial" charset="0"/>
                <a:cs typeface="Arial" charset="0"/>
              </a:rPr>
            </a:br>
            <a:r>
              <a:rPr lang="en-US" sz="2400" dirty="0" smtClean="0">
                <a:latin typeface="Arial" charset="0"/>
                <a:ea typeface="Arial" charset="0"/>
                <a:cs typeface="Arial" charset="0"/>
              </a:rPr>
              <a:t>these questions, and share </a:t>
            </a:r>
            <a:br>
              <a:rPr lang="en-US" sz="2400" dirty="0" smtClean="0">
                <a:latin typeface="Arial" charset="0"/>
                <a:ea typeface="Arial" charset="0"/>
                <a:cs typeface="Arial" charset="0"/>
              </a:rPr>
            </a:br>
            <a:r>
              <a:rPr lang="en-US" sz="2400" dirty="0" smtClean="0">
                <a:latin typeface="Arial" charset="0"/>
                <a:ea typeface="Arial" charset="0"/>
                <a:cs typeface="Arial" charset="0"/>
              </a:rPr>
              <a:t>your responses with your group. </a:t>
            </a:r>
          </a:p>
          <a:p>
            <a:r>
              <a:rPr lang="en-US" sz="2400" dirty="0" smtClean="0">
                <a:latin typeface="Arial" charset="0"/>
                <a:ea typeface="Arial" charset="0"/>
                <a:cs typeface="Arial" charset="0"/>
              </a:rPr>
              <a:t>What does “hallowed” mean?</a:t>
            </a:r>
          </a:p>
          <a:p>
            <a:r>
              <a:rPr lang="en-US" sz="2400" dirty="0" smtClean="0">
                <a:latin typeface="Arial" charset="0"/>
                <a:ea typeface="Arial" charset="0"/>
                <a:cs typeface="Arial" charset="0"/>
              </a:rPr>
              <a:t>Think about your speech and </a:t>
            </a:r>
            <a:br>
              <a:rPr lang="en-US" sz="2400" dirty="0" smtClean="0">
                <a:latin typeface="Arial" charset="0"/>
                <a:ea typeface="Arial" charset="0"/>
                <a:cs typeface="Arial" charset="0"/>
              </a:rPr>
            </a:br>
            <a:r>
              <a:rPr lang="en-US" sz="2400" dirty="0" smtClean="0">
                <a:latin typeface="Arial" charset="0"/>
                <a:ea typeface="Arial" charset="0"/>
                <a:cs typeface="Arial" charset="0"/>
              </a:rPr>
              <a:t>text. </a:t>
            </a:r>
            <a:br>
              <a:rPr lang="en-US" sz="2400" dirty="0" smtClean="0">
                <a:latin typeface="Arial" charset="0"/>
                <a:ea typeface="Arial" charset="0"/>
                <a:cs typeface="Arial" charset="0"/>
              </a:rPr>
            </a:br>
            <a:r>
              <a:rPr lang="en-US" sz="2400" dirty="0" smtClean="0">
                <a:latin typeface="Arial" charset="0"/>
                <a:ea typeface="Arial" charset="0"/>
                <a:cs typeface="Arial" charset="0"/>
              </a:rPr>
              <a:t>How can you “keep holy” God’s </a:t>
            </a:r>
            <a:br>
              <a:rPr lang="en-US" sz="2400" dirty="0" smtClean="0">
                <a:latin typeface="Arial" charset="0"/>
                <a:ea typeface="Arial" charset="0"/>
                <a:cs typeface="Arial" charset="0"/>
              </a:rPr>
            </a:br>
            <a:r>
              <a:rPr lang="en-US" sz="2400" dirty="0" smtClean="0">
                <a:latin typeface="Arial" charset="0"/>
                <a:ea typeface="Arial" charset="0"/>
                <a:cs typeface="Arial" charset="0"/>
              </a:rPr>
              <a:t>name and use it reverently? </a:t>
            </a:r>
            <a:br>
              <a:rPr lang="en-US" sz="2400" dirty="0" smtClean="0">
                <a:latin typeface="Arial" charset="0"/>
                <a:ea typeface="Arial" charset="0"/>
                <a:cs typeface="Arial" charset="0"/>
              </a:rPr>
            </a:br>
            <a:r>
              <a:rPr lang="en-US" sz="2400" dirty="0" smtClean="0">
                <a:latin typeface="Arial" charset="0"/>
                <a:ea typeface="Arial" charset="0"/>
                <a:cs typeface="Arial" charset="0"/>
              </a:rPr>
              <a:t>What can you avoid doing?</a:t>
            </a:r>
            <a:endParaRPr lang="en-US" sz="2400" dirty="0">
              <a:latin typeface="Arial" charset="0"/>
              <a:ea typeface="Arial" charset="0"/>
              <a:cs typeface="Arial"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253" r="14786"/>
          <a:stretch/>
        </p:blipFill>
        <p:spPr>
          <a:xfrm>
            <a:off x="5156259" y="1512651"/>
            <a:ext cx="3885314" cy="3198194"/>
          </a:xfrm>
          <a:prstGeom prst="rect">
            <a:avLst/>
          </a:prstGeom>
        </p:spPr>
      </p:pic>
      <p:sp>
        <p:nvSpPr>
          <p:cNvPr id="6" name="TextBox 5"/>
          <p:cNvSpPr txBox="1"/>
          <p:nvPr/>
        </p:nvSpPr>
        <p:spPr>
          <a:xfrm>
            <a:off x="7218473" y="4708578"/>
            <a:ext cx="1925527"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a:t>
            </a:r>
            <a:r>
              <a:rPr lang="en-US" sz="700" dirty="0" smtClean="0">
                <a:solidFill>
                  <a:srgbClr val="A6A6A6"/>
                </a:solidFill>
                <a:latin typeface="Arial"/>
                <a:ea typeface="Calibri"/>
                <a:cs typeface="Arial"/>
              </a:rPr>
              <a:t>www.BillionPhotos.com/Shutterstock.com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19416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08000"/>
                </a:solidFill>
                <a:latin typeface="Arial" charset="0"/>
                <a:ea typeface="Arial" charset="0"/>
                <a:cs typeface="Arial" charset="0"/>
              </a:rPr>
              <a:t>2) Thy Kingdom Come</a:t>
            </a: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Arial" charset="0"/>
                <a:ea typeface="Arial" charset="0"/>
                <a:cs typeface="Arial" charset="0"/>
              </a:rPr>
              <a:t>Now join with a new partner. </a:t>
            </a:r>
          </a:p>
          <a:p>
            <a:pPr marL="0" indent="0">
              <a:buNone/>
            </a:pPr>
            <a:r>
              <a:rPr lang="en-US" sz="2400" dirty="0" smtClean="0">
                <a:latin typeface="Arial" charset="0"/>
                <a:ea typeface="Arial" charset="0"/>
                <a:cs typeface="Arial" charset="0"/>
              </a:rPr>
              <a:t>Consider:</a:t>
            </a:r>
          </a:p>
          <a:p>
            <a:r>
              <a:rPr lang="en-US" sz="2400" dirty="0" smtClean="0">
                <a:latin typeface="Arial" charset="0"/>
                <a:ea typeface="Arial" charset="0"/>
                <a:cs typeface="Arial" charset="0"/>
              </a:rPr>
              <a:t>What can you do today </a:t>
            </a:r>
            <a:br>
              <a:rPr lang="en-US" sz="2400" dirty="0" smtClean="0">
                <a:latin typeface="Arial" charset="0"/>
                <a:ea typeface="Arial" charset="0"/>
                <a:cs typeface="Arial" charset="0"/>
              </a:rPr>
            </a:br>
            <a:r>
              <a:rPr lang="en-US" sz="2400" dirty="0" smtClean="0">
                <a:latin typeface="Arial" charset="0"/>
                <a:ea typeface="Arial" charset="0"/>
                <a:cs typeface="Arial" charset="0"/>
              </a:rPr>
              <a:t>to help God’s kingdom of </a:t>
            </a:r>
            <a:br>
              <a:rPr lang="en-US" sz="2400" dirty="0" smtClean="0">
                <a:latin typeface="Arial" charset="0"/>
                <a:ea typeface="Arial" charset="0"/>
                <a:cs typeface="Arial" charset="0"/>
              </a:rPr>
            </a:br>
            <a:r>
              <a:rPr lang="en-US" sz="2400" dirty="0" smtClean="0">
                <a:latin typeface="Arial" charset="0"/>
                <a:ea typeface="Arial" charset="0"/>
                <a:cs typeface="Arial" charset="0"/>
              </a:rPr>
              <a:t>peace, justice, and love </a:t>
            </a:r>
            <a:br>
              <a:rPr lang="en-US" sz="2400" dirty="0" smtClean="0">
                <a:latin typeface="Arial" charset="0"/>
                <a:ea typeface="Arial" charset="0"/>
                <a:cs typeface="Arial" charset="0"/>
              </a:rPr>
            </a:br>
            <a:r>
              <a:rPr lang="en-US" sz="2400" dirty="0" smtClean="0">
                <a:latin typeface="Arial" charset="0"/>
                <a:ea typeface="Arial" charset="0"/>
                <a:cs typeface="Arial" charset="0"/>
              </a:rPr>
              <a:t>come into your home? </a:t>
            </a:r>
            <a:br>
              <a:rPr lang="en-US" sz="2400" dirty="0" smtClean="0">
                <a:latin typeface="Arial" charset="0"/>
                <a:ea typeface="Arial" charset="0"/>
                <a:cs typeface="Arial" charset="0"/>
              </a:rPr>
            </a:br>
            <a:r>
              <a:rPr lang="en-US" sz="2400" dirty="0" smtClean="0">
                <a:latin typeface="Arial" charset="0"/>
                <a:ea typeface="Arial" charset="0"/>
                <a:cs typeface="Arial" charset="0"/>
              </a:rPr>
              <a:t>your school? your time </a:t>
            </a:r>
            <a:br>
              <a:rPr lang="en-US" sz="2400" dirty="0" smtClean="0">
                <a:latin typeface="Arial" charset="0"/>
                <a:ea typeface="Arial" charset="0"/>
                <a:cs typeface="Arial" charset="0"/>
              </a:rPr>
            </a:br>
            <a:r>
              <a:rPr lang="en-US" sz="2400" dirty="0" smtClean="0">
                <a:latin typeface="Arial" charset="0"/>
                <a:ea typeface="Arial" charset="0"/>
                <a:cs typeface="Arial" charset="0"/>
              </a:rPr>
              <a:t>with friends?</a:t>
            </a:r>
          </a:p>
          <a:p>
            <a:r>
              <a:rPr lang="en-US" sz="2400" dirty="0" smtClean="0">
                <a:latin typeface="Arial" charset="0"/>
                <a:ea typeface="Arial" charset="0"/>
                <a:cs typeface="Arial" charset="0"/>
              </a:rPr>
              <a:t>Share your responses </a:t>
            </a:r>
            <a:br>
              <a:rPr lang="en-US" sz="2400" dirty="0" smtClean="0">
                <a:latin typeface="Arial" charset="0"/>
                <a:ea typeface="Arial" charset="0"/>
                <a:cs typeface="Arial" charset="0"/>
              </a:rPr>
            </a:br>
            <a:r>
              <a:rPr lang="en-US" sz="2400" dirty="0" smtClean="0">
                <a:latin typeface="Arial" charset="0"/>
                <a:ea typeface="Arial" charset="0"/>
                <a:cs typeface="Arial" charset="0"/>
              </a:rPr>
              <a:t>with your group. </a:t>
            </a:r>
            <a:endParaRPr lang="en-US" sz="2400" dirty="0">
              <a:latin typeface="Arial" charset="0"/>
              <a:ea typeface="Arial" charset="0"/>
              <a:cs typeface="Arial"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8837" y="1711294"/>
            <a:ext cx="4143606" cy="2763429"/>
          </a:xfrm>
          <a:prstGeom prst="rect">
            <a:avLst/>
          </a:prstGeom>
        </p:spPr>
      </p:pic>
      <p:sp>
        <p:nvSpPr>
          <p:cNvPr id="6" name="TextBox 5"/>
          <p:cNvSpPr txBox="1"/>
          <p:nvPr/>
        </p:nvSpPr>
        <p:spPr>
          <a:xfrm>
            <a:off x="7275555" y="4457230"/>
            <a:ext cx="1675459" cy="200055"/>
          </a:xfrm>
          <a:prstGeom prst="rect">
            <a:avLst/>
          </a:prstGeom>
          <a:noFill/>
        </p:spPr>
        <p:txBody>
          <a:bodyPr wrap="none" rtlCol="0">
            <a:spAutoFit/>
          </a:bodyPr>
          <a:lstStyle/>
          <a:p>
            <a:r>
              <a:rPr lang="en-US" sz="700" dirty="0">
                <a:solidFill>
                  <a:schemeClr val="bg1">
                    <a:lumMod val="65000"/>
                  </a:schemeClr>
                </a:solidFill>
                <a:latin typeface="Arial"/>
                <a:ea typeface="Calibri"/>
                <a:cs typeface="Arial"/>
              </a:rPr>
              <a:t>© </a:t>
            </a:r>
            <a:r>
              <a:rPr lang="en-US" sz="700" dirty="0" smtClean="0">
                <a:solidFill>
                  <a:schemeClr val="bg1">
                    <a:lumMod val="65000"/>
                  </a:schemeClr>
                </a:solidFill>
                <a:latin typeface="Arial"/>
                <a:ea typeface="Calibri"/>
                <a:cs typeface="Arial"/>
              </a:rPr>
              <a:t>Sergey </a:t>
            </a:r>
            <a:r>
              <a:rPr lang="en-US" sz="700" dirty="0" err="1" smtClean="0">
                <a:solidFill>
                  <a:schemeClr val="bg1">
                    <a:lumMod val="65000"/>
                  </a:schemeClr>
                </a:solidFill>
                <a:latin typeface="Arial"/>
                <a:ea typeface="Calibri"/>
                <a:cs typeface="Arial"/>
              </a:rPr>
              <a:t>Novikov</a:t>
            </a:r>
            <a:r>
              <a:rPr lang="en-US" sz="700" dirty="0" smtClean="0">
                <a:solidFill>
                  <a:schemeClr val="bg1">
                    <a:lumMod val="65000"/>
                  </a:schemeClr>
                </a:solidFill>
                <a:latin typeface="Arial"/>
                <a:ea typeface="Calibri"/>
                <a:cs typeface="Arial"/>
              </a:rPr>
              <a:t>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62828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solidFill>
                  <a:srgbClr val="C30027"/>
                </a:solidFill>
                <a:latin typeface="Arial" charset="0"/>
                <a:ea typeface="Arial" charset="0"/>
                <a:cs typeface="Arial" charset="0"/>
              </a:rPr>
              <a:t>3) Thy Will Be Done on Earth </a:t>
            </a:r>
            <a:br>
              <a:rPr lang="en-US" sz="4200" b="1" dirty="0" smtClean="0">
                <a:solidFill>
                  <a:srgbClr val="C30027"/>
                </a:solidFill>
                <a:latin typeface="Arial" charset="0"/>
                <a:ea typeface="Arial" charset="0"/>
                <a:cs typeface="Arial" charset="0"/>
              </a:rPr>
            </a:br>
            <a:r>
              <a:rPr lang="en-US" sz="4200" b="1" dirty="0" smtClean="0">
                <a:solidFill>
                  <a:srgbClr val="C30027"/>
                </a:solidFill>
                <a:latin typeface="Arial" charset="0"/>
                <a:ea typeface="Arial" charset="0"/>
                <a:cs typeface="Arial" charset="0"/>
              </a:rPr>
              <a:t>as It Is in Heaven</a:t>
            </a:r>
            <a:endParaRPr lang="en-US" sz="4200" b="1" dirty="0">
              <a:solidFill>
                <a:srgbClr val="C30027"/>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Arial" charset="0"/>
                <a:ea typeface="Arial" charset="0"/>
                <a:cs typeface="Arial" charset="0"/>
              </a:rPr>
              <a:t>Change partners again! </a:t>
            </a:r>
            <a:br>
              <a:rPr lang="en-US" sz="2400" dirty="0" smtClean="0">
                <a:latin typeface="Arial" charset="0"/>
                <a:ea typeface="Arial" charset="0"/>
                <a:cs typeface="Arial" charset="0"/>
              </a:rPr>
            </a:br>
            <a:r>
              <a:rPr lang="en-US" sz="2400" dirty="0" smtClean="0">
                <a:latin typeface="Arial" charset="0"/>
                <a:ea typeface="Arial" charset="0"/>
                <a:cs typeface="Arial" charset="0"/>
              </a:rPr>
              <a:t>Consider and share:</a:t>
            </a:r>
          </a:p>
          <a:p>
            <a:r>
              <a:rPr lang="en-US" sz="2400" dirty="0" smtClean="0">
                <a:latin typeface="Arial" charset="0"/>
                <a:ea typeface="Arial" charset="0"/>
                <a:cs typeface="Arial" charset="0"/>
              </a:rPr>
              <a:t>What is God’s will for </a:t>
            </a:r>
            <a:br>
              <a:rPr lang="en-US" sz="2400" dirty="0" smtClean="0">
                <a:latin typeface="Arial" charset="0"/>
                <a:ea typeface="Arial" charset="0"/>
                <a:cs typeface="Arial" charset="0"/>
              </a:rPr>
            </a:br>
            <a:r>
              <a:rPr lang="en-US" sz="2400" dirty="0" smtClean="0">
                <a:latin typeface="Arial" charset="0"/>
                <a:ea typeface="Arial" charset="0"/>
                <a:cs typeface="Arial" charset="0"/>
              </a:rPr>
              <a:t>you today? </a:t>
            </a:r>
          </a:p>
          <a:p>
            <a:r>
              <a:rPr lang="en-US" sz="2400" dirty="0" smtClean="0">
                <a:latin typeface="Arial" charset="0"/>
                <a:ea typeface="Arial" charset="0"/>
                <a:cs typeface="Arial" charset="0"/>
              </a:rPr>
              <a:t>Name some things </a:t>
            </a:r>
            <a:br>
              <a:rPr lang="en-US" sz="2400" dirty="0" smtClean="0">
                <a:latin typeface="Arial" charset="0"/>
                <a:ea typeface="Arial" charset="0"/>
                <a:cs typeface="Arial" charset="0"/>
              </a:rPr>
            </a:br>
            <a:r>
              <a:rPr lang="en-US" sz="2400" dirty="0" smtClean="0">
                <a:latin typeface="Arial" charset="0"/>
                <a:ea typeface="Arial" charset="0"/>
                <a:cs typeface="Arial" charset="0"/>
              </a:rPr>
              <a:t>you expect to do, and </a:t>
            </a:r>
            <a:br>
              <a:rPr lang="en-US" sz="2400" dirty="0" smtClean="0">
                <a:latin typeface="Arial" charset="0"/>
                <a:ea typeface="Arial" charset="0"/>
                <a:cs typeface="Arial" charset="0"/>
              </a:rPr>
            </a:br>
            <a:r>
              <a:rPr lang="en-US" sz="2400" dirty="0" smtClean="0">
                <a:latin typeface="Arial" charset="0"/>
                <a:ea typeface="Arial" charset="0"/>
                <a:cs typeface="Arial" charset="0"/>
              </a:rPr>
              <a:t>plan to do them with </a:t>
            </a:r>
            <a:br>
              <a:rPr lang="en-US" sz="2400" dirty="0" smtClean="0">
                <a:latin typeface="Arial" charset="0"/>
                <a:ea typeface="Arial" charset="0"/>
                <a:cs typeface="Arial" charset="0"/>
              </a:rPr>
            </a:br>
            <a:r>
              <a:rPr lang="en-US" sz="2400" dirty="0" smtClean="0">
                <a:latin typeface="Arial" charset="0"/>
                <a:ea typeface="Arial" charset="0"/>
                <a:cs typeface="Arial" charset="0"/>
              </a:rPr>
              <a:t>love for God, yourself, </a:t>
            </a:r>
            <a:br>
              <a:rPr lang="en-US" sz="2400" dirty="0" smtClean="0">
                <a:latin typeface="Arial" charset="0"/>
                <a:ea typeface="Arial" charset="0"/>
                <a:cs typeface="Arial" charset="0"/>
              </a:rPr>
            </a:br>
            <a:r>
              <a:rPr lang="en-US" sz="2400" dirty="0" smtClean="0">
                <a:latin typeface="Arial" charset="0"/>
                <a:ea typeface="Arial" charset="0"/>
                <a:cs typeface="Arial" charset="0"/>
              </a:rPr>
              <a:t>and others. </a:t>
            </a:r>
            <a:endParaRPr lang="en-US" sz="2400" dirty="0">
              <a:latin typeface="Arial" charset="0"/>
              <a:ea typeface="Arial" charset="0"/>
              <a:cs typeface="Arial"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2553"/>
          <a:stretch/>
        </p:blipFill>
        <p:spPr>
          <a:xfrm>
            <a:off x="4396902" y="1799617"/>
            <a:ext cx="4289898" cy="3246981"/>
          </a:xfrm>
          <a:prstGeom prst="rect">
            <a:avLst/>
          </a:prstGeom>
        </p:spPr>
      </p:pic>
      <p:sp>
        <p:nvSpPr>
          <p:cNvPr id="6" name="TextBox 5"/>
          <p:cNvSpPr txBox="1"/>
          <p:nvPr/>
        </p:nvSpPr>
        <p:spPr>
          <a:xfrm>
            <a:off x="7487574" y="5054214"/>
            <a:ext cx="1285929" cy="200055"/>
          </a:xfrm>
          <a:prstGeom prst="rect">
            <a:avLst/>
          </a:prstGeom>
          <a:noFill/>
        </p:spPr>
        <p:txBody>
          <a:bodyPr wrap="none" rtlCol="0">
            <a:spAutoFit/>
          </a:bodyPr>
          <a:lstStyle/>
          <a:p>
            <a:r>
              <a:rPr lang="en-US" sz="700" dirty="0">
                <a:solidFill>
                  <a:schemeClr val="bg1">
                    <a:lumMod val="65000"/>
                  </a:schemeClr>
                </a:solidFill>
                <a:latin typeface="Arial"/>
                <a:ea typeface="Calibri"/>
                <a:cs typeface="Arial"/>
              </a:rPr>
              <a:t>© </a:t>
            </a:r>
            <a:r>
              <a:rPr lang="en-US" sz="700" dirty="0" smtClean="0">
                <a:solidFill>
                  <a:schemeClr val="bg1">
                    <a:lumMod val="65000"/>
                  </a:schemeClr>
                </a:solidFill>
                <a:latin typeface="Arial"/>
                <a:ea typeface="Calibri"/>
                <a:cs typeface="Arial"/>
              </a:rPr>
              <a:t>slonme</a:t>
            </a:r>
            <a:r>
              <a:rPr lang="en-US" sz="700" dirty="0" smtClean="0">
                <a:solidFill>
                  <a:srgbClr val="A6A6A6"/>
                </a:solidFill>
                <a:latin typeface="Arial"/>
                <a:ea typeface="Calibri"/>
                <a:cs typeface="Arial"/>
              </a:rPr>
              <a:t>/Shutterstock.com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2748999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2775</TotalTime>
  <Words>485</Words>
  <Application>Microsoft Macintosh PowerPoint</Application>
  <PresentationFormat>On-screen Show (4:3)</PresentationFormat>
  <Paragraphs>75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CorpPowerpoint</vt:lpstr>
      <vt:lpstr>PowerPoint Presentation</vt:lpstr>
      <vt:lpstr>Prayer and    Church History</vt:lpstr>
      <vt:lpstr>Chapter Summary </vt:lpstr>
      <vt:lpstr>Introduction and “Seven Petitions”   (Handbook, pages 544–546) </vt:lpstr>
      <vt:lpstr>Seven Petitions: Whose Father?</vt:lpstr>
      <vt:lpstr>Petitions 1–4 (Handbook, pages 546–549)</vt:lpstr>
      <vt:lpstr>1) Hallowed Be Thy Name </vt:lpstr>
      <vt:lpstr>2) Thy Kingdom Come</vt:lpstr>
      <vt:lpstr>3) Thy Will Be Done on Earth  as It Is in Heaven</vt:lpstr>
      <vt:lpstr>4) Give Us This Day Our Daily Bread </vt:lpstr>
      <vt:lpstr>Petition 5 (Handbook, pages 550–551) </vt:lpstr>
      <vt:lpstr>Trespasses Hurt </vt:lpstr>
      <vt:lpstr>Petitions 6 and 7 (Handbook, pages 551–552) </vt:lpstr>
      <vt:lpstr>6) Lead Us Not into Temptation</vt:lpstr>
      <vt:lpstr>7) But Deliver Us from Evil</vt:lpstr>
      <vt:lpstr>Jesus’ Victory and Ours </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Microsoft Office User</cp:lastModifiedBy>
  <cp:revision>170</cp:revision>
  <dcterms:created xsi:type="dcterms:W3CDTF">2012-11-07T17:11:11Z</dcterms:created>
  <dcterms:modified xsi:type="dcterms:W3CDTF">2016-06-06T15:04:46Z</dcterms:modified>
</cp:coreProperties>
</file>