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76310" autoAdjust="0"/>
  </p:normalViewPr>
  <p:slideViewPr>
    <p:cSldViewPr>
      <p:cViewPr>
        <p:scale>
          <a:sx n="80" d="100"/>
          <a:sy n="80" d="100"/>
        </p:scale>
        <p:origin x="-1794" y="-1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7EE072-AF12-405E-98BD-D9C362100B12}"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FC3D6C-4469-469A-8AC0-398DA5DE85B8}" type="slidenum">
              <a:rPr lang="en-US" smtClean="0"/>
              <a:pPr/>
              <a:t>‹#›</a:t>
            </a:fld>
            <a:endParaRPr lang="en-US"/>
          </a:p>
        </p:txBody>
      </p:sp>
    </p:spTree>
    <p:extLst>
      <p:ext uri="{BB962C8B-B14F-4D97-AF65-F5344CB8AC3E}">
        <p14:creationId xmlns:p14="http://schemas.microsoft.com/office/powerpoint/2010/main" val="656452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(Note: This slide introduces the concept of being called. You might pair this presentation with a song about being called. Some examples are “We Are Called to Serve,” by Tim and Julie Smith</a:t>
            </a:r>
            <a:r>
              <a:rPr lang="en-US" sz="1200" i="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or “The Summons,” by John Bell </a:t>
            </a:r>
            <a:r>
              <a:rPr lang="en-US" sz="1200" i="1" kern="1200" dirty="0" smtClean="0">
                <a:solidFill>
                  <a:schemeClr val="tx1"/>
                </a:solidFill>
                <a:latin typeface="+mn-lt"/>
                <a:ea typeface="+mn-ea"/>
                <a:cs typeface="+mn-cs"/>
              </a:rPr>
              <a:t>[www.spiritandsong.com].</a:t>
            </a:r>
            <a:r>
              <a:rPr lang="en-US" sz="1200" kern="1200" dirty="0" smtClean="0">
                <a:solidFill>
                  <a:schemeClr val="tx1"/>
                </a:solidFill>
                <a:latin typeface="+mn-lt"/>
                <a:ea typeface="+mn-ea"/>
                <a:cs typeface="+mn-cs"/>
              </a:rPr>
              <a:t> The song can be played as the students are walking into class or as part of the opening prayer for the class.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You can use the initial question to start a class discussion. The four bullets below the question appear with individual clicks to allow you to present these points when you are ready.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Another possibility to introduce this topic is to have the local parish priest or a local religious come and share his or her story about how he or she felt called to follow God.)</a:t>
            </a:r>
          </a:p>
          <a:p>
            <a:endParaRPr lang="en-US" dirty="0"/>
          </a:p>
        </p:txBody>
      </p:sp>
      <p:sp>
        <p:nvSpPr>
          <p:cNvPr id="4" name="Slide Number Placeholder 3"/>
          <p:cNvSpPr>
            <a:spLocks noGrp="1"/>
          </p:cNvSpPr>
          <p:nvPr>
            <p:ph type="sldNum" sz="quarter" idx="10"/>
          </p:nvPr>
        </p:nvSpPr>
        <p:spPr/>
        <p:txBody>
          <a:bodyPr/>
          <a:lstStyle/>
          <a:p>
            <a:fld id="{EEFC3D6C-4469-469A-8AC0-398DA5DE85B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This particular calling of the Apostles was chosen because of the four Apostles mentioned in this text. Select a student volunteer to read the selection. Ask the students to share what they notice from the reading. Point out that the four men were in the midst of their work when Jesus called them and that they left their livelihood behind to follow Jesus.)</a:t>
            </a:r>
          </a:p>
          <a:p>
            <a:endParaRPr lang="en-US" dirty="0"/>
          </a:p>
        </p:txBody>
      </p:sp>
      <p:sp>
        <p:nvSpPr>
          <p:cNvPr id="4" name="Slide Number Placeholder 3"/>
          <p:cNvSpPr>
            <a:spLocks noGrp="1"/>
          </p:cNvSpPr>
          <p:nvPr>
            <p:ph type="sldNum" sz="quarter" idx="10"/>
          </p:nvPr>
        </p:nvSpPr>
        <p:spPr/>
        <p:txBody>
          <a:bodyPr/>
          <a:lstStyle/>
          <a:p>
            <a:fld id="{EEFC3D6C-4469-469A-8AC0-398DA5DE85B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At the end of this presentation, it can also be noted that Jesus continues to call individuals to follow him and sends them on the mission to be his witnesses to the ends of the earth.)</a:t>
            </a:r>
          </a:p>
          <a:p>
            <a:endParaRPr lang="en-US" dirty="0"/>
          </a:p>
        </p:txBody>
      </p:sp>
      <p:sp>
        <p:nvSpPr>
          <p:cNvPr id="4" name="Slide Number Placeholder 3"/>
          <p:cNvSpPr>
            <a:spLocks noGrp="1"/>
          </p:cNvSpPr>
          <p:nvPr>
            <p:ph type="sldNum" sz="quarter" idx="10"/>
          </p:nvPr>
        </p:nvSpPr>
        <p:spPr/>
        <p:txBody>
          <a:bodyPr/>
          <a:lstStyle/>
          <a:p>
            <a:fld id="{EEFC3D6C-4469-469A-8AC0-398DA5DE85B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points that follow are to come in on their own individual click—even the individual names of the Apostles.</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The simple activity of naming as many Apostles as possible from memory can engage the students in a different way. If naming the Apostles is something you will want the students to be able to do for a quiz, then a suggested activity would be to divide the class into two teams and write two lists on the board of the first letters of each Apostle’s name. Then give each team a piece of chalk or a marker and have one student from each team go to the board and write the name of an Apostle using one of the first letters on their team’s list. When a name has been written, they go back to their teams and pass on the marker so the next team member can go and fill in another name, and so on. The first team to name all Twelve Apostles wins.)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EFC3D6C-4469-469A-8AC0-398DA5DE85B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Earlier in this course, the students looked at the characteristics of a faith-filled person. It would be good to have the students recall the person they named or thought of whom they considered to be a faith-filled person, and ask them if the characteristics mentioned in this slide also pertain to the person they thought of.)</a:t>
            </a:r>
          </a:p>
        </p:txBody>
      </p:sp>
      <p:sp>
        <p:nvSpPr>
          <p:cNvPr id="4" name="Slide Number Placeholder 3"/>
          <p:cNvSpPr>
            <a:spLocks noGrp="1"/>
          </p:cNvSpPr>
          <p:nvPr>
            <p:ph type="sldNum" sz="quarter" idx="10"/>
          </p:nvPr>
        </p:nvSpPr>
        <p:spPr/>
        <p:txBody>
          <a:bodyPr/>
          <a:lstStyle/>
          <a:p>
            <a:fld id="{EEFC3D6C-4469-469A-8AC0-398DA5DE85B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You can expand on the training Jesus provided to the Apostles with the following information: He spoke to the Apostles in various forms—for example, parables, conversations, speeches, and scriptural interpretations. He performed miracles in front of the Apostles to demonstrate the depth of his power, the love of God for his people, and the power of faith to change one’s life. Jesus demonstrated through actions how the Apostles should act and treat one another throughout their lives, even after he was no longer with them.)</a:t>
            </a:r>
          </a:p>
          <a:p>
            <a:endParaRPr lang="en-US" dirty="0"/>
          </a:p>
        </p:txBody>
      </p:sp>
      <p:sp>
        <p:nvSpPr>
          <p:cNvPr id="4" name="Slide Number Placeholder 3"/>
          <p:cNvSpPr>
            <a:spLocks noGrp="1"/>
          </p:cNvSpPr>
          <p:nvPr>
            <p:ph type="sldNum" sz="quarter" idx="10"/>
          </p:nvPr>
        </p:nvSpPr>
        <p:spPr/>
        <p:txBody>
          <a:bodyPr/>
          <a:lstStyle/>
          <a:p>
            <a:fld id="{EEFC3D6C-4469-469A-8AC0-398DA5DE85B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This slide helps the students to review what has been covered in this class. This slide can also serve to identify any areas where the students are having difficulty grasping the concepts presented.)</a:t>
            </a:r>
          </a:p>
          <a:p>
            <a:endParaRPr lang="en-US" dirty="0"/>
          </a:p>
        </p:txBody>
      </p:sp>
      <p:sp>
        <p:nvSpPr>
          <p:cNvPr id="4" name="Slide Number Placeholder 3"/>
          <p:cNvSpPr>
            <a:spLocks noGrp="1"/>
          </p:cNvSpPr>
          <p:nvPr>
            <p:ph type="sldNum" sz="quarter" idx="10"/>
          </p:nvPr>
        </p:nvSpPr>
        <p:spPr/>
        <p:txBody>
          <a:bodyPr/>
          <a:lstStyle/>
          <a:p>
            <a:fld id="{EEFC3D6C-4469-469A-8AC0-398DA5DE85B8}"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73152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Apostles</a:t>
            </a:r>
            <a:endParaRPr lang="en-US" dirty="0"/>
          </a:p>
        </p:txBody>
      </p:sp>
      <p:sp>
        <p:nvSpPr>
          <p:cNvPr id="3" name="Subtitle 2"/>
          <p:cNvSpPr>
            <a:spLocks noGrp="1"/>
          </p:cNvSpPr>
          <p:nvPr>
            <p:ph type="subTitle" idx="1"/>
          </p:nvPr>
        </p:nvSpPr>
        <p:spPr/>
        <p:txBody>
          <a:bodyPr/>
          <a:lstStyle/>
          <a:p>
            <a:r>
              <a:rPr lang="en-US" dirty="0" smtClean="0"/>
              <a:t>The </a:t>
            </a:r>
            <a:r>
              <a:rPr lang="en-US" smtClean="0"/>
              <a:t>Bible </a:t>
            </a:r>
            <a:r>
              <a:rPr lang="en-US" smtClean="0"/>
              <a:t>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TX001082</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God Calls Us</a:t>
            </a:r>
            <a:endParaRPr lang="en-US" dirty="0"/>
          </a:p>
        </p:txBody>
      </p:sp>
      <p:sp>
        <p:nvSpPr>
          <p:cNvPr id="6" name="Content Placeholder 5"/>
          <p:cNvSpPr>
            <a:spLocks noGrp="1"/>
          </p:cNvSpPr>
          <p:nvPr>
            <p:ph idx="1"/>
          </p:nvPr>
        </p:nvSpPr>
        <p:spPr>
          <a:xfrm>
            <a:off x="1371600" y="1752600"/>
            <a:ext cx="3886200" cy="4373563"/>
          </a:xfrm>
        </p:spPr>
        <p:txBody>
          <a:bodyPr/>
          <a:lstStyle/>
          <a:p>
            <a:pPr marL="0" indent="0">
              <a:buNone/>
            </a:pPr>
            <a:r>
              <a:rPr lang="en-US" dirty="0" smtClean="0"/>
              <a:t>How and why does God call people to follow him? </a:t>
            </a:r>
          </a:p>
          <a:p>
            <a:r>
              <a:rPr lang="en-US" dirty="0" smtClean="0"/>
              <a:t>God calls us individually in a unique manner.</a:t>
            </a:r>
          </a:p>
          <a:p>
            <a:r>
              <a:rPr lang="en-US" dirty="0" smtClean="0"/>
              <a:t>God calls us to follow him and to be his witnesses and share the message of the Gospel.</a:t>
            </a:r>
          </a:p>
          <a:p>
            <a:r>
              <a:rPr lang="en-US" dirty="0" smtClean="0"/>
              <a:t>God has called various individuals to follow him throughout history.</a:t>
            </a:r>
          </a:p>
          <a:p>
            <a:r>
              <a:rPr lang="en-US" dirty="0" smtClean="0"/>
              <a:t>God continues to call people to follow him.</a:t>
            </a:r>
          </a:p>
          <a:p>
            <a:endParaRPr lang="en-US" dirty="0"/>
          </a:p>
        </p:txBody>
      </p:sp>
      <p:pic>
        <p:nvPicPr>
          <p:cNvPr id="7" name="Picture 6" descr="girlcellphone-shutterstock_56947549.jpg"/>
          <p:cNvPicPr>
            <a:picLocks noChangeAspect="1"/>
          </p:cNvPicPr>
          <p:nvPr/>
        </p:nvPicPr>
        <p:blipFill>
          <a:blip r:embed="rId3" cstate="print"/>
          <a:stretch>
            <a:fillRect/>
          </a:stretch>
        </p:blipFill>
        <p:spPr>
          <a:xfrm flipH="1">
            <a:off x="5591251" y="1472588"/>
            <a:ext cx="3019349" cy="454721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TextBox 8"/>
          <p:cNvSpPr txBox="1"/>
          <p:nvPr/>
        </p:nvSpPr>
        <p:spPr bwMode="auto">
          <a:xfrm rot="16200000">
            <a:off x="7443216" y="4182268"/>
            <a:ext cx="2438400" cy="169863"/>
          </a:xfrm>
          <a:prstGeom prst="rect">
            <a:avLst/>
          </a:prstGeom>
          <a:noFill/>
          <a:ln w="9525">
            <a:noFill/>
            <a:miter lim="800000"/>
            <a:headEnd/>
            <a:tailEnd/>
          </a:ln>
        </p:spPr>
        <p:txBody>
          <a:bodyPr>
            <a:spAutoFit/>
          </a:bodyPr>
          <a:lstStyle/>
          <a:p>
            <a:pPr>
              <a:defRPr/>
            </a:pPr>
            <a:r>
              <a:rPr lang="en-US" sz="500" dirty="0"/>
              <a:t>© </a:t>
            </a:r>
            <a:r>
              <a:rPr lang="en-US" sz="500" dirty="0" err="1" smtClean="0"/>
              <a:t>Elnur</a:t>
            </a:r>
            <a:r>
              <a:rPr lang="en-US" sz="500" dirty="0" smtClean="0"/>
              <a:t> / </a:t>
            </a:r>
            <a:r>
              <a:rPr lang="en-US" sz="500" dirty="0" err="1" smtClean="0"/>
              <a:t>Shutterstock</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Mark 1:16–20 </a:t>
            </a:r>
            <a:endParaRPr lang="en-US" dirty="0"/>
          </a:p>
        </p:txBody>
      </p:sp>
      <p:sp>
        <p:nvSpPr>
          <p:cNvPr id="7" name="Rectangle 6"/>
          <p:cNvSpPr/>
          <p:nvPr/>
        </p:nvSpPr>
        <p:spPr>
          <a:xfrm>
            <a:off x="1066800" y="1862078"/>
            <a:ext cx="4267200" cy="3416320"/>
          </a:xfrm>
          <a:prstGeom prst="rect">
            <a:avLst/>
          </a:prstGeom>
        </p:spPr>
        <p:txBody>
          <a:bodyPr wrap="square">
            <a:spAutoFit/>
          </a:bodyPr>
          <a:lstStyle/>
          <a:p>
            <a:pPr algn="ctr"/>
            <a:r>
              <a:rPr lang="en-US" dirty="0" smtClean="0">
                <a:solidFill>
                  <a:srgbClr val="C00000"/>
                </a:solidFill>
              </a:rPr>
              <a:t>As he passed by the Sea of Galilee, he saw Simon and his brother Andrew casting their nets into the sea; they were fishermen. Jesus said to them, “Come after me, and I will make you fishers of men.” Then they abandoned their nets and followed him. He walked along a little farther and saw James, the son of Zebedee, and his brother John. They too were in a boat mending their nets. Then he called them. So they left their father Zebedee in the boat along with the hired men and followed him. </a:t>
            </a:r>
          </a:p>
        </p:txBody>
      </p:sp>
      <p:pic>
        <p:nvPicPr>
          <p:cNvPr id="9" name="Picture 8" descr="Jesuscallingdisciples-wikimedia.jpg"/>
          <p:cNvPicPr>
            <a:picLocks noChangeAspect="1"/>
          </p:cNvPicPr>
          <p:nvPr/>
        </p:nvPicPr>
        <p:blipFill>
          <a:blip r:embed="rId3" cstate="print"/>
          <a:srcRect l="4786" t="4444" r="4786" b="6667"/>
          <a:stretch>
            <a:fillRect/>
          </a:stretch>
        </p:blipFill>
        <p:spPr>
          <a:xfrm>
            <a:off x="5562600" y="1295400"/>
            <a:ext cx="2905125" cy="4648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10" name="TextBox 4"/>
          <p:cNvSpPr txBox="1">
            <a:spLocks noChangeArrowheads="1"/>
          </p:cNvSpPr>
          <p:nvPr/>
        </p:nvSpPr>
        <p:spPr bwMode="auto">
          <a:xfrm rot="413048">
            <a:off x="6320462" y="5826281"/>
            <a:ext cx="1676400" cy="169863"/>
          </a:xfrm>
          <a:prstGeom prst="rect">
            <a:avLst/>
          </a:prstGeom>
          <a:noFill/>
          <a:ln w="9525">
            <a:noFill/>
            <a:miter lim="800000"/>
            <a:headEnd/>
            <a:tailEnd/>
          </a:ln>
        </p:spPr>
        <p:txBody>
          <a:bodyPr>
            <a:spAutoFit/>
          </a:bodyPr>
          <a:lstStyle/>
          <a:p>
            <a:r>
              <a:rPr lang="en-US" sz="500">
                <a:latin typeface="Calibri" pitchFamily="34" charset="0"/>
              </a:rPr>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Calls Whom He Wills</a:t>
            </a:r>
            <a:endParaRPr lang="en-US" dirty="0"/>
          </a:p>
        </p:txBody>
      </p:sp>
      <p:sp>
        <p:nvSpPr>
          <p:cNvPr id="3" name="Content Placeholder 2"/>
          <p:cNvSpPr>
            <a:spLocks noGrp="1"/>
          </p:cNvSpPr>
          <p:nvPr>
            <p:ph idx="1"/>
          </p:nvPr>
        </p:nvSpPr>
        <p:spPr>
          <a:xfrm>
            <a:off x="1371600" y="1752600"/>
            <a:ext cx="3810000" cy="4724400"/>
          </a:xfrm>
        </p:spPr>
        <p:txBody>
          <a:bodyPr/>
          <a:lstStyle/>
          <a:p>
            <a:r>
              <a:rPr lang="en-US" dirty="0" smtClean="0"/>
              <a:t>Jesus called men to be his Apostles during his lifetime. </a:t>
            </a:r>
          </a:p>
          <a:p>
            <a:r>
              <a:rPr lang="en-US" i="1" dirty="0" smtClean="0"/>
              <a:t>Apostle</a:t>
            </a:r>
            <a:r>
              <a:rPr lang="en-US" dirty="0" smtClean="0"/>
              <a:t> comes from the Greek word </a:t>
            </a:r>
            <a:r>
              <a:rPr lang="en-US" i="1" dirty="0" err="1" smtClean="0"/>
              <a:t>apostolos</a:t>
            </a:r>
            <a:r>
              <a:rPr lang="en-US" i="1" dirty="0" smtClean="0"/>
              <a:t>, </a:t>
            </a:r>
            <a:r>
              <a:rPr lang="en-US" dirty="0" smtClean="0"/>
              <a:t>meaning “messenger,” especially one sent on a mission.</a:t>
            </a:r>
          </a:p>
          <a:p>
            <a:r>
              <a:rPr lang="en-US" dirty="0" smtClean="0"/>
              <a:t>The most notable of Jesus’ apostles are the Twelve Apostles. </a:t>
            </a:r>
          </a:p>
          <a:p>
            <a:r>
              <a:rPr lang="en-US" dirty="0" smtClean="0"/>
              <a:t>Jesus called many other men and women to be his disciples in the early Church. </a:t>
            </a:r>
          </a:p>
        </p:txBody>
      </p:sp>
      <p:pic>
        <p:nvPicPr>
          <p:cNvPr id="5" name="Picture 4" descr="Saint_Peter-wikimedia.jpg"/>
          <p:cNvPicPr>
            <a:picLocks noChangeAspect="1"/>
          </p:cNvPicPr>
          <p:nvPr/>
        </p:nvPicPr>
        <p:blipFill>
          <a:blip r:embed="rId3" cstate="print"/>
          <a:stretch>
            <a:fillRect/>
          </a:stretch>
        </p:blipFill>
        <p:spPr>
          <a:xfrm flipH="1">
            <a:off x="5629356" y="1905000"/>
            <a:ext cx="3094020" cy="4044696"/>
          </a:xfrm>
          <a:prstGeom prst="rect">
            <a:avLst/>
          </a:prstGeom>
          <a:ln>
            <a:noFill/>
          </a:ln>
          <a:effectLst>
            <a:outerShdw blurRad="190500" algn="tl" rotWithShape="0">
              <a:srgbClr val="000000">
                <a:alpha val="70000"/>
              </a:srgbClr>
            </a:outerShdw>
          </a:effectLst>
        </p:spPr>
      </p:pic>
      <p:sp>
        <p:nvSpPr>
          <p:cNvPr id="6" name="TextBox 4"/>
          <p:cNvSpPr txBox="1">
            <a:spLocks noChangeArrowheads="1"/>
          </p:cNvSpPr>
          <p:nvPr/>
        </p:nvSpPr>
        <p:spPr bwMode="auto">
          <a:xfrm>
            <a:off x="6324600" y="5943600"/>
            <a:ext cx="1676400" cy="169863"/>
          </a:xfrm>
          <a:prstGeom prst="rect">
            <a:avLst/>
          </a:prstGeom>
          <a:noFill/>
          <a:ln w="9525">
            <a:noFill/>
            <a:miter lim="800000"/>
            <a:headEnd/>
            <a:tailEnd/>
          </a:ln>
        </p:spPr>
        <p:txBody>
          <a:bodyPr>
            <a:spAutoFit/>
          </a:bodyPr>
          <a:lstStyle/>
          <a:p>
            <a:r>
              <a:rPr lang="en-US" sz="500">
                <a:latin typeface="Calibri" pitchFamily="34" charset="0"/>
              </a:rPr>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postles-wikimedia.jpg"/>
          <p:cNvPicPr>
            <a:picLocks noChangeAspect="1"/>
          </p:cNvPicPr>
          <p:nvPr/>
        </p:nvPicPr>
        <p:blipFill>
          <a:blip r:embed="rId3" cstate="print"/>
          <a:stretch>
            <a:fillRect/>
          </a:stretch>
        </p:blipFill>
        <p:spPr>
          <a:xfrm>
            <a:off x="2743200" y="2286000"/>
            <a:ext cx="3581400" cy="4080163"/>
          </a:xfrm>
          <a:prstGeom prst="rect">
            <a:avLst/>
          </a:prstGeom>
          <a:ln>
            <a:noFill/>
          </a:ln>
          <a:effectLst>
            <a:softEdge rad="112500"/>
          </a:effectLst>
        </p:spPr>
      </p:pic>
      <p:sp>
        <p:nvSpPr>
          <p:cNvPr id="2" name="Title 1"/>
          <p:cNvSpPr>
            <a:spLocks noGrp="1"/>
          </p:cNvSpPr>
          <p:nvPr>
            <p:ph type="title"/>
          </p:nvPr>
        </p:nvSpPr>
        <p:spPr/>
        <p:txBody>
          <a:bodyPr/>
          <a:lstStyle/>
          <a:p>
            <a:r>
              <a:rPr lang="en-US" dirty="0" smtClean="0"/>
              <a:t>The Twelve Apostles</a:t>
            </a:r>
            <a:endParaRPr lang="en-US" dirty="0"/>
          </a:p>
        </p:txBody>
      </p:sp>
      <p:sp>
        <p:nvSpPr>
          <p:cNvPr id="3" name="Content Placeholder 2"/>
          <p:cNvSpPr>
            <a:spLocks noGrp="1"/>
          </p:cNvSpPr>
          <p:nvPr>
            <p:ph idx="1"/>
          </p:nvPr>
        </p:nvSpPr>
        <p:spPr>
          <a:xfrm>
            <a:off x="1371600" y="1752601"/>
            <a:ext cx="7315200" cy="1371600"/>
          </a:xfrm>
        </p:spPr>
        <p:txBody>
          <a:bodyPr>
            <a:normAutofit/>
          </a:bodyPr>
          <a:lstStyle/>
          <a:p>
            <a:pPr marL="0" indent="0">
              <a:buNone/>
            </a:pPr>
            <a:r>
              <a:rPr lang="en-US" dirty="0" smtClean="0"/>
              <a:t>How many of the Twelve Apostles can you name? Take a moment and jot them down.</a:t>
            </a:r>
          </a:p>
          <a:p>
            <a:pPr marL="0" indent="0">
              <a:buNone/>
            </a:pPr>
            <a:r>
              <a:rPr lang="en-US" dirty="0" smtClean="0"/>
              <a:t>Let’s see how you did. The following are names of the Twelve Apostles. Add the ones you missed.</a:t>
            </a:r>
          </a:p>
        </p:txBody>
      </p:sp>
      <p:sp>
        <p:nvSpPr>
          <p:cNvPr id="4" name="TextBox 3"/>
          <p:cNvSpPr txBox="1"/>
          <p:nvPr/>
        </p:nvSpPr>
        <p:spPr bwMode="auto">
          <a:xfrm>
            <a:off x="1447800" y="3124200"/>
            <a:ext cx="6400800" cy="2708434"/>
          </a:xfrm>
          <a:prstGeom prst="rect">
            <a:avLst/>
          </a:prstGeom>
          <a:noFill/>
          <a:ln w="9525">
            <a:noFill/>
            <a:miter lim="800000"/>
            <a:headEnd/>
            <a:tailEnd/>
          </a:ln>
        </p:spPr>
        <p:txBody>
          <a:bodyPr wrap="square" numCol="2" rtlCol="0">
            <a:spAutoFit/>
          </a:bodyPr>
          <a:lstStyle/>
          <a:p>
            <a:pPr>
              <a:lnSpc>
                <a:spcPct val="150000"/>
              </a:lnSpc>
            </a:pPr>
            <a:r>
              <a:rPr lang="en-US" dirty="0" smtClean="0">
                <a:latin typeface="Arial" pitchFamily="34" charset="0"/>
                <a:cs typeface="Arial" pitchFamily="34" charset="0"/>
              </a:rPr>
              <a:t>Simon (Peter)  </a:t>
            </a:r>
            <a:br>
              <a:rPr lang="en-US" dirty="0" smtClean="0">
                <a:latin typeface="Arial" pitchFamily="34" charset="0"/>
                <a:cs typeface="Arial" pitchFamily="34" charset="0"/>
              </a:rPr>
            </a:br>
            <a:r>
              <a:rPr lang="en-US" dirty="0" smtClean="0">
                <a:latin typeface="Arial" pitchFamily="34" charset="0"/>
                <a:cs typeface="Arial" pitchFamily="34" charset="0"/>
              </a:rPr>
              <a:t>Andrew</a:t>
            </a:r>
            <a:br>
              <a:rPr lang="en-US" dirty="0" smtClean="0">
                <a:latin typeface="Arial" pitchFamily="34" charset="0"/>
                <a:cs typeface="Arial" pitchFamily="34" charset="0"/>
              </a:rPr>
            </a:br>
            <a:r>
              <a:rPr lang="en-US" dirty="0" smtClean="0">
                <a:latin typeface="Arial" pitchFamily="34" charset="0"/>
                <a:cs typeface="Arial" pitchFamily="34" charset="0"/>
              </a:rPr>
              <a:t>James, the son of Zebedee</a:t>
            </a:r>
            <a:br>
              <a:rPr lang="en-US" dirty="0" smtClean="0">
                <a:latin typeface="Arial" pitchFamily="34" charset="0"/>
                <a:cs typeface="Arial" pitchFamily="34" charset="0"/>
              </a:rPr>
            </a:br>
            <a:r>
              <a:rPr lang="en-US" dirty="0" smtClean="0">
                <a:latin typeface="Arial" pitchFamily="34" charset="0"/>
                <a:cs typeface="Arial" pitchFamily="34" charset="0"/>
              </a:rPr>
              <a:t>John</a:t>
            </a:r>
            <a:br>
              <a:rPr lang="en-US" dirty="0" smtClean="0">
                <a:latin typeface="Arial" pitchFamily="34" charset="0"/>
                <a:cs typeface="Arial" pitchFamily="34" charset="0"/>
              </a:rPr>
            </a:br>
            <a:r>
              <a:rPr lang="en-US" dirty="0" smtClean="0">
                <a:latin typeface="Arial" pitchFamily="34" charset="0"/>
                <a:cs typeface="Arial" pitchFamily="34" charset="0"/>
              </a:rPr>
              <a:t>Jude </a:t>
            </a:r>
            <a:r>
              <a:rPr lang="en-US" dirty="0" err="1" smtClean="0">
                <a:latin typeface="Arial" pitchFamily="34" charset="0"/>
                <a:cs typeface="Arial" pitchFamily="34" charset="0"/>
              </a:rPr>
              <a:t>Thaddaeus</a:t>
            </a:r>
            <a:r>
              <a:rPr lang="en-US" dirty="0" smtClean="0">
                <a:latin typeface="Arial" pitchFamily="34" charset="0"/>
                <a:cs typeface="Arial" pitchFamily="34" charset="0"/>
              </a:rPr>
              <a:t>		</a:t>
            </a:r>
            <a:br>
              <a:rPr lang="en-US" dirty="0" smtClean="0">
                <a:latin typeface="Arial" pitchFamily="34" charset="0"/>
                <a:cs typeface="Arial" pitchFamily="34" charset="0"/>
              </a:rPr>
            </a:br>
            <a:r>
              <a:rPr lang="en-US" dirty="0" smtClean="0">
                <a:latin typeface="Arial" pitchFamily="34" charset="0"/>
                <a:cs typeface="Arial" pitchFamily="34" charset="0"/>
              </a:rPr>
              <a:t>Philip</a:t>
            </a:r>
            <a:br>
              <a:rPr lang="en-US" dirty="0" smtClean="0">
                <a:latin typeface="Arial" pitchFamily="34" charset="0"/>
                <a:cs typeface="Arial" pitchFamily="34" charset="0"/>
              </a:rPr>
            </a:br>
            <a:r>
              <a:rPr lang="en-US" dirty="0" smtClean="0">
                <a:latin typeface="Arial" pitchFamily="34" charset="0"/>
                <a:cs typeface="Arial" pitchFamily="34" charset="0"/>
              </a:rPr>
              <a:t>Bartholomew	</a:t>
            </a:r>
            <a:br>
              <a:rPr lang="en-US" dirty="0" smtClean="0">
                <a:latin typeface="Arial" pitchFamily="34" charset="0"/>
                <a:cs typeface="Arial" pitchFamily="34" charset="0"/>
              </a:rPr>
            </a:br>
            <a:r>
              <a:rPr lang="en-US" dirty="0" smtClean="0">
                <a:latin typeface="Arial" pitchFamily="34" charset="0"/>
                <a:cs typeface="Arial" pitchFamily="34" charset="0"/>
              </a:rPr>
              <a:t>Thomas</a:t>
            </a:r>
            <a:br>
              <a:rPr lang="en-US" dirty="0" smtClean="0">
                <a:latin typeface="Arial" pitchFamily="34" charset="0"/>
                <a:cs typeface="Arial" pitchFamily="34" charset="0"/>
              </a:rPr>
            </a:br>
            <a:r>
              <a:rPr lang="en-US" dirty="0" smtClean="0">
                <a:latin typeface="Arial" pitchFamily="34" charset="0"/>
                <a:cs typeface="Arial" pitchFamily="34" charset="0"/>
              </a:rPr>
              <a:t>Matthew	</a:t>
            </a:r>
            <a:br>
              <a:rPr lang="en-US" dirty="0" smtClean="0">
                <a:latin typeface="Arial" pitchFamily="34" charset="0"/>
                <a:cs typeface="Arial" pitchFamily="34" charset="0"/>
              </a:rPr>
            </a:br>
            <a:r>
              <a:rPr lang="en-US" dirty="0" smtClean="0">
                <a:latin typeface="Arial" pitchFamily="34" charset="0"/>
                <a:cs typeface="Arial" pitchFamily="34" charset="0"/>
              </a:rPr>
              <a:t>James, the son of </a:t>
            </a:r>
            <a:r>
              <a:rPr lang="en-US" dirty="0" err="1" smtClean="0">
                <a:latin typeface="Arial" pitchFamily="34" charset="0"/>
                <a:cs typeface="Arial" pitchFamily="34" charset="0"/>
              </a:rPr>
              <a:t>Alphaeus</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dirty="0" smtClean="0">
                <a:latin typeface="Arial" pitchFamily="34" charset="0"/>
                <a:cs typeface="Arial" pitchFamily="34" charset="0"/>
              </a:rPr>
              <a:t>Simon the Zealot</a:t>
            </a:r>
            <a:br>
              <a:rPr lang="en-US" dirty="0" smtClean="0">
                <a:latin typeface="Arial" pitchFamily="34" charset="0"/>
                <a:cs typeface="Arial" pitchFamily="34" charset="0"/>
              </a:rPr>
            </a:br>
            <a:r>
              <a:rPr lang="en-US" dirty="0" smtClean="0">
                <a:latin typeface="Arial" pitchFamily="34" charset="0"/>
                <a:cs typeface="Arial" pitchFamily="34" charset="0"/>
              </a:rPr>
              <a:t>Judas</a:t>
            </a:r>
          </a:p>
          <a:p>
            <a:endParaRPr lang="en-US" sz="800" dirty="0">
              <a:solidFill>
                <a:schemeClr val="bg1">
                  <a:lumMod val="65000"/>
                </a:schemeClr>
              </a:solidFill>
            </a:endParaRPr>
          </a:p>
        </p:txBody>
      </p:sp>
      <p:sp>
        <p:nvSpPr>
          <p:cNvPr id="6" name="TextBox 4"/>
          <p:cNvSpPr txBox="1">
            <a:spLocks noChangeArrowheads="1"/>
          </p:cNvSpPr>
          <p:nvPr/>
        </p:nvSpPr>
        <p:spPr bwMode="auto">
          <a:xfrm>
            <a:off x="2743200" y="6477000"/>
            <a:ext cx="1676400" cy="169863"/>
          </a:xfrm>
          <a:prstGeom prst="rect">
            <a:avLst/>
          </a:prstGeom>
          <a:noFill/>
          <a:ln w="9525">
            <a:noFill/>
            <a:miter lim="800000"/>
            <a:headEnd/>
            <a:tailEnd/>
          </a:ln>
        </p:spPr>
        <p:txBody>
          <a:bodyPr>
            <a:spAutoFit/>
          </a:bodyPr>
          <a:lstStyle/>
          <a:p>
            <a:r>
              <a:rPr lang="en-US" sz="500">
                <a:latin typeface="Calibri" pitchFamily="34" charset="0"/>
              </a:rPr>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iterate type="lt">
                                    <p:tmPct val="0"/>
                                  </p:iterate>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iterate type="lt">
                                    <p:tmPct val="0"/>
                                  </p:iterate>
                                  <p:childTnLst>
                                    <p:animEffect transition="out" filter="fad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par>
                          <p:cTn id="16" fill="hold">
                            <p:stCondLst>
                              <p:cond delay="500"/>
                            </p:stCondLst>
                            <p:childTnLst>
                              <p:par>
                                <p:cTn id="17" presetID="10" presetClass="entr" presetSubtype="0" fill="hold"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Characteristics of the Apostles</a:t>
            </a:r>
            <a:endParaRPr lang="en-US" dirty="0"/>
          </a:p>
        </p:txBody>
      </p:sp>
      <p:sp>
        <p:nvSpPr>
          <p:cNvPr id="3" name="Content Placeholder 2"/>
          <p:cNvSpPr>
            <a:spLocks noGrp="1"/>
          </p:cNvSpPr>
          <p:nvPr>
            <p:ph idx="1"/>
          </p:nvPr>
        </p:nvSpPr>
        <p:spPr/>
        <p:txBody>
          <a:bodyPr>
            <a:normAutofit/>
          </a:bodyPr>
          <a:lstStyle/>
          <a:p>
            <a:r>
              <a:rPr lang="en-US" dirty="0" smtClean="0"/>
              <a:t>Jesus chose people who had certain characteristics to be his Apostles.</a:t>
            </a:r>
          </a:p>
          <a:p>
            <a:r>
              <a:rPr lang="en-US" dirty="0" smtClean="0"/>
              <a:t>These characteristics were very similar to </a:t>
            </a:r>
            <a:br>
              <a:rPr lang="en-US" dirty="0" smtClean="0"/>
            </a:br>
            <a:r>
              <a:rPr lang="en-US" dirty="0" smtClean="0"/>
              <a:t>those possessed by early leaders of </a:t>
            </a:r>
            <a:br>
              <a:rPr lang="en-US" dirty="0" smtClean="0"/>
            </a:br>
            <a:r>
              <a:rPr lang="en-US" dirty="0" smtClean="0"/>
              <a:t>Israel: judges, kings, and prophets.</a:t>
            </a:r>
          </a:p>
          <a:p>
            <a:r>
              <a:rPr lang="en-US" dirty="0" smtClean="0"/>
              <a:t>Some of these characteristics are:</a:t>
            </a:r>
          </a:p>
          <a:p>
            <a:pPr lvl="1"/>
            <a:r>
              <a:rPr lang="en-US" dirty="0" smtClean="0"/>
              <a:t>They were obedient to God’s will.</a:t>
            </a:r>
          </a:p>
          <a:p>
            <a:pPr lvl="1"/>
            <a:r>
              <a:rPr lang="en-US" dirty="0" smtClean="0"/>
              <a:t>They understood the need and </a:t>
            </a:r>
            <a:br>
              <a:rPr lang="en-US" dirty="0" smtClean="0"/>
            </a:br>
            <a:r>
              <a:rPr lang="en-US" dirty="0" smtClean="0"/>
              <a:t>purpose for divine justice.</a:t>
            </a:r>
          </a:p>
          <a:p>
            <a:pPr lvl="1"/>
            <a:r>
              <a:rPr lang="en-US" dirty="0" smtClean="0"/>
              <a:t>They were committed to ethical </a:t>
            </a:r>
            <a:br>
              <a:rPr lang="en-US" dirty="0" smtClean="0"/>
            </a:br>
            <a:r>
              <a:rPr lang="en-US" dirty="0" smtClean="0"/>
              <a:t>responsibility.</a:t>
            </a:r>
          </a:p>
          <a:p>
            <a:pPr lvl="1"/>
            <a:r>
              <a:rPr lang="en-US" dirty="0" smtClean="0"/>
              <a:t>They were men and women who committed themselves to God and were willing to be his voice among the people.</a:t>
            </a:r>
          </a:p>
          <a:p>
            <a:endParaRPr lang="en-US" dirty="0"/>
          </a:p>
        </p:txBody>
      </p:sp>
      <p:pic>
        <p:nvPicPr>
          <p:cNvPr id="4" name="Picture 3" descr="David_and_Goliath-wikimedia.jpg"/>
          <p:cNvPicPr>
            <a:picLocks noChangeAspect="1"/>
          </p:cNvPicPr>
          <p:nvPr/>
        </p:nvPicPr>
        <p:blipFill>
          <a:blip r:embed="rId3" cstate="print"/>
          <a:stretch>
            <a:fillRect/>
          </a:stretch>
        </p:blipFill>
        <p:spPr>
          <a:xfrm rot="589803">
            <a:off x="6694618" y="2381682"/>
            <a:ext cx="2038950" cy="2724655"/>
          </a:xfrm>
          <a:prstGeom prst="rect">
            <a:avLst/>
          </a:prstGeom>
        </p:spPr>
      </p:pic>
      <p:sp>
        <p:nvSpPr>
          <p:cNvPr id="5" name="TextBox 4"/>
          <p:cNvSpPr txBox="1">
            <a:spLocks noChangeArrowheads="1"/>
          </p:cNvSpPr>
          <p:nvPr/>
        </p:nvSpPr>
        <p:spPr bwMode="auto">
          <a:xfrm rot="16828848">
            <a:off x="7855989" y="4257003"/>
            <a:ext cx="1676400" cy="169863"/>
          </a:xfrm>
          <a:prstGeom prst="rect">
            <a:avLst/>
          </a:prstGeom>
          <a:noFill/>
          <a:ln w="9525">
            <a:noFill/>
            <a:miter lim="800000"/>
            <a:headEnd/>
            <a:tailEnd/>
          </a:ln>
        </p:spPr>
        <p:txBody>
          <a:bodyPr>
            <a:spAutoFit/>
          </a:bodyPr>
          <a:lstStyle/>
          <a:p>
            <a:r>
              <a:rPr lang="en-US" sz="500">
                <a:latin typeface="Calibri" pitchFamily="34" charset="0"/>
              </a:rPr>
              <a:t>Image in public domain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The Job Training</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Jesus provided the training necessary for following him and speaking on his behalf through the following actions:</a:t>
            </a:r>
          </a:p>
          <a:p>
            <a:r>
              <a:rPr lang="en-US" dirty="0" smtClean="0"/>
              <a:t>He taught the Apostles both publicly and privately over three years.</a:t>
            </a:r>
          </a:p>
          <a:p>
            <a:r>
              <a:rPr lang="en-US" dirty="0" smtClean="0"/>
              <a:t>He performed miracles in front of the Apostles.</a:t>
            </a:r>
          </a:p>
          <a:p>
            <a:r>
              <a:rPr lang="en-US" dirty="0" smtClean="0"/>
              <a:t>He demonstrated through actions how the Apostles should act and treat one another.</a:t>
            </a:r>
          </a:p>
          <a:p>
            <a:r>
              <a:rPr lang="en-US" dirty="0" smtClean="0"/>
              <a:t>He told the Apostles to share his message with the entire world.</a:t>
            </a:r>
          </a:p>
          <a:p>
            <a:endParaRPr lang="en-US" dirty="0"/>
          </a:p>
        </p:txBody>
      </p:sp>
      <p:sp>
        <p:nvSpPr>
          <p:cNvPr id="4" name="TextBox 3"/>
          <p:cNvSpPr txBox="1">
            <a:spLocks noChangeArrowheads="1"/>
          </p:cNvSpPr>
          <p:nvPr/>
        </p:nvSpPr>
        <p:spPr bwMode="auto">
          <a:xfrm>
            <a:off x="1219200" y="6477000"/>
            <a:ext cx="1676400" cy="169863"/>
          </a:xfrm>
          <a:prstGeom prst="rect">
            <a:avLst/>
          </a:prstGeom>
          <a:noFill/>
          <a:ln w="9525">
            <a:noFill/>
            <a:miter lim="800000"/>
            <a:headEnd/>
            <a:tailEnd/>
          </a:ln>
        </p:spPr>
        <p:txBody>
          <a:bodyPr>
            <a:spAutoFit/>
          </a:bodyPr>
          <a:lstStyle/>
          <a:p>
            <a:r>
              <a:rPr lang="en-US" sz="500" dirty="0" smtClean="0">
                <a:latin typeface="Calibri" pitchFamily="34" charset="0"/>
              </a:rPr>
              <a:t>Images </a:t>
            </a:r>
            <a:r>
              <a:rPr lang="en-US" sz="500" dirty="0">
                <a:latin typeface="Calibri" pitchFamily="34" charset="0"/>
              </a:rPr>
              <a:t>in public domain</a:t>
            </a:r>
          </a:p>
        </p:txBody>
      </p:sp>
      <p:pic>
        <p:nvPicPr>
          <p:cNvPr id="5" name="Picture 4" descr="SermonOnTheMount-wikimedia.jpg"/>
          <p:cNvPicPr>
            <a:picLocks noChangeAspect="1"/>
          </p:cNvPicPr>
          <p:nvPr/>
        </p:nvPicPr>
        <p:blipFill>
          <a:blip r:embed="rId3" cstate="print"/>
          <a:srcRect t="11693"/>
          <a:stretch>
            <a:fillRect/>
          </a:stretch>
        </p:blipFill>
        <p:spPr>
          <a:xfrm>
            <a:off x="2895600" y="2895600"/>
            <a:ext cx="2910840" cy="2877403"/>
          </a:xfrm>
          <a:prstGeom prst="rect">
            <a:avLst/>
          </a:prstGeom>
        </p:spPr>
      </p:pic>
      <p:pic>
        <p:nvPicPr>
          <p:cNvPr id="6" name="Picture 5" descr="FeedingMultitudes-wikimedia.jpg"/>
          <p:cNvPicPr>
            <a:picLocks noChangeAspect="1"/>
          </p:cNvPicPr>
          <p:nvPr/>
        </p:nvPicPr>
        <p:blipFill>
          <a:blip r:embed="rId4" cstate="print"/>
          <a:srcRect t="19492"/>
          <a:stretch>
            <a:fillRect/>
          </a:stretch>
        </p:blipFill>
        <p:spPr>
          <a:xfrm>
            <a:off x="2971800" y="3472721"/>
            <a:ext cx="2895600" cy="3156679"/>
          </a:xfrm>
          <a:prstGeom prst="rect">
            <a:avLst/>
          </a:prstGeom>
        </p:spPr>
      </p:pic>
      <p:pic>
        <p:nvPicPr>
          <p:cNvPr id="7" name="Picture 6" descr="Jesus_Blessing_the_Children-wikimedia.jpg"/>
          <p:cNvPicPr>
            <a:picLocks noChangeAspect="1"/>
          </p:cNvPicPr>
          <p:nvPr/>
        </p:nvPicPr>
        <p:blipFill>
          <a:blip r:embed="rId5" cstate="print"/>
          <a:srcRect t="10309"/>
          <a:stretch>
            <a:fillRect/>
          </a:stretch>
        </p:blipFill>
        <p:spPr>
          <a:xfrm>
            <a:off x="4800600" y="3864429"/>
            <a:ext cx="2286000" cy="2841171"/>
          </a:xfrm>
          <a:prstGeom prst="rect">
            <a:avLst/>
          </a:prstGeom>
        </p:spPr>
      </p:pic>
      <p:pic>
        <p:nvPicPr>
          <p:cNvPr id="8" name="Picture 7" descr="ascention-wikimedia.JPG"/>
          <p:cNvPicPr>
            <a:picLocks noChangeAspect="1"/>
          </p:cNvPicPr>
          <p:nvPr/>
        </p:nvPicPr>
        <p:blipFill>
          <a:blip r:embed="rId6" cstate="print"/>
          <a:stretch>
            <a:fillRect/>
          </a:stretch>
        </p:blipFill>
        <p:spPr>
          <a:xfrm>
            <a:off x="3276600" y="4572000"/>
            <a:ext cx="2338832" cy="2119787"/>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xit" presetSubtype="1" fill="hold" nodeType="clickEffect">
                                  <p:stCondLst>
                                    <p:cond delay="0"/>
                                  </p:stCondLst>
                                  <p:childTnLst>
                                    <p:anim calcmode="lin" valueType="num">
                                      <p:cBhvr additive="base">
                                        <p:cTn id="21" dur="500"/>
                                        <p:tgtEl>
                                          <p:spTgt spid="5"/>
                                        </p:tgtEl>
                                        <p:attrNameLst>
                                          <p:attrName>ppt_x</p:attrName>
                                        </p:attrNameLst>
                                      </p:cBhvr>
                                      <p:tavLst>
                                        <p:tav tm="0">
                                          <p:val>
                                            <p:strVal val="ppt_x"/>
                                          </p:val>
                                        </p:tav>
                                        <p:tav tm="100000">
                                          <p:val>
                                            <p:strVal val="ppt_x"/>
                                          </p:val>
                                        </p:tav>
                                      </p:tavLst>
                                    </p:anim>
                                    <p:anim calcmode="lin" valueType="num">
                                      <p:cBhvr additive="base">
                                        <p:cTn id="22" dur="500"/>
                                        <p:tgtEl>
                                          <p:spTgt spid="5"/>
                                        </p:tgtEl>
                                        <p:attrNameLst>
                                          <p:attrName>ppt_y</p:attrName>
                                        </p:attrNameLst>
                                      </p:cBhvr>
                                      <p:tavLst>
                                        <p:tav tm="0">
                                          <p:val>
                                            <p:strVal val="ppt_y"/>
                                          </p:val>
                                        </p:tav>
                                        <p:tav tm="100000">
                                          <p:val>
                                            <p:strVal val="0-ppt_h/2"/>
                                          </p:val>
                                        </p:tav>
                                      </p:tavLst>
                                    </p:anim>
                                    <p:set>
                                      <p:cBhvr>
                                        <p:cTn id="23" dur="1" fill="hold">
                                          <p:stCondLst>
                                            <p:cond delay="499"/>
                                          </p:stCondLst>
                                        </p:cTn>
                                        <p:tgtEl>
                                          <p:spTgt spid="5"/>
                                        </p:tgtEl>
                                        <p:attrNameLst>
                                          <p:attrName>style.visibility</p:attrName>
                                        </p:attrNameLst>
                                      </p:cBhvr>
                                      <p:to>
                                        <p:strVal val="hidden"/>
                                      </p:to>
                                    </p:set>
                                  </p:childTnLst>
                                </p:cTn>
                              </p:par>
                              <p:par>
                                <p:cTn id="24" presetID="2" presetClass="entr" presetSubtype="4"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additive="base">
                                        <p:cTn id="30" dur="500" fill="hold"/>
                                        <p:tgtEl>
                                          <p:spTgt spid="6"/>
                                        </p:tgtEl>
                                        <p:attrNameLst>
                                          <p:attrName>ppt_x</p:attrName>
                                        </p:attrNameLst>
                                      </p:cBhvr>
                                      <p:tavLst>
                                        <p:tav tm="0">
                                          <p:val>
                                            <p:strVal val="#ppt_x"/>
                                          </p:val>
                                        </p:tav>
                                        <p:tav tm="100000">
                                          <p:val>
                                            <p:strVal val="#ppt_x"/>
                                          </p:val>
                                        </p:tav>
                                      </p:tavLst>
                                    </p:anim>
                                    <p:anim calcmode="lin" valueType="num">
                                      <p:cBhvr additive="base">
                                        <p:cTn id="3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xit" presetSubtype="1" fill="hold" nodeType="clickEffect">
                                  <p:stCondLst>
                                    <p:cond delay="0"/>
                                  </p:stCondLst>
                                  <p:childTnLst>
                                    <p:anim calcmode="lin" valueType="num">
                                      <p:cBhvr additive="base">
                                        <p:cTn id="35" dur="500"/>
                                        <p:tgtEl>
                                          <p:spTgt spid="6"/>
                                        </p:tgtEl>
                                        <p:attrNameLst>
                                          <p:attrName>ppt_x</p:attrName>
                                        </p:attrNameLst>
                                      </p:cBhvr>
                                      <p:tavLst>
                                        <p:tav tm="0">
                                          <p:val>
                                            <p:strVal val="ppt_x"/>
                                          </p:val>
                                        </p:tav>
                                        <p:tav tm="100000">
                                          <p:val>
                                            <p:strVal val="ppt_x"/>
                                          </p:val>
                                        </p:tav>
                                      </p:tavLst>
                                    </p:anim>
                                    <p:anim calcmode="lin" valueType="num">
                                      <p:cBhvr additive="base">
                                        <p:cTn id="36" dur="500"/>
                                        <p:tgtEl>
                                          <p:spTgt spid="6"/>
                                        </p:tgtEl>
                                        <p:attrNameLst>
                                          <p:attrName>ppt_y</p:attrName>
                                        </p:attrNameLst>
                                      </p:cBhvr>
                                      <p:tavLst>
                                        <p:tav tm="0">
                                          <p:val>
                                            <p:strVal val="ppt_y"/>
                                          </p:val>
                                        </p:tav>
                                        <p:tav tm="100000">
                                          <p:val>
                                            <p:strVal val="0-ppt_h/2"/>
                                          </p:val>
                                        </p:tav>
                                      </p:tavLst>
                                    </p:anim>
                                    <p:set>
                                      <p:cBhvr>
                                        <p:cTn id="37" dur="1" fill="hold">
                                          <p:stCondLst>
                                            <p:cond delay="499"/>
                                          </p:stCondLst>
                                        </p:cTn>
                                        <p:tgtEl>
                                          <p:spTgt spid="6"/>
                                        </p:tgtEl>
                                        <p:attrNameLst>
                                          <p:attrName>style.visibility</p:attrName>
                                        </p:attrNameLst>
                                      </p:cBhvr>
                                      <p:to>
                                        <p:strVal val="hidden"/>
                                      </p:to>
                                    </p:set>
                                  </p:childTnLst>
                                </p:cTn>
                              </p:par>
                              <p:par>
                                <p:cTn id="38" presetID="2" presetClass="entr" presetSubtype="4" fill="hold" nodeType="with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 calcmode="lin" valueType="num">
                                      <p:cBhvr additive="base">
                                        <p:cTn id="4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3" end="3"/>
                                            </p:txEl>
                                          </p:spTgt>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7"/>
                                        </p:tgtEl>
                                        <p:attrNameLst>
                                          <p:attrName>style.visibility</p:attrName>
                                        </p:attrNameLst>
                                      </p:cBhvr>
                                      <p:to>
                                        <p:strVal val="visible"/>
                                      </p:to>
                                    </p:set>
                                    <p:anim calcmode="lin" valueType="num">
                                      <p:cBhvr additive="base">
                                        <p:cTn id="44" dur="500" fill="hold"/>
                                        <p:tgtEl>
                                          <p:spTgt spid="7"/>
                                        </p:tgtEl>
                                        <p:attrNameLst>
                                          <p:attrName>ppt_x</p:attrName>
                                        </p:attrNameLst>
                                      </p:cBhvr>
                                      <p:tavLst>
                                        <p:tav tm="0">
                                          <p:val>
                                            <p:strVal val="#ppt_x"/>
                                          </p:val>
                                        </p:tav>
                                        <p:tav tm="100000">
                                          <p:val>
                                            <p:strVal val="#ppt_x"/>
                                          </p:val>
                                        </p:tav>
                                      </p:tavLst>
                                    </p:anim>
                                    <p:anim calcmode="lin" valueType="num">
                                      <p:cBhvr additive="base">
                                        <p:cTn id="4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xit" presetSubtype="1" fill="hold" nodeType="clickEffect">
                                  <p:stCondLst>
                                    <p:cond delay="0"/>
                                  </p:stCondLst>
                                  <p:childTnLst>
                                    <p:anim calcmode="lin" valueType="num">
                                      <p:cBhvr additive="base">
                                        <p:cTn id="49" dur="500"/>
                                        <p:tgtEl>
                                          <p:spTgt spid="7"/>
                                        </p:tgtEl>
                                        <p:attrNameLst>
                                          <p:attrName>ppt_x</p:attrName>
                                        </p:attrNameLst>
                                      </p:cBhvr>
                                      <p:tavLst>
                                        <p:tav tm="0">
                                          <p:val>
                                            <p:strVal val="ppt_x"/>
                                          </p:val>
                                        </p:tav>
                                        <p:tav tm="100000">
                                          <p:val>
                                            <p:strVal val="ppt_x"/>
                                          </p:val>
                                        </p:tav>
                                      </p:tavLst>
                                    </p:anim>
                                    <p:anim calcmode="lin" valueType="num">
                                      <p:cBhvr additive="base">
                                        <p:cTn id="50" dur="500"/>
                                        <p:tgtEl>
                                          <p:spTgt spid="7"/>
                                        </p:tgtEl>
                                        <p:attrNameLst>
                                          <p:attrName>ppt_y</p:attrName>
                                        </p:attrNameLst>
                                      </p:cBhvr>
                                      <p:tavLst>
                                        <p:tav tm="0">
                                          <p:val>
                                            <p:strVal val="ppt_y"/>
                                          </p:val>
                                        </p:tav>
                                        <p:tav tm="100000">
                                          <p:val>
                                            <p:strVal val="0-ppt_h/2"/>
                                          </p:val>
                                        </p:tav>
                                      </p:tavLst>
                                    </p:anim>
                                    <p:set>
                                      <p:cBhvr>
                                        <p:cTn id="51" dur="1" fill="hold">
                                          <p:stCondLst>
                                            <p:cond delay="499"/>
                                          </p:stCondLst>
                                        </p:cTn>
                                        <p:tgtEl>
                                          <p:spTgt spid="7"/>
                                        </p:tgtEl>
                                        <p:attrNameLst>
                                          <p:attrName>style.visibility</p:attrName>
                                        </p:attrNameLst>
                                      </p:cBhvr>
                                      <p:to>
                                        <p:strVal val="hidden"/>
                                      </p:to>
                                    </p:set>
                                  </p:childTnLst>
                                </p:cTn>
                              </p:par>
                              <p:par>
                                <p:cTn id="52" presetID="2" presetClass="entr" presetSubtype="4" fill="hold" nodeType="withEffect">
                                  <p:stCondLst>
                                    <p:cond delay="0"/>
                                  </p:stCondLst>
                                  <p:childTnLst>
                                    <p:set>
                                      <p:cBhvr>
                                        <p:cTn id="53" dur="1" fill="hold">
                                          <p:stCondLst>
                                            <p:cond delay="0"/>
                                          </p:stCondLst>
                                        </p:cTn>
                                        <p:tgtEl>
                                          <p:spTgt spid="3">
                                            <p:txEl>
                                              <p:pRg st="4" end="4"/>
                                            </p:txEl>
                                          </p:spTgt>
                                        </p:tgtEl>
                                        <p:attrNameLst>
                                          <p:attrName>style.visibility</p:attrName>
                                        </p:attrNameLst>
                                      </p:cBhvr>
                                      <p:to>
                                        <p:strVal val="visible"/>
                                      </p:to>
                                    </p:set>
                                    <p:anim calcmode="lin" valueType="num">
                                      <p:cBhvr additive="base">
                                        <p:cTn id="5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4" end="4"/>
                                            </p:txEl>
                                          </p:spTgt>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8"/>
                                        </p:tgtEl>
                                        <p:attrNameLst>
                                          <p:attrName>style.visibility</p:attrName>
                                        </p:attrNameLst>
                                      </p:cBhvr>
                                      <p:to>
                                        <p:strVal val="visible"/>
                                      </p:to>
                                    </p:set>
                                    <p:anim calcmode="lin" valueType="num">
                                      <p:cBhvr additive="base">
                                        <p:cTn id="58" dur="500" fill="hold"/>
                                        <p:tgtEl>
                                          <p:spTgt spid="8"/>
                                        </p:tgtEl>
                                        <p:attrNameLst>
                                          <p:attrName>ppt_x</p:attrName>
                                        </p:attrNameLst>
                                      </p:cBhvr>
                                      <p:tavLst>
                                        <p:tav tm="0">
                                          <p:val>
                                            <p:strVal val="#ppt_x"/>
                                          </p:val>
                                        </p:tav>
                                        <p:tav tm="100000">
                                          <p:val>
                                            <p:strVal val="#ppt_x"/>
                                          </p:val>
                                        </p:tav>
                                      </p:tavLst>
                                    </p:anim>
                                    <p:anim calcmode="lin" valueType="num">
                                      <p:cBhvr additive="base">
                                        <p:cTn id="5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r>
              <a:rPr lang="en-US" dirty="0" smtClean="0"/>
              <a:t>God calls people to follow him and invites them to share his mission of spreading the message of the Gospel.</a:t>
            </a:r>
          </a:p>
          <a:p>
            <a:r>
              <a:rPr lang="en-US" dirty="0" smtClean="0"/>
              <a:t>Jesus called twelve men to follow him as Apostles, and later called other men and women in the early Church to share in the same mission.</a:t>
            </a:r>
          </a:p>
          <a:p>
            <a:r>
              <a:rPr lang="en-US" dirty="0" smtClean="0"/>
              <a:t>The people called to be Apostles possessed certain characteristics that were seen in the early leaders of Israel.</a:t>
            </a:r>
          </a:p>
          <a:p>
            <a:r>
              <a:rPr lang="en-US" dirty="0" smtClean="0"/>
              <a:t>Jesus provided training for the Apostles by living with them and setting an example for them.</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125</TotalTime>
  <Words>1083</Words>
  <Application>Microsoft Office PowerPoint</Application>
  <PresentationFormat>On-screen Show (4:3)</PresentationFormat>
  <Paragraphs>61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LIC Presentation template</vt:lpstr>
      <vt:lpstr>The Apostles</vt:lpstr>
      <vt:lpstr>God Calls Us</vt:lpstr>
      <vt:lpstr>Mark 1:16–20 </vt:lpstr>
      <vt:lpstr>Jesus Calls Whom He Wills</vt:lpstr>
      <vt:lpstr>The Twelve Apostles</vt:lpstr>
      <vt:lpstr>Characteristics of the Apostles</vt:lpstr>
      <vt:lpstr>On The Job Training</vt:lpstr>
      <vt:lpstr>Review</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Apostles</dc:title>
  <dc:creator>Beth Martinka</dc:creator>
  <cp:lastModifiedBy>pintern</cp:lastModifiedBy>
  <cp:revision>19</cp:revision>
  <dcterms:created xsi:type="dcterms:W3CDTF">2010-07-20T15:58:23Z</dcterms:created>
  <dcterms:modified xsi:type="dcterms:W3CDTF">2012-02-15T16:47:56Z</dcterms:modified>
</cp:coreProperties>
</file>