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71" r:id="rId5"/>
    <p:sldId id="259" r:id="rId6"/>
    <p:sldId id="260" r:id="rId7"/>
    <p:sldId id="273" r:id="rId8"/>
    <p:sldId id="274" r:id="rId9"/>
    <p:sldId id="275" r:id="rId10"/>
    <p:sldId id="276" r:id="rId11"/>
    <p:sldId id="277" r:id="rId12"/>
    <p:sldId id="278" r:id="rId13"/>
    <p:sldId id="280" r:id="rId14"/>
    <p:sldId id="279" r:id="rId15"/>
    <p:sldId id="281" r:id="rId16"/>
    <p:sldId id="282" r:id="rId17"/>
    <p:sldId id="283" r:id="rId18"/>
    <p:sldId id="284"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200">
          <p15:clr>
            <a:srgbClr val="A4A3A4"/>
          </p15:clr>
        </p15:guide>
        <p15:guide id="2" pos="2880">
          <p15:clr>
            <a:srgbClr val="A4A3A4"/>
          </p15:clr>
        </p15:guide>
        <p15:guide id="3" pos="12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Ellair" initials="SE" lastIdx="5" clrIdx="0">
    <p:extLst/>
  </p:cmAuthor>
  <p:cmAuthor id="2" name="Jerry Ruff" initials="JR" lastIdx="4" clrIdx="1">
    <p:extLst>
      <p:ext uri="{19B8F6BF-5375-455C-9EA6-DF929625EA0E}">
        <p15:presenceInfo xmlns:p15="http://schemas.microsoft.com/office/powerpoint/2012/main" userId="S-1-5-21-636754644-196019783-934742191-6559" providerId="AD"/>
      </p:ext>
    </p:extLst>
  </p:cmAuthor>
  <p:cmAuthor id="3" name="Brooke Saron" initials="BS" lastIdx="1" clrIdx="2">
    <p:extLst>
      <p:ext uri="{19B8F6BF-5375-455C-9EA6-DF929625EA0E}">
        <p15:presenceInfo xmlns:p15="http://schemas.microsoft.com/office/powerpoint/2012/main" userId="S-1-5-21-636754644-196019783-934742191-118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00"/>
    <a:srgbClr val="4332B3"/>
    <a:srgbClr val="4D3ACF"/>
    <a:srgbClr val="C80000"/>
    <a:srgbClr val="823EC1"/>
    <a:srgbClr val="3BA4CF"/>
    <a:srgbClr val="332082"/>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95" autoAdjust="0"/>
    <p:restoredTop sz="87896" autoAdjust="0"/>
  </p:normalViewPr>
  <p:slideViewPr>
    <p:cSldViewPr>
      <p:cViewPr varScale="1">
        <p:scale>
          <a:sx n="89" d="100"/>
          <a:sy n="89" d="100"/>
        </p:scale>
        <p:origin x="1038" y="78"/>
      </p:cViewPr>
      <p:guideLst>
        <p:guide orient="horz" pos="1200"/>
        <p:guide pos="2880"/>
        <p:guide pos="1296"/>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06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58581FD-550E-4F26-B0B7-EB647264ACAF}" type="slidenum">
              <a:rPr lang="en-US"/>
              <a:pPr>
                <a:defRPr/>
              </a:pPr>
              <a:t>‹#›</a:t>
            </a:fld>
            <a:endParaRPr lang="en-US"/>
          </a:p>
        </p:txBody>
      </p:sp>
    </p:spTree>
    <p:extLst>
      <p:ext uri="{BB962C8B-B14F-4D97-AF65-F5344CB8AC3E}">
        <p14:creationId xmlns:p14="http://schemas.microsoft.com/office/powerpoint/2010/main" val="24575007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r>
              <a:rPr lang="en-US" sz="1200" i="1" kern="1200" dirty="0" smtClean="0">
                <a:solidFill>
                  <a:schemeClr val="tx1"/>
                </a:solidFill>
                <a:effectLst/>
                <a:latin typeface="Arial" charset="0"/>
                <a:ea typeface="+mn-ea"/>
                <a:cs typeface="+mn-cs"/>
              </a:rPr>
              <a:t>Notes: </a:t>
            </a:r>
            <a:r>
              <a:rPr lang="en-US" sz="1200" kern="1200" dirty="0" smtClean="0">
                <a:solidFill>
                  <a:schemeClr val="tx1"/>
                </a:solidFill>
                <a:effectLst/>
                <a:latin typeface="Arial" charset="0"/>
                <a:ea typeface="+mn-ea"/>
                <a:cs typeface="+mn-cs"/>
              </a:rPr>
              <a:t>Use this PowerPoint to teach or to review the procedures by which students may successfully navigate their way through Sacred Scripture, locating particular passages with ease. If you do use this PowerPoint, do so prior to learning experience 7. </a:t>
            </a:r>
            <a:endParaRPr lang="en-US" dirty="0">
              <a:effectLst/>
            </a:endParaRPr>
          </a:p>
        </p:txBody>
      </p:sp>
    </p:spTree>
    <p:extLst>
      <p:ext uri="{BB962C8B-B14F-4D97-AF65-F5344CB8AC3E}">
        <p14:creationId xmlns:p14="http://schemas.microsoft.com/office/powerpoint/2010/main" val="1947618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10</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4480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11</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4480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12</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4480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13</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4480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14</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4480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15</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4480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16</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4480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17</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4480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18</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Arial" charset="0"/>
                <a:ea typeface="+mn-ea"/>
                <a:cs typeface="+mn-cs"/>
              </a:rPr>
              <a:t>Notes:</a:t>
            </a:r>
            <a:r>
              <a:rPr lang="en-US" sz="1200" kern="1200" dirty="0" smtClean="0">
                <a:solidFill>
                  <a:schemeClr val="tx1"/>
                </a:solidFill>
                <a:effectLst/>
                <a:latin typeface="Arial" charset="0"/>
                <a:ea typeface="+mn-ea"/>
                <a:cs typeface="+mn-cs"/>
              </a:rPr>
              <a:t> As you conclude the presentation, affirm the students’ developing skills in navigating the Bible. Encourage them to seek help from you and/or from one another, as needed, as they continue to build these skills during the semester. Also, encourage them to use their new skills to explore the Bible on their own. As God’s Word, it is there to inspire, help, guide, and challenge us—not just in class, or at liturgy, but anytime.</a:t>
            </a:r>
            <a:endParaRPr lang="en-US" dirty="0" smtClean="0">
              <a:effectLst/>
            </a:endParaRPr>
          </a:p>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448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F453B36-6F5C-402F-9D8D-CDB9A994B156}" type="slidenum">
              <a:rPr lang="en-US" smtClean="0"/>
              <a:pPr/>
              <a:t>2</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1" kern="1200" dirty="0" smtClean="0">
                <a:solidFill>
                  <a:schemeClr val="tx1"/>
                </a:solidFill>
                <a:effectLst/>
                <a:latin typeface="Arial" charset="0"/>
                <a:ea typeface="+mn-ea"/>
                <a:cs typeface="+mn-cs"/>
              </a:rPr>
              <a:t>Notes:</a:t>
            </a:r>
            <a:r>
              <a:rPr lang="en-US" sz="1200" kern="1200" dirty="0" smtClean="0">
                <a:solidFill>
                  <a:schemeClr val="tx1"/>
                </a:solidFill>
                <a:effectLst/>
                <a:latin typeface="Arial" charset="0"/>
                <a:ea typeface="+mn-ea"/>
                <a:cs typeface="+mn-cs"/>
              </a:rPr>
              <a:t> All students should have their Bibles during this presentation, so that they can begin to orient themselves to its contents.</a:t>
            </a:r>
            <a:endParaRPr lang="en-US" dirty="0" smtClean="0">
              <a:effectLst/>
            </a:endParaRPr>
          </a:p>
          <a:p>
            <a:pPr eaLnBrk="1" hangingPunct="1"/>
            <a:endParaRPr lang="en-US" dirty="0" smtClean="0"/>
          </a:p>
        </p:txBody>
      </p:sp>
    </p:spTree>
    <p:extLst>
      <p:ext uri="{BB962C8B-B14F-4D97-AF65-F5344CB8AC3E}">
        <p14:creationId xmlns:p14="http://schemas.microsoft.com/office/powerpoint/2010/main" val="835552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7CF4565-0C10-475C-AB6E-FBD75C27279F}" type="slidenum">
              <a:rPr lang="en-US" smtClean="0"/>
              <a:pPr/>
              <a:t>3</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1" kern="1200" dirty="0" smtClean="0">
                <a:solidFill>
                  <a:schemeClr val="tx1"/>
                </a:solidFill>
                <a:effectLst/>
                <a:latin typeface="Arial" charset="0"/>
                <a:ea typeface="+mn-ea"/>
                <a:cs typeface="+mn-cs"/>
              </a:rPr>
              <a:t>Notes: </a:t>
            </a:r>
            <a:r>
              <a:rPr lang="en-US" sz="1200" kern="1200" dirty="0" smtClean="0">
                <a:solidFill>
                  <a:schemeClr val="tx1"/>
                </a:solidFill>
                <a:effectLst/>
                <a:latin typeface="Arial" charset="0"/>
                <a:ea typeface="+mn-ea"/>
                <a:cs typeface="+mn-cs"/>
              </a:rPr>
              <a:t>Using either the table of contents or the alphabetical listing of books, direct the students to find the beginning of the Gospel of Matthew. Explain to them that Matthew is the first book of the New Testament—therefore, everything before Matthew is the Old Testament, and everything from Matthew forward is the New Testament. If the students have print Bibles (rather than e-books), invite them to notice how much longer the Old Testament is than the New Testament.</a:t>
            </a:r>
            <a:endParaRPr lang="en-US" dirty="0" smtClean="0">
              <a:effectLst/>
            </a:endParaRPr>
          </a:p>
          <a:p>
            <a:pPr eaLnBrk="1" hangingPunct="1"/>
            <a:endParaRPr lang="en-US" dirty="0" smtClean="0"/>
          </a:p>
        </p:txBody>
      </p:sp>
    </p:spTree>
    <p:extLst>
      <p:ext uri="{BB962C8B-B14F-4D97-AF65-F5344CB8AC3E}">
        <p14:creationId xmlns:p14="http://schemas.microsoft.com/office/powerpoint/2010/main" val="1403129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7CF4565-0C10-475C-AB6E-FBD75C27279F}" type="slidenum">
              <a:rPr lang="en-US" smtClean="0"/>
              <a:pPr/>
              <a:t>4</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r>
              <a:rPr lang="en-US" sz="1200" i="1" kern="1200" dirty="0" smtClean="0">
                <a:solidFill>
                  <a:schemeClr val="tx1"/>
                </a:solidFill>
                <a:effectLst/>
                <a:latin typeface="Arial" charset="0"/>
                <a:ea typeface="+mn-ea"/>
                <a:cs typeface="+mn-cs"/>
              </a:rPr>
              <a:t>Notes:</a:t>
            </a:r>
            <a:r>
              <a:rPr lang="en-US" sz="1200" kern="1200" dirty="0" smtClean="0">
                <a:solidFill>
                  <a:schemeClr val="tx1"/>
                </a:solidFill>
                <a:effectLst/>
                <a:latin typeface="Arial" charset="0"/>
                <a:ea typeface="+mn-ea"/>
                <a:cs typeface="+mn-cs"/>
              </a:rPr>
              <a:t> There are four biblical books that are not divided into chapters because they are very short—only one chapter long. Send your students on a little scavenger hunt to find which books these are. </a:t>
            </a:r>
            <a:r>
              <a:rPr lang="en-US" sz="1200" i="1" kern="1200" dirty="0" smtClean="0">
                <a:solidFill>
                  <a:schemeClr val="tx1"/>
                </a:solidFill>
                <a:effectLst/>
                <a:latin typeface="Arial" charset="0"/>
                <a:ea typeface="+mn-ea"/>
                <a:cs typeface="+mn-cs"/>
              </a:rPr>
              <a:t>They are Philemon, 2 John, 3 John, and Jude.</a:t>
            </a:r>
            <a:r>
              <a:rPr lang="en-US" sz="1200" kern="1200" dirty="0" smtClean="0">
                <a:solidFill>
                  <a:schemeClr val="tx1"/>
                </a:solidFill>
                <a:effectLst/>
                <a:latin typeface="Arial" charset="0"/>
                <a:ea typeface="+mn-ea"/>
                <a:cs typeface="+mn-cs"/>
              </a:rPr>
              <a:t> </a:t>
            </a:r>
            <a:endParaRPr lang="en-US" dirty="0" smtClean="0">
              <a:effectLst/>
            </a:endParaRPr>
          </a:p>
          <a:p>
            <a:pPr eaLnBrk="1" hangingPunct="1"/>
            <a:endParaRPr lang="en-US" dirty="0" smtClean="0"/>
          </a:p>
        </p:txBody>
      </p:sp>
    </p:spTree>
    <p:extLst>
      <p:ext uri="{BB962C8B-B14F-4D97-AF65-F5344CB8AC3E}">
        <p14:creationId xmlns:p14="http://schemas.microsoft.com/office/powerpoint/2010/main" val="140312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5341F7F8-25A2-4480-B28C-AA9113955A7A}" type="slidenum">
              <a:rPr lang="en-US" smtClean="0"/>
              <a:pPr/>
              <a:t>5</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1" kern="1200" dirty="0" smtClean="0">
                <a:solidFill>
                  <a:schemeClr val="tx1"/>
                </a:solidFill>
                <a:effectLst/>
                <a:latin typeface="Arial" charset="0"/>
                <a:ea typeface="+mn-ea"/>
                <a:cs typeface="+mn-cs"/>
              </a:rPr>
              <a:t>Notes:</a:t>
            </a:r>
            <a:r>
              <a:rPr lang="en-US" sz="1200" kern="1200" dirty="0" smtClean="0">
                <a:solidFill>
                  <a:schemeClr val="tx1"/>
                </a:solidFill>
                <a:effectLst/>
                <a:latin typeface="Arial" charset="0"/>
                <a:ea typeface="+mn-ea"/>
                <a:cs typeface="+mn-cs"/>
              </a:rPr>
              <a:t> Using the example on the slide, help the students to understand that “Ruth” refers to the book of the Bible, “1” to the chapter, and “16-17” to the verses. If you wish, have students find this passage and read it aloud.</a:t>
            </a:r>
            <a:endParaRPr lang="en-US" dirty="0" smtClean="0">
              <a:effectLst/>
            </a:endParaRPr>
          </a:p>
          <a:p>
            <a:pPr eaLnBrk="1" hangingPunct="1"/>
            <a:endParaRPr lang="en-US" dirty="0" smtClean="0"/>
          </a:p>
        </p:txBody>
      </p:sp>
    </p:spTree>
    <p:extLst>
      <p:ext uri="{BB962C8B-B14F-4D97-AF65-F5344CB8AC3E}">
        <p14:creationId xmlns:p14="http://schemas.microsoft.com/office/powerpoint/2010/main" val="4063200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6</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1" kern="1200" dirty="0" smtClean="0">
                <a:solidFill>
                  <a:schemeClr val="tx1"/>
                </a:solidFill>
                <a:effectLst/>
                <a:latin typeface="Arial" charset="0"/>
                <a:ea typeface="+mn-ea"/>
                <a:cs typeface="+mn-cs"/>
              </a:rPr>
              <a:t>Notes:</a:t>
            </a:r>
            <a:r>
              <a:rPr lang="en-US" sz="1200" kern="1200" dirty="0" smtClean="0">
                <a:solidFill>
                  <a:schemeClr val="tx1"/>
                </a:solidFill>
                <a:effectLst/>
                <a:latin typeface="Arial" charset="0"/>
                <a:ea typeface="+mn-ea"/>
                <a:cs typeface="+mn-cs"/>
              </a:rPr>
              <a:t> Invite the students to locate these passages and read them aloud. This will build their practice and confidence in navigating the Bible.</a:t>
            </a:r>
          </a:p>
          <a:p>
            <a:pPr eaLnBrk="1" hangingPunct="1"/>
            <a:endParaRPr lang="en-US" dirty="0" smtClean="0"/>
          </a:p>
        </p:txBody>
      </p:sp>
    </p:spTree>
    <p:extLst>
      <p:ext uri="{BB962C8B-B14F-4D97-AF65-F5344CB8AC3E}">
        <p14:creationId xmlns:p14="http://schemas.microsoft.com/office/powerpoint/2010/main" val="114480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7</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r>
              <a:rPr lang="en-US" sz="1200" i="1" kern="1200" dirty="0" smtClean="0">
                <a:solidFill>
                  <a:schemeClr val="tx1"/>
                </a:solidFill>
                <a:effectLst/>
                <a:latin typeface="Arial" charset="0"/>
                <a:ea typeface="+mn-ea"/>
                <a:cs typeface="+mn-cs"/>
              </a:rPr>
              <a:t>Notes:</a:t>
            </a:r>
            <a:r>
              <a:rPr lang="en-US" sz="1200" kern="1200" dirty="0" smtClean="0">
                <a:solidFill>
                  <a:schemeClr val="tx1"/>
                </a:solidFill>
                <a:effectLst/>
                <a:latin typeface="Arial" charset="0"/>
                <a:ea typeface="+mn-ea"/>
                <a:cs typeface="+mn-cs"/>
              </a:rPr>
              <a:t> The next several slides invite the students to practice their skills in navigating through the Bible. You may wish to organize the students into pairs or teams for this part of the presentation. Also, once you verify the answer by bringing in the answer on the PowerPoint, you may wish to have a student read the passage that contains the answer out loud.</a:t>
            </a:r>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4480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8</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4480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9</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4480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1296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050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7" name="Text Placeholder 4"/>
          <p:cNvSpPr>
            <a:spLocks noGrp="1"/>
          </p:cNvSpPr>
          <p:nvPr>
            <p:ph type="body" sz="quarter" idx="12" hasCustomPrompt="1"/>
          </p:nvPr>
        </p:nvSpPr>
        <p:spPr>
          <a:xfrm>
            <a:off x="7467600" y="6019800"/>
            <a:ext cx="1295400" cy="152400"/>
          </a:xfrm>
        </p:spPr>
        <p:txBody>
          <a:bodyPr>
            <a:noAutofit/>
          </a:bodyPr>
          <a:lstStyle>
            <a:lvl1pPr marL="0" indent="0">
              <a:buFontTx/>
              <a:buNone/>
              <a:defRPr sz="800"/>
            </a:lvl1pPr>
          </a:lstStyle>
          <a:p>
            <a:pPr>
              <a:defRPr/>
            </a:pPr>
            <a:r>
              <a:rPr lang="en-US" dirty="0" smtClean="0"/>
              <a:t>Document #: TX000000</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3174DD-0A7C-4E43-A7F1-A9352066A8B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B3152-2CAA-489E-A4B9-B4E234702B7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74B11-1131-47BF-A1EA-20D3CFFE54D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283B3-1FBD-4CC0-B434-8093E88EEED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0AC500-17B0-4036-80A3-1CE26918236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FA712A-49ED-4D2B-8F49-A0DD56050A9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CA38F2-15D0-4478-A507-BE90CD0F104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0D61A4-7BC0-4D69-A5A0-886F0554C69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0CD283-E662-481B-A841-356D642A2AF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2C0EEE4-B1FF-4A42-9919-29548DB518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752600" y="2514600"/>
            <a:ext cx="6629400" cy="1470025"/>
          </a:xfrm>
        </p:spPr>
        <p:txBody>
          <a:bodyPr/>
          <a:lstStyle/>
          <a:p>
            <a:pPr eaLnBrk="1" hangingPunct="1"/>
            <a:r>
              <a:rPr lang="en-US" b="1" dirty="0"/>
              <a:t>Learning to Navigate the Bible </a:t>
            </a:r>
            <a:endParaRPr lang="en-US" b="1" dirty="0" smtClean="0">
              <a:solidFill>
                <a:schemeClr val="tx1"/>
              </a:solidFill>
            </a:endParaRPr>
          </a:p>
        </p:txBody>
      </p:sp>
      <p:sp>
        <p:nvSpPr>
          <p:cNvPr id="2052" name="Text Box 6"/>
          <p:cNvSpPr txBox="1">
            <a:spLocks noChangeArrowheads="1"/>
          </p:cNvSpPr>
          <p:nvPr/>
        </p:nvSpPr>
        <p:spPr bwMode="auto">
          <a:xfrm>
            <a:off x="7467600" y="6019800"/>
            <a:ext cx="1524000" cy="214313"/>
          </a:xfrm>
          <a:prstGeom prst="rect">
            <a:avLst/>
          </a:prstGeom>
          <a:noFill/>
          <a:ln w="9525">
            <a:noFill/>
            <a:miter lim="800000"/>
            <a:headEnd/>
            <a:tailEnd/>
          </a:ln>
        </p:spPr>
        <p:txBody>
          <a:bodyPr>
            <a:spAutoFit/>
          </a:bodyPr>
          <a:lstStyle/>
          <a:p>
            <a:r>
              <a:rPr lang="en-US" sz="800" dirty="0">
                <a:solidFill>
                  <a:schemeClr val="bg2"/>
                </a:solidFill>
              </a:rPr>
              <a:t>Document #: </a:t>
            </a:r>
            <a:r>
              <a:rPr lang="en-US" sz="800" dirty="0" smtClean="0">
                <a:solidFill>
                  <a:schemeClr val="bg2"/>
                </a:solidFill>
              </a:rPr>
              <a:t>TX004701</a:t>
            </a:r>
            <a:endParaRPr lang="en-US" sz="800"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47" name="TextBox 4"/>
          <p:cNvSpPr txBox="1">
            <a:spLocks noChangeArrowheads="1"/>
          </p:cNvSpPr>
          <p:nvPr/>
        </p:nvSpPr>
        <p:spPr bwMode="auto">
          <a:xfrm>
            <a:off x="1447800" y="914400"/>
            <a:ext cx="6324600" cy="523220"/>
          </a:xfrm>
          <a:prstGeom prst="rect">
            <a:avLst/>
          </a:prstGeom>
          <a:noFill/>
          <a:ln w="9525">
            <a:noFill/>
            <a:miter lim="800000"/>
            <a:headEnd/>
            <a:tailEnd/>
          </a:ln>
        </p:spPr>
        <p:txBody>
          <a:bodyPr wrap="square">
            <a:spAutoFit/>
          </a:bodyPr>
          <a:lstStyle/>
          <a:p>
            <a:pPr algn="ctr"/>
            <a:r>
              <a:rPr lang="en-US" sz="2800" b="1" dirty="0"/>
              <a:t>Practice </a:t>
            </a:r>
            <a:r>
              <a:rPr lang="en-US" sz="2800" b="1" dirty="0" smtClean="0"/>
              <a:t>#2 </a:t>
            </a:r>
            <a:endParaRPr lang="en-US" sz="2800" b="1" dirty="0"/>
          </a:p>
        </p:txBody>
      </p:sp>
      <p:sp>
        <p:nvSpPr>
          <p:cNvPr id="7" name="Text Box 6"/>
          <p:cNvSpPr txBox="1">
            <a:spLocks noChangeArrowheads="1"/>
          </p:cNvSpPr>
          <p:nvPr/>
        </p:nvSpPr>
        <p:spPr bwMode="auto">
          <a:xfrm>
            <a:off x="2667000" y="1905000"/>
            <a:ext cx="3886200" cy="461665"/>
          </a:xfrm>
          <a:prstGeom prst="rect">
            <a:avLst/>
          </a:prstGeom>
          <a:noFill/>
          <a:ln w="9525">
            <a:noFill/>
            <a:miter lim="800000"/>
            <a:headEnd/>
            <a:tailEnd/>
          </a:ln>
        </p:spPr>
        <p:txBody>
          <a:bodyPr wrap="square">
            <a:spAutoFit/>
          </a:bodyPr>
          <a:lstStyle/>
          <a:p>
            <a:pPr algn="ctr"/>
            <a:r>
              <a:rPr lang="en-US" sz="2400" b="1" dirty="0">
                <a:solidFill>
                  <a:srgbClr val="FF0000"/>
                </a:solidFill>
              </a:rPr>
              <a:t>Answer</a:t>
            </a:r>
            <a:r>
              <a:rPr lang="en-US" sz="2400" dirty="0">
                <a:solidFill>
                  <a:srgbClr val="FF0000"/>
                </a:solidFill>
              </a:rPr>
              <a:t>:  100 </a:t>
            </a:r>
            <a:r>
              <a:rPr lang="en-US" sz="2000" dirty="0">
                <a:solidFill>
                  <a:srgbClr val="FF0000"/>
                </a:solidFill>
              </a:rPr>
              <a:t>  </a:t>
            </a:r>
          </a:p>
        </p:txBody>
      </p:sp>
      <p:pic>
        <p:nvPicPr>
          <p:cNvPr id="4" name="Picture 3" descr="Slide 8B_shutterstock_185217830.jpg"/>
          <p:cNvPicPr>
            <a:picLocks noChangeAspect="1"/>
          </p:cNvPicPr>
          <p:nvPr/>
        </p:nvPicPr>
        <p:blipFill>
          <a:blip r:embed="rId4" cstate="print">
            <a:extLst>
              <a:ext uri="{BEBA8EAE-BF5A-486C-A8C5-ECC9F3942E4B}">
                <a14:imgProps xmlns:a14="http://schemas.microsoft.com/office/drawing/2010/main">
                  <a14:imgLayer r:embed="rId5">
                    <a14:imgEffect>
                      <a14:backgroundRemoval t="121" b="100000" l="0" r="100000"/>
                    </a14:imgEffect>
                  </a14:imgLayer>
                </a14:imgProps>
              </a:ext>
              <a:ext uri="{28A0092B-C50C-407E-A947-70E740481C1C}">
                <a14:useLocalDpi xmlns:a14="http://schemas.microsoft.com/office/drawing/2010/main" val="0"/>
              </a:ext>
            </a:extLst>
          </a:blip>
          <a:stretch>
            <a:fillRect/>
          </a:stretch>
        </p:blipFill>
        <p:spPr>
          <a:xfrm>
            <a:off x="3733800" y="2805530"/>
            <a:ext cx="4114800" cy="3273346"/>
          </a:xfrm>
          <a:prstGeom prst="rect">
            <a:avLst/>
          </a:prstGeom>
        </p:spPr>
      </p:pic>
      <p:pic>
        <p:nvPicPr>
          <p:cNvPr id="3" name="Picture 2" descr="Slide 8A_shutterstock_189572165.jpg"/>
          <p:cNvPicPr>
            <a:picLocks noChangeAspect="1"/>
          </p:cNvPicPr>
          <p:nvPr/>
        </p:nvPicPr>
        <p:blipFill>
          <a:blip r:embed="rId6" cstate="print">
            <a:extLst>
              <a:ext uri="{BEBA8EAE-BF5A-486C-A8C5-ECC9F3942E4B}">
                <a14:imgProps xmlns:a14="http://schemas.microsoft.com/office/drawing/2010/main">
                  <a14:imgLayer r:embed="rId7">
                    <a14:imgEffect>
                      <a14:backgroundRemoval t="3697" b="96667" l="4209" r="94145">
                        <a14:foregroundMark x1="47210" y1="18788" x2="50778" y2="12606"/>
                        <a14:foregroundMark x1="51693" y1="5758" x2="54803" y2="9030"/>
                      </a14:backgroundRemoval>
                    </a14:imgEffect>
                  </a14:imgLayer>
                </a14:imgProps>
              </a:ext>
              <a:ext uri="{28A0092B-C50C-407E-A947-70E740481C1C}">
                <a14:useLocalDpi xmlns:a14="http://schemas.microsoft.com/office/drawing/2010/main" val="0"/>
              </a:ext>
            </a:extLst>
          </a:blip>
          <a:stretch>
            <a:fillRect/>
          </a:stretch>
        </p:blipFill>
        <p:spPr>
          <a:xfrm>
            <a:off x="1676400" y="2055906"/>
            <a:ext cx="2857401" cy="4314114"/>
          </a:xfrm>
          <a:prstGeom prst="rect">
            <a:avLst/>
          </a:prstGeom>
        </p:spPr>
      </p:pic>
      <p:sp>
        <p:nvSpPr>
          <p:cNvPr id="8" name="Text Box 10"/>
          <p:cNvSpPr txBox="1">
            <a:spLocks noChangeArrowheads="1"/>
          </p:cNvSpPr>
          <p:nvPr/>
        </p:nvSpPr>
        <p:spPr bwMode="auto">
          <a:xfrm>
            <a:off x="6400800" y="5867400"/>
            <a:ext cx="1905000"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Artbox</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
        <p:nvSpPr>
          <p:cNvPr id="6" name="Text Box 10"/>
          <p:cNvSpPr txBox="1">
            <a:spLocks noChangeArrowheads="1"/>
          </p:cNvSpPr>
          <p:nvPr/>
        </p:nvSpPr>
        <p:spPr bwMode="auto">
          <a:xfrm rot="16907625">
            <a:off x="947829" y="4047088"/>
            <a:ext cx="1905000" cy="215444"/>
          </a:xfrm>
          <a:prstGeom prst="rect">
            <a:avLst/>
          </a:prstGeom>
          <a:noFill/>
          <a:ln w="9525">
            <a:noFill/>
            <a:miter lim="800000"/>
            <a:headEnd/>
            <a:tailEnd/>
          </a:ln>
        </p:spPr>
        <p:txBody>
          <a:bodyPr wrap="square">
            <a:spAutoFit/>
          </a:bodyPr>
          <a:lstStyle/>
          <a:p>
            <a:pPr>
              <a:spcBef>
                <a:spcPct val="50000"/>
              </a:spcBef>
            </a:pPr>
            <a:r>
              <a:rPr lang="en-US" sz="800" dirty="0">
                <a:solidFill>
                  <a:schemeClr val="bg1">
                    <a:lumMod val="50000"/>
                  </a:schemeClr>
                </a:solidFill>
                <a:latin typeface="Arial"/>
                <a:ea typeface="Calibri"/>
                <a:cs typeface="Arial"/>
              </a:rPr>
              <a:t>© Gam1983 / </a:t>
            </a:r>
            <a:r>
              <a:rPr lang="en-US" sz="800" dirty="0" err="1">
                <a:solidFill>
                  <a:schemeClr val="bg1">
                    <a:lumMod val="50000"/>
                  </a:schemeClr>
                </a:solidFill>
                <a:latin typeface="Arial"/>
                <a:ea typeface="Calibri"/>
                <a:cs typeface="Arial"/>
              </a:rPr>
              <a:t>Shutterstock.com</a:t>
            </a:r>
            <a:endParaRPr lang="en-US" dirty="0">
              <a:solidFill>
                <a:schemeClr val="bg1">
                  <a:lumMod val="50000"/>
                </a:schemeClr>
              </a:solidFill>
              <a:latin typeface="Arial"/>
              <a:cs typeface="Arial"/>
            </a:endParaRPr>
          </a:p>
        </p:txBody>
      </p:sp>
    </p:spTree>
    <p:extLst>
      <p:ext uri="{BB962C8B-B14F-4D97-AF65-F5344CB8AC3E}">
        <p14:creationId xmlns:p14="http://schemas.microsoft.com/office/powerpoint/2010/main" val="2751382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371600" y="1905000"/>
            <a:ext cx="6477000" cy="1323439"/>
          </a:xfrm>
          <a:prstGeom prst="rect">
            <a:avLst/>
          </a:prstGeom>
          <a:noFill/>
          <a:ln w="9525">
            <a:noFill/>
            <a:miter lim="800000"/>
            <a:headEnd/>
            <a:tailEnd/>
          </a:ln>
        </p:spPr>
        <p:txBody>
          <a:bodyPr wrap="square">
            <a:spAutoFit/>
          </a:bodyPr>
          <a:lstStyle/>
          <a:p>
            <a:r>
              <a:rPr lang="en-US" sz="2000" b="1" dirty="0"/>
              <a:t>Question</a:t>
            </a:r>
            <a:r>
              <a:rPr lang="en-US" sz="2000" dirty="0"/>
              <a:t>: What do all three of the following verses have in common? </a:t>
            </a:r>
          </a:p>
          <a:p>
            <a:r>
              <a:rPr lang="en-US" sz="2000" dirty="0"/>
              <a:t>		</a:t>
            </a:r>
            <a:endParaRPr lang="en-US" sz="2000" dirty="0" smtClean="0">
              <a:solidFill>
                <a:srgbClr val="7F7F7F"/>
              </a:solidFill>
            </a:endParaRPr>
          </a:p>
          <a:p>
            <a:pPr algn="ctr"/>
            <a:r>
              <a:rPr lang="en-US" sz="2000" dirty="0" smtClean="0">
                <a:solidFill>
                  <a:srgbClr val="7F7F7F"/>
                </a:solidFill>
              </a:rPr>
              <a:t>Psalm </a:t>
            </a:r>
            <a:r>
              <a:rPr lang="en-US" sz="2000" dirty="0">
                <a:solidFill>
                  <a:srgbClr val="7F7F7F"/>
                </a:solidFill>
              </a:rPr>
              <a:t>2:4, 37:13, and 59:</a:t>
            </a:r>
            <a:r>
              <a:rPr lang="en-US" sz="2000" dirty="0" smtClean="0">
                <a:solidFill>
                  <a:srgbClr val="7F7F7F"/>
                </a:solidFill>
              </a:rPr>
              <a:t>9</a:t>
            </a:r>
            <a:r>
              <a:rPr lang="en-US" sz="2000" dirty="0"/>
              <a:t>  </a:t>
            </a:r>
          </a:p>
        </p:txBody>
      </p:sp>
      <p:sp>
        <p:nvSpPr>
          <p:cNvPr id="6147" name="TextBox 4"/>
          <p:cNvSpPr txBox="1">
            <a:spLocks noChangeArrowheads="1"/>
          </p:cNvSpPr>
          <p:nvPr/>
        </p:nvSpPr>
        <p:spPr bwMode="auto">
          <a:xfrm>
            <a:off x="1447800" y="914400"/>
            <a:ext cx="6324600" cy="523220"/>
          </a:xfrm>
          <a:prstGeom prst="rect">
            <a:avLst/>
          </a:prstGeom>
          <a:noFill/>
          <a:ln w="9525">
            <a:noFill/>
            <a:miter lim="800000"/>
            <a:headEnd/>
            <a:tailEnd/>
          </a:ln>
        </p:spPr>
        <p:txBody>
          <a:bodyPr wrap="square">
            <a:spAutoFit/>
          </a:bodyPr>
          <a:lstStyle/>
          <a:p>
            <a:pPr algn="ctr"/>
            <a:r>
              <a:rPr lang="en-US" sz="2800" b="1" dirty="0"/>
              <a:t>Practice </a:t>
            </a:r>
            <a:r>
              <a:rPr lang="en-US" sz="2800" b="1" dirty="0" smtClean="0"/>
              <a:t>#3 </a:t>
            </a:r>
            <a:endParaRPr lang="en-US" sz="2800" b="1" dirty="0"/>
          </a:p>
        </p:txBody>
      </p:sp>
    </p:spTree>
    <p:extLst>
      <p:ext uri="{BB962C8B-B14F-4D97-AF65-F5344CB8AC3E}">
        <p14:creationId xmlns:p14="http://schemas.microsoft.com/office/powerpoint/2010/main" val="3858767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47" name="TextBox 4"/>
          <p:cNvSpPr txBox="1">
            <a:spLocks noChangeArrowheads="1"/>
          </p:cNvSpPr>
          <p:nvPr/>
        </p:nvSpPr>
        <p:spPr bwMode="auto">
          <a:xfrm>
            <a:off x="1447800" y="914400"/>
            <a:ext cx="6324600" cy="523220"/>
          </a:xfrm>
          <a:prstGeom prst="rect">
            <a:avLst/>
          </a:prstGeom>
          <a:noFill/>
          <a:ln w="9525">
            <a:noFill/>
            <a:miter lim="800000"/>
            <a:headEnd/>
            <a:tailEnd/>
          </a:ln>
        </p:spPr>
        <p:txBody>
          <a:bodyPr wrap="square">
            <a:spAutoFit/>
          </a:bodyPr>
          <a:lstStyle/>
          <a:p>
            <a:pPr algn="ctr"/>
            <a:r>
              <a:rPr lang="en-US" sz="2800" b="1" dirty="0"/>
              <a:t>Practice </a:t>
            </a:r>
            <a:r>
              <a:rPr lang="en-US" sz="2800" b="1" dirty="0" smtClean="0"/>
              <a:t>#3 </a:t>
            </a:r>
            <a:endParaRPr lang="en-US" sz="2800" b="1" dirty="0"/>
          </a:p>
        </p:txBody>
      </p:sp>
      <p:sp>
        <p:nvSpPr>
          <p:cNvPr id="7" name="Text Box 6"/>
          <p:cNvSpPr txBox="1">
            <a:spLocks noChangeArrowheads="1"/>
          </p:cNvSpPr>
          <p:nvPr/>
        </p:nvSpPr>
        <p:spPr bwMode="auto">
          <a:xfrm>
            <a:off x="2667000" y="1905000"/>
            <a:ext cx="3886200" cy="461665"/>
          </a:xfrm>
          <a:prstGeom prst="rect">
            <a:avLst/>
          </a:prstGeom>
          <a:noFill/>
          <a:ln w="9525">
            <a:noFill/>
            <a:miter lim="800000"/>
            <a:headEnd/>
            <a:tailEnd/>
          </a:ln>
        </p:spPr>
        <p:txBody>
          <a:bodyPr wrap="square">
            <a:spAutoFit/>
          </a:bodyPr>
          <a:lstStyle/>
          <a:p>
            <a:pPr algn="ctr"/>
            <a:r>
              <a:rPr lang="en-US" sz="2400" b="1" dirty="0">
                <a:solidFill>
                  <a:srgbClr val="FF0000"/>
                </a:solidFill>
              </a:rPr>
              <a:t>Answer</a:t>
            </a:r>
            <a:r>
              <a:rPr lang="en-US" sz="2400" dirty="0">
                <a:solidFill>
                  <a:srgbClr val="FF0000"/>
                </a:solidFill>
              </a:rPr>
              <a:t>: </a:t>
            </a:r>
            <a:r>
              <a:rPr lang="en-US" sz="2400" dirty="0" smtClean="0">
                <a:solidFill>
                  <a:srgbClr val="FF0000"/>
                </a:solidFill>
              </a:rPr>
              <a:t>God </a:t>
            </a:r>
            <a:r>
              <a:rPr lang="en-US" sz="2400" dirty="0">
                <a:solidFill>
                  <a:srgbClr val="FF0000"/>
                </a:solidFill>
              </a:rPr>
              <a:t>laughs   </a:t>
            </a:r>
          </a:p>
        </p:txBody>
      </p:sp>
      <p:sp>
        <p:nvSpPr>
          <p:cNvPr id="8" name="Text Box 10"/>
          <p:cNvSpPr txBox="1">
            <a:spLocks noChangeArrowheads="1"/>
          </p:cNvSpPr>
          <p:nvPr/>
        </p:nvSpPr>
        <p:spPr bwMode="auto">
          <a:xfrm>
            <a:off x="5105400" y="6338370"/>
            <a:ext cx="1905000" cy="215444"/>
          </a:xfrm>
          <a:prstGeom prst="rect">
            <a:avLst/>
          </a:prstGeom>
          <a:noFill/>
          <a:ln w="9525">
            <a:noFill/>
            <a:miter lim="800000"/>
            <a:headEnd/>
            <a:tailEnd/>
          </a:ln>
        </p:spPr>
        <p:txBody>
          <a:bodyPr wrap="square">
            <a:spAutoFit/>
          </a:bodyPr>
          <a:lstStyle/>
          <a:p>
            <a:pPr>
              <a:spcBef>
                <a:spcPct val="50000"/>
              </a:spcBef>
            </a:pPr>
            <a:r>
              <a:rPr lang="en-US" sz="800" dirty="0">
                <a:solidFill>
                  <a:schemeClr val="bg1">
                    <a:lumMod val="50000"/>
                  </a:schemeClr>
                </a:solidFill>
                <a:latin typeface="Arial"/>
                <a:ea typeface="Calibri"/>
                <a:cs typeface="Arial"/>
              </a:rPr>
              <a:t>© Blend Images / </a:t>
            </a:r>
            <a:r>
              <a:rPr lang="en-US" sz="800" dirty="0" err="1">
                <a:solidFill>
                  <a:schemeClr val="bg1">
                    <a:lumMod val="50000"/>
                  </a:schemeClr>
                </a:solidFill>
                <a:latin typeface="Arial"/>
                <a:ea typeface="Calibri"/>
                <a:cs typeface="Arial"/>
              </a:rPr>
              <a:t>Shutterstock.com</a:t>
            </a:r>
            <a:endParaRPr lang="en-US" dirty="0">
              <a:solidFill>
                <a:schemeClr val="bg1">
                  <a:lumMod val="50000"/>
                </a:schemeClr>
              </a:solidFill>
              <a:latin typeface="Arial"/>
              <a:cs typeface="Arial"/>
            </a:endParaRPr>
          </a:p>
        </p:txBody>
      </p:sp>
      <p:pic>
        <p:nvPicPr>
          <p:cNvPr id="2" name="Picture 1" descr="Slide 9_shutterstock_9813923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2711116"/>
            <a:ext cx="5257800" cy="3498247"/>
          </a:xfrm>
          <a:prstGeom prst="round2DiagRect">
            <a:avLst>
              <a:gd name="adj1" fmla="val 16667"/>
              <a:gd name="adj2" fmla="val 6099"/>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98130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371600" y="1905000"/>
            <a:ext cx="6477000" cy="1323439"/>
          </a:xfrm>
          <a:prstGeom prst="rect">
            <a:avLst/>
          </a:prstGeom>
          <a:noFill/>
          <a:ln w="9525">
            <a:noFill/>
            <a:miter lim="800000"/>
            <a:headEnd/>
            <a:tailEnd/>
          </a:ln>
        </p:spPr>
        <p:txBody>
          <a:bodyPr wrap="square">
            <a:spAutoFit/>
          </a:bodyPr>
          <a:lstStyle/>
          <a:p>
            <a:r>
              <a:rPr lang="en-US" sz="2000" b="1" dirty="0"/>
              <a:t>Question</a:t>
            </a:r>
            <a:r>
              <a:rPr lang="en-US" sz="2000" dirty="0"/>
              <a:t>: What does the Risen Jesus serve to his disciples for breakfast? </a:t>
            </a:r>
            <a:endParaRPr lang="en-US" sz="2000" dirty="0" smtClean="0"/>
          </a:p>
          <a:p>
            <a:endParaRPr lang="en-US" sz="2000" dirty="0" smtClean="0"/>
          </a:p>
          <a:p>
            <a:pPr algn="ctr"/>
            <a:r>
              <a:rPr lang="en-US" sz="2000" dirty="0" smtClean="0">
                <a:solidFill>
                  <a:srgbClr val="7F7F7F"/>
                </a:solidFill>
              </a:rPr>
              <a:t>(</a:t>
            </a:r>
            <a:r>
              <a:rPr lang="en-US" sz="2000" dirty="0">
                <a:solidFill>
                  <a:srgbClr val="7F7F7F"/>
                </a:solidFill>
              </a:rPr>
              <a:t>John </a:t>
            </a:r>
            <a:r>
              <a:rPr lang="en-US" sz="2000" dirty="0" smtClean="0">
                <a:solidFill>
                  <a:srgbClr val="7F7F7F"/>
                </a:solidFill>
              </a:rPr>
              <a:t>21:12</a:t>
            </a:r>
            <a:r>
              <a:rPr lang="en-US" sz="2000" dirty="0">
                <a:solidFill>
                  <a:schemeClr val="bg1">
                    <a:lumMod val="65000"/>
                  </a:schemeClr>
                </a:solidFill>
              </a:rPr>
              <a:t>‒</a:t>
            </a:r>
            <a:r>
              <a:rPr lang="en-US" sz="2000" dirty="0" smtClean="0">
                <a:solidFill>
                  <a:srgbClr val="7F7F7F"/>
                </a:solidFill>
              </a:rPr>
              <a:t>13) </a:t>
            </a:r>
            <a:r>
              <a:rPr lang="en-US" sz="2000" dirty="0"/>
              <a:t>  </a:t>
            </a:r>
          </a:p>
        </p:txBody>
      </p:sp>
      <p:sp>
        <p:nvSpPr>
          <p:cNvPr id="6147" name="TextBox 4"/>
          <p:cNvSpPr txBox="1">
            <a:spLocks noChangeArrowheads="1"/>
          </p:cNvSpPr>
          <p:nvPr/>
        </p:nvSpPr>
        <p:spPr bwMode="auto">
          <a:xfrm>
            <a:off x="1447800" y="914400"/>
            <a:ext cx="6324600" cy="523220"/>
          </a:xfrm>
          <a:prstGeom prst="rect">
            <a:avLst/>
          </a:prstGeom>
          <a:noFill/>
          <a:ln w="9525">
            <a:noFill/>
            <a:miter lim="800000"/>
            <a:headEnd/>
            <a:tailEnd/>
          </a:ln>
        </p:spPr>
        <p:txBody>
          <a:bodyPr wrap="square">
            <a:spAutoFit/>
          </a:bodyPr>
          <a:lstStyle/>
          <a:p>
            <a:pPr algn="ctr"/>
            <a:r>
              <a:rPr lang="en-US" sz="2800" b="1" dirty="0"/>
              <a:t>Practice </a:t>
            </a:r>
            <a:r>
              <a:rPr lang="en-US" sz="2800" b="1" dirty="0" smtClean="0"/>
              <a:t>#4 </a:t>
            </a:r>
            <a:endParaRPr lang="en-US" sz="2800" b="1" dirty="0"/>
          </a:p>
        </p:txBody>
      </p:sp>
    </p:spTree>
    <p:extLst>
      <p:ext uri="{BB962C8B-B14F-4D97-AF65-F5344CB8AC3E}">
        <p14:creationId xmlns:p14="http://schemas.microsoft.com/office/powerpoint/2010/main" val="230246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47" name="TextBox 4"/>
          <p:cNvSpPr txBox="1">
            <a:spLocks noChangeArrowheads="1"/>
          </p:cNvSpPr>
          <p:nvPr/>
        </p:nvSpPr>
        <p:spPr bwMode="auto">
          <a:xfrm>
            <a:off x="1447800" y="914400"/>
            <a:ext cx="6324600" cy="523220"/>
          </a:xfrm>
          <a:prstGeom prst="rect">
            <a:avLst/>
          </a:prstGeom>
          <a:noFill/>
          <a:ln w="9525">
            <a:noFill/>
            <a:miter lim="800000"/>
            <a:headEnd/>
            <a:tailEnd/>
          </a:ln>
        </p:spPr>
        <p:txBody>
          <a:bodyPr wrap="square">
            <a:spAutoFit/>
          </a:bodyPr>
          <a:lstStyle/>
          <a:p>
            <a:pPr algn="ctr"/>
            <a:r>
              <a:rPr lang="en-US" sz="2800" b="1" dirty="0"/>
              <a:t>Practice </a:t>
            </a:r>
            <a:r>
              <a:rPr lang="en-US" sz="2800" b="1" dirty="0" smtClean="0"/>
              <a:t>#4 </a:t>
            </a:r>
            <a:endParaRPr lang="en-US" sz="2800" b="1" dirty="0"/>
          </a:p>
        </p:txBody>
      </p:sp>
      <p:sp>
        <p:nvSpPr>
          <p:cNvPr id="7" name="Text Box 6"/>
          <p:cNvSpPr txBox="1">
            <a:spLocks noChangeArrowheads="1"/>
          </p:cNvSpPr>
          <p:nvPr/>
        </p:nvSpPr>
        <p:spPr bwMode="auto">
          <a:xfrm>
            <a:off x="2667000" y="1905000"/>
            <a:ext cx="3886200" cy="461665"/>
          </a:xfrm>
          <a:prstGeom prst="rect">
            <a:avLst/>
          </a:prstGeom>
          <a:noFill/>
          <a:ln w="9525">
            <a:noFill/>
            <a:miter lim="800000"/>
            <a:headEnd/>
            <a:tailEnd/>
          </a:ln>
        </p:spPr>
        <p:txBody>
          <a:bodyPr wrap="square">
            <a:spAutoFit/>
          </a:bodyPr>
          <a:lstStyle/>
          <a:p>
            <a:pPr algn="ctr"/>
            <a:r>
              <a:rPr lang="en-US" sz="2400" b="1" dirty="0">
                <a:solidFill>
                  <a:srgbClr val="FF0000"/>
                </a:solidFill>
              </a:rPr>
              <a:t>Answer</a:t>
            </a:r>
            <a:r>
              <a:rPr lang="en-US" sz="2400" dirty="0">
                <a:solidFill>
                  <a:srgbClr val="FF0000"/>
                </a:solidFill>
              </a:rPr>
              <a:t>: </a:t>
            </a:r>
            <a:r>
              <a:rPr lang="en-US" sz="2400" dirty="0" smtClean="0">
                <a:solidFill>
                  <a:srgbClr val="FF0000"/>
                </a:solidFill>
              </a:rPr>
              <a:t>Bread </a:t>
            </a:r>
            <a:r>
              <a:rPr lang="en-US" sz="2400" dirty="0">
                <a:solidFill>
                  <a:srgbClr val="FF0000"/>
                </a:solidFill>
              </a:rPr>
              <a:t>and </a:t>
            </a:r>
            <a:r>
              <a:rPr lang="en-US" sz="2400" dirty="0" smtClean="0">
                <a:solidFill>
                  <a:srgbClr val="FF0000"/>
                </a:solidFill>
              </a:rPr>
              <a:t>fish </a:t>
            </a:r>
            <a:endParaRPr lang="en-US" sz="2400" dirty="0">
              <a:solidFill>
                <a:srgbClr val="FF0000"/>
              </a:solidFill>
            </a:endParaRPr>
          </a:p>
        </p:txBody>
      </p:sp>
      <p:sp>
        <p:nvSpPr>
          <p:cNvPr id="8" name="Text Box 10"/>
          <p:cNvSpPr txBox="1">
            <a:spLocks noChangeArrowheads="1"/>
          </p:cNvSpPr>
          <p:nvPr/>
        </p:nvSpPr>
        <p:spPr bwMode="auto">
          <a:xfrm>
            <a:off x="5410200" y="6533363"/>
            <a:ext cx="1905000"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sedmak</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iStockphoto.com</a:t>
            </a:r>
            <a:endParaRPr lang="en-US" dirty="0">
              <a:solidFill>
                <a:srgbClr val="7F7F7F"/>
              </a:solidFill>
              <a:latin typeface="Arial"/>
              <a:cs typeface="Arial"/>
            </a:endParaRPr>
          </a:p>
        </p:txBody>
      </p:sp>
      <p:pic>
        <p:nvPicPr>
          <p:cNvPr id="3" name="Picture 2" descr="Slide 10_iStock_31662578_Large.jpg"/>
          <p:cNvPicPr>
            <a:picLocks noChangeAspect="1"/>
          </p:cNvPicPr>
          <p:nvPr/>
        </p:nvPicPr>
        <p:blipFill rotWithShape="1">
          <a:blip r:embed="rId4" cstate="print">
            <a:extLst>
              <a:ext uri="{28A0092B-C50C-407E-A947-70E740481C1C}">
                <a14:useLocalDpi xmlns:a14="http://schemas.microsoft.com/office/drawing/2010/main" val="0"/>
              </a:ext>
            </a:extLst>
          </a:blip>
          <a:srcRect l="2497" t="23735" r="4745" b="8386"/>
          <a:stretch/>
        </p:blipFill>
        <p:spPr>
          <a:xfrm>
            <a:off x="2368550" y="2590800"/>
            <a:ext cx="4483100"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200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371600" y="1905000"/>
            <a:ext cx="6477000" cy="1323439"/>
          </a:xfrm>
          <a:prstGeom prst="rect">
            <a:avLst/>
          </a:prstGeom>
          <a:noFill/>
          <a:ln w="9525">
            <a:noFill/>
            <a:miter lim="800000"/>
            <a:headEnd/>
            <a:tailEnd/>
          </a:ln>
        </p:spPr>
        <p:txBody>
          <a:bodyPr wrap="square">
            <a:spAutoFit/>
          </a:bodyPr>
          <a:lstStyle/>
          <a:p>
            <a:r>
              <a:rPr lang="en-US" sz="2000" b="1" dirty="0"/>
              <a:t>Question</a:t>
            </a:r>
            <a:r>
              <a:rPr lang="en-US" sz="2000" dirty="0"/>
              <a:t>: Who financially provides for Jesus and his disciples? </a:t>
            </a:r>
            <a:endParaRPr lang="en-US" sz="2000" dirty="0" smtClean="0"/>
          </a:p>
          <a:p>
            <a:endParaRPr lang="en-US" sz="2000" dirty="0"/>
          </a:p>
          <a:p>
            <a:pPr algn="ctr"/>
            <a:r>
              <a:rPr lang="en-US" sz="2000" dirty="0" smtClean="0">
                <a:solidFill>
                  <a:schemeClr val="bg1">
                    <a:lumMod val="50000"/>
                  </a:schemeClr>
                </a:solidFill>
              </a:rPr>
              <a:t>(</a:t>
            </a:r>
            <a:r>
              <a:rPr lang="en-US" sz="2000" dirty="0">
                <a:solidFill>
                  <a:schemeClr val="bg1">
                    <a:lumMod val="50000"/>
                  </a:schemeClr>
                </a:solidFill>
              </a:rPr>
              <a:t>Luke </a:t>
            </a:r>
            <a:r>
              <a:rPr lang="en-US" sz="2000" dirty="0" smtClean="0">
                <a:solidFill>
                  <a:schemeClr val="bg1">
                    <a:lumMod val="50000"/>
                  </a:schemeClr>
                </a:solidFill>
              </a:rPr>
              <a:t>8:1</a:t>
            </a:r>
            <a:r>
              <a:rPr lang="en-US" sz="2000" dirty="0">
                <a:solidFill>
                  <a:schemeClr val="bg1">
                    <a:lumMod val="65000"/>
                  </a:schemeClr>
                </a:solidFill>
              </a:rPr>
              <a:t>‒</a:t>
            </a:r>
            <a:r>
              <a:rPr lang="en-US" sz="2000" dirty="0" smtClean="0">
                <a:solidFill>
                  <a:schemeClr val="bg1">
                    <a:lumMod val="50000"/>
                  </a:schemeClr>
                </a:solidFill>
              </a:rPr>
              <a:t>3</a:t>
            </a:r>
            <a:r>
              <a:rPr lang="en-US" sz="2000" dirty="0">
                <a:solidFill>
                  <a:schemeClr val="bg1">
                    <a:lumMod val="50000"/>
                  </a:schemeClr>
                </a:solidFill>
              </a:rPr>
              <a:t>) </a:t>
            </a:r>
            <a:r>
              <a:rPr lang="en-US" sz="2000" dirty="0"/>
              <a:t> </a:t>
            </a:r>
          </a:p>
        </p:txBody>
      </p:sp>
      <p:sp>
        <p:nvSpPr>
          <p:cNvPr id="6147" name="TextBox 4"/>
          <p:cNvSpPr txBox="1">
            <a:spLocks noChangeArrowheads="1"/>
          </p:cNvSpPr>
          <p:nvPr/>
        </p:nvSpPr>
        <p:spPr bwMode="auto">
          <a:xfrm>
            <a:off x="1447800" y="914400"/>
            <a:ext cx="6324600" cy="523220"/>
          </a:xfrm>
          <a:prstGeom prst="rect">
            <a:avLst/>
          </a:prstGeom>
          <a:noFill/>
          <a:ln w="9525">
            <a:noFill/>
            <a:miter lim="800000"/>
            <a:headEnd/>
            <a:tailEnd/>
          </a:ln>
        </p:spPr>
        <p:txBody>
          <a:bodyPr wrap="square">
            <a:spAutoFit/>
          </a:bodyPr>
          <a:lstStyle/>
          <a:p>
            <a:pPr algn="ctr"/>
            <a:r>
              <a:rPr lang="en-US" sz="2800" b="1" dirty="0"/>
              <a:t>Practice </a:t>
            </a:r>
            <a:r>
              <a:rPr lang="en-US" sz="2800" b="1" dirty="0" smtClean="0"/>
              <a:t>#5 </a:t>
            </a:r>
            <a:endParaRPr lang="en-US" sz="2800" b="1" dirty="0"/>
          </a:p>
        </p:txBody>
      </p:sp>
    </p:spTree>
    <p:extLst>
      <p:ext uri="{BB962C8B-B14F-4D97-AF65-F5344CB8AC3E}">
        <p14:creationId xmlns:p14="http://schemas.microsoft.com/office/powerpoint/2010/main" val="2737172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47" name="TextBox 4"/>
          <p:cNvSpPr txBox="1">
            <a:spLocks noChangeArrowheads="1"/>
          </p:cNvSpPr>
          <p:nvPr/>
        </p:nvSpPr>
        <p:spPr bwMode="auto">
          <a:xfrm>
            <a:off x="1447800" y="914400"/>
            <a:ext cx="6324600" cy="523220"/>
          </a:xfrm>
          <a:prstGeom prst="rect">
            <a:avLst/>
          </a:prstGeom>
          <a:noFill/>
          <a:ln w="9525">
            <a:noFill/>
            <a:miter lim="800000"/>
            <a:headEnd/>
            <a:tailEnd/>
          </a:ln>
        </p:spPr>
        <p:txBody>
          <a:bodyPr wrap="square">
            <a:spAutoFit/>
          </a:bodyPr>
          <a:lstStyle/>
          <a:p>
            <a:pPr algn="ctr"/>
            <a:r>
              <a:rPr lang="en-US" sz="2800" b="1" dirty="0"/>
              <a:t>Practice </a:t>
            </a:r>
            <a:r>
              <a:rPr lang="en-US" sz="2800" b="1" dirty="0" smtClean="0"/>
              <a:t>#5 </a:t>
            </a:r>
            <a:endParaRPr lang="en-US" sz="2800" b="1" dirty="0"/>
          </a:p>
        </p:txBody>
      </p:sp>
      <p:sp>
        <p:nvSpPr>
          <p:cNvPr id="7" name="Text Box 6"/>
          <p:cNvSpPr txBox="1">
            <a:spLocks noChangeArrowheads="1"/>
          </p:cNvSpPr>
          <p:nvPr/>
        </p:nvSpPr>
        <p:spPr bwMode="auto">
          <a:xfrm>
            <a:off x="914400" y="1905000"/>
            <a:ext cx="4495800" cy="1938992"/>
          </a:xfrm>
          <a:prstGeom prst="rect">
            <a:avLst/>
          </a:prstGeom>
          <a:noFill/>
          <a:ln w="9525">
            <a:noFill/>
            <a:miter lim="800000"/>
            <a:headEnd/>
            <a:tailEnd/>
          </a:ln>
        </p:spPr>
        <p:txBody>
          <a:bodyPr wrap="square">
            <a:spAutoFit/>
          </a:bodyPr>
          <a:lstStyle/>
          <a:p>
            <a:pPr algn="ctr"/>
            <a:r>
              <a:rPr lang="en-US" sz="2400" b="1" dirty="0">
                <a:solidFill>
                  <a:srgbClr val="FF0000"/>
                </a:solidFill>
              </a:rPr>
              <a:t>Answer</a:t>
            </a:r>
            <a:r>
              <a:rPr lang="en-US" sz="2400" dirty="0">
                <a:solidFill>
                  <a:srgbClr val="FF0000"/>
                </a:solidFill>
              </a:rPr>
              <a:t>: </a:t>
            </a:r>
            <a:endParaRPr lang="en-US" sz="2400" dirty="0" smtClean="0">
              <a:solidFill>
                <a:srgbClr val="FF0000"/>
              </a:solidFill>
            </a:endParaRPr>
          </a:p>
          <a:p>
            <a:pPr algn="ctr"/>
            <a:r>
              <a:rPr lang="en-US" sz="2400" dirty="0" smtClean="0">
                <a:solidFill>
                  <a:srgbClr val="FF0000"/>
                </a:solidFill>
              </a:rPr>
              <a:t> </a:t>
            </a:r>
            <a:br>
              <a:rPr lang="en-US" sz="2400" dirty="0" smtClean="0">
                <a:solidFill>
                  <a:srgbClr val="FF0000"/>
                </a:solidFill>
              </a:rPr>
            </a:br>
            <a:r>
              <a:rPr lang="en-US" sz="2400" dirty="0" smtClean="0">
                <a:solidFill>
                  <a:srgbClr val="FF0000"/>
                </a:solidFill>
              </a:rPr>
              <a:t>Mary </a:t>
            </a:r>
            <a:r>
              <a:rPr lang="en-US" sz="2400" dirty="0">
                <a:solidFill>
                  <a:srgbClr val="FF0000"/>
                </a:solidFill>
              </a:rPr>
              <a:t>Magdalene,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Joanna</a:t>
            </a:r>
            <a:r>
              <a:rPr lang="en-US" sz="2400" dirty="0">
                <a:solidFill>
                  <a:srgbClr val="FF0000"/>
                </a:solidFill>
              </a:rPr>
              <a:t>, and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Susanna </a:t>
            </a:r>
            <a:endParaRPr lang="en-US" sz="2400" dirty="0">
              <a:solidFill>
                <a:srgbClr val="FF0000"/>
              </a:solidFill>
            </a:endParaRPr>
          </a:p>
        </p:txBody>
      </p:sp>
      <p:sp>
        <p:nvSpPr>
          <p:cNvPr id="8" name="Text Box 10"/>
          <p:cNvSpPr txBox="1">
            <a:spLocks noChangeArrowheads="1"/>
          </p:cNvSpPr>
          <p:nvPr/>
        </p:nvSpPr>
        <p:spPr bwMode="auto">
          <a:xfrm>
            <a:off x="4610100" y="6224509"/>
            <a:ext cx="1905000" cy="215444"/>
          </a:xfrm>
          <a:prstGeom prst="rect">
            <a:avLst/>
          </a:prstGeom>
          <a:noFill/>
          <a:ln w="9525">
            <a:noFill/>
            <a:miter lim="800000"/>
            <a:headEnd/>
            <a:tailEnd/>
          </a:ln>
        </p:spPr>
        <p:txBody>
          <a:bodyPr wrap="square">
            <a:spAutoFit/>
          </a:bodyPr>
          <a:lstStyle/>
          <a:p>
            <a:pPr>
              <a:spcBef>
                <a:spcPct val="50000"/>
              </a:spcBef>
            </a:pPr>
            <a:r>
              <a:rPr lang="en-US" sz="800" dirty="0">
                <a:solidFill>
                  <a:schemeClr val="bg1">
                    <a:lumMod val="50000"/>
                  </a:schemeClr>
                </a:solidFill>
                <a:latin typeface="Arial"/>
                <a:ea typeface="Calibri"/>
                <a:cs typeface="Arial"/>
              </a:rPr>
              <a:t>© </a:t>
            </a:r>
            <a:r>
              <a:rPr lang="en-US" sz="800" dirty="0" err="1">
                <a:solidFill>
                  <a:schemeClr val="bg1">
                    <a:lumMod val="50000"/>
                  </a:schemeClr>
                </a:solidFill>
                <a:latin typeface="Arial"/>
                <a:ea typeface="Calibri"/>
                <a:cs typeface="Arial"/>
              </a:rPr>
              <a:t>onepony</a:t>
            </a:r>
            <a:r>
              <a:rPr lang="en-US" sz="800" dirty="0">
                <a:solidFill>
                  <a:schemeClr val="bg1">
                    <a:lumMod val="50000"/>
                  </a:schemeClr>
                </a:solidFill>
                <a:latin typeface="Arial"/>
                <a:ea typeface="Calibri"/>
                <a:cs typeface="Arial"/>
              </a:rPr>
              <a:t> / </a:t>
            </a:r>
            <a:r>
              <a:rPr lang="en-US" sz="800" dirty="0" err="1">
                <a:solidFill>
                  <a:schemeClr val="bg1">
                    <a:lumMod val="50000"/>
                  </a:schemeClr>
                </a:solidFill>
                <a:latin typeface="Arial"/>
                <a:ea typeface="Calibri"/>
                <a:cs typeface="Arial"/>
              </a:rPr>
              <a:t>iStockphoto.com</a:t>
            </a:r>
            <a:endParaRPr lang="en-US" dirty="0">
              <a:solidFill>
                <a:schemeClr val="bg1">
                  <a:lumMod val="50000"/>
                </a:schemeClr>
              </a:solidFill>
              <a:latin typeface="Arial"/>
              <a:cs typeface="Arial"/>
            </a:endParaRPr>
          </a:p>
        </p:txBody>
      </p:sp>
      <p:pic>
        <p:nvPicPr>
          <p:cNvPr id="2" name="Picture 1" descr="Slide 11_iStock_2512528_Large.jpg"/>
          <p:cNvPicPr>
            <a:picLocks noChangeAspect="1"/>
          </p:cNvPicPr>
          <p:nvPr/>
        </p:nvPicPr>
        <p:blipFill rotWithShape="1">
          <a:blip r:embed="rId4" cstate="print">
            <a:extLst>
              <a:ext uri="{28A0092B-C50C-407E-A947-70E740481C1C}">
                <a14:useLocalDpi xmlns:a14="http://schemas.microsoft.com/office/drawing/2010/main" val="0"/>
              </a:ext>
            </a:extLst>
          </a:blip>
          <a:srcRect t="8021"/>
          <a:stretch/>
        </p:blipFill>
        <p:spPr>
          <a:xfrm>
            <a:off x="4724400" y="1752600"/>
            <a:ext cx="3141925" cy="442723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71071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371600" y="1905000"/>
            <a:ext cx="6477000" cy="1323439"/>
          </a:xfrm>
          <a:prstGeom prst="rect">
            <a:avLst/>
          </a:prstGeom>
          <a:noFill/>
          <a:ln w="9525">
            <a:noFill/>
            <a:miter lim="800000"/>
            <a:headEnd/>
            <a:tailEnd/>
          </a:ln>
        </p:spPr>
        <p:txBody>
          <a:bodyPr wrap="square">
            <a:spAutoFit/>
          </a:bodyPr>
          <a:lstStyle/>
          <a:p>
            <a:r>
              <a:rPr lang="en-US" sz="2000" b="1" dirty="0"/>
              <a:t>Question</a:t>
            </a:r>
            <a:r>
              <a:rPr lang="en-US" sz="2000" dirty="0"/>
              <a:t>: What do the four living creatures </a:t>
            </a:r>
            <a:r>
              <a:rPr lang="en-US" sz="2000" dirty="0" smtClean="0"/>
              <a:t>exclaim throughout </a:t>
            </a:r>
            <a:r>
              <a:rPr lang="en-US" sz="2000" dirty="0"/>
              <a:t>the day and the night? </a:t>
            </a:r>
            <a:endParaRPr lang="en-US" sz="2000" dirty="0" smtClean="0"/>
          </a:p>
          <a:p>
            <a:endParaRPr lang="en-US" sz="2000" dirty="0"/>
          </a:p>
          <a:p>
            <a:pPr algn="ctr"/>
            <a:r>
              <a:rPr lang="en-US" sz="2000" dirty="0" smtClean="0">
                <a:solidFill>
                  <a:schemeClr val="bg1">
                    <a:lumMod val="50000"/>
                  </a:schemeClr>
                </a:solidFill>
              </a:rPr>
              <a:t>(</a:t>
            </a:r>
            <a:r>
              <a:rPr lang="en-US" sz="2000" dirty="0">
                <a:solidFill>
                  <a:schemeClr val="bg1">
                    <a:lumMod val="50000"/>
                  </a:schemeClr>
                </a:solidFill>
              </a:rPr>
              <a:t>Revelation 4:8b) </a:t>
            </a:r>
            <a:r>
              <a:rPr lang="en-US" sz="2000" dirty="0" smtClean="0">
                <a:solidFill>
                  <a:schemeClr val="bg1">
                    <a:lumMod val="50000"/>
                  </a:schemeClr>
                </a:solidFill>
              </a:rPr>
              <a:t> </a:t>
            </a:r>
            <a:r>
              <a:rPr lang="en-US" sz="2000" dirty="0"/>
              <a:t>  </a:t>
            </a:r>
          </a:p>
        </p:txBody>
      </p:sp>
      <p:sp>
        <p:nvSpPr>
          <p:cNvPr id="6147" name="TextBox 4"/>
          <p:cNvSpPr txBox="1">
            <a:spLocks noChangeArrowheads="1"/>
          </p:cNvSpPr>
          <p:nvPr/>
        </p:nvSpPr>
        <p:spPr bwMode="auto">
          <a:xfrm>
            <a:off x="1447800" y="914400"/>
            <a:ext cx="6324600" cy="523220"/>
          </a:xfrm>
          <a:prstGeom prst="rect">
            <a:avLst/>
          </a:prstGeom>
          <a:noFill/>
          <a:ln w="9525">
            <a:noFill/>
            <a:miter lim="800000"/>
            <a:headEnd/>
            <a:tailEnd/>
          </a:ln>
        </p:spPr>
        <p:txBody>
          <a:bodyPr wrap="square">
            <a:spAutoFit/>
          </a:bodyPr>
          <a:lstStyle/>
          <a:p>
            <a:pPr algn="ctr"/>
            <a:r>
              <a:rPr lang="en-US" sz="2800" b="1" dirty="0"/>
              <a:t>Practice </a:t>
            </a:r>
            <a:r>
              <a:rPr lang="en-US" sz="2800" b="1" dirty="0" smtClean="0"/>
              <a:t>#6 </a:t>
            </a:r>
            <a:endParaRPr lang="en-US" sz="2800" b="1" dirty="0"/>
          </a:p>
        </p:txBody>
      </p:sp>
    </p:spTree>
    <p:extLst>
      <p:ext uri="{BB962C8B-B14F-4D97-AF65-F5344CB8AC3E}">
        <p14:creationId xmlns:p14="http://schemas.microsoft.com/office/powerpoint/2010/main" val="357120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47" name="TextBox 4"/>
          <p:cNvSpPr txBox="1">
            <a:spLocks noChangeArrowheads="1"/>
          </p:cNvSpPr>
          <p:nvPr/>
        </p:nvSpPr>
        <p:spPr bwMode="auto">
          <a:xfrm>
            <a:off x="1447800" y="914400"/>
            <a:ext cx="6324600" cy="523220"/>
          </a:xfrm>
          <a:prstGeom prst="rect">
            <a:avLst/>
          </a:prstGeom>
          <a:noFill/>
          <a:ln w="9525">
            <a:noFill/>
            <a:miter lim="800000"/>
            <a:headEnd/>
            <a:tailEnd/>
          </a:ln>
        </p:spPr>
        <p:txBody>
          <a:bodyPr wrap="square">
            <a:spAutoFit/>
          </a:bodyPr>
          <a:lstStyle/>
          <a:p>
            <a:pPr algn="ctr"/>
            <a:r>
              <a:rPr lang="en-US" sz="2800" b="1" dirty="0"/>
              <a:t>Practice </a:t>
            </a:r>
            <a:r>
              <a:rPr lang="en-US" sz="2800" b="1" dirty="0" smtClean="0"/>
              <a:t>#6 </a:t>
            </a:r>
            <a:endParaRPr lang="en-US" sz="2800" b="1" dirty="0"/>
          </a:p>
        </p:txBody>
      </p:sp>
      <p:pic>
        <p:nvPicPr>
          <p:cNvPr id="4" name="Picture 3" descr="Slide 12_shutterstock_8200116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486998"/>
            <a:ext cx="3857983" cy="4850301"/>
          </a:xfrm>
          <a:prstGeom prst="rect">
            <a:avLst/>
          </a:prstGeom>
        </p:spPr>
      </p:pic>
      <p:sp>
        <p:nvSpPr>
          <p:cNvPr id="7" name="Text Box 6"/>
          <p:cNvSpPr txBox="1">
            <a:spLocks noChangeArrowheads="1"/>
          </p:cNvSpPr>
          <p:nvPr/>
        </p:nvSpPr>
        <p:spPr bwMode="auto">
          <a:xfrm>
            <a:off x="1752600" y="1905000"/>
            <a:ext cx="2895600" cy="3046988"/>
          </a:xfrm>
          <a:prstGeom prst="rect">
            <a:avLst/>
          </a:prstGeom>
          <a:noFill/>
          <a:ln w="9525">
            <a:noFill/>
            <a:miter lim="800000"/>
            <a:headEnd/>
            <a:tailEnd/>
          </a:ln>
        </p:spPr>
        <p:txBody>
          <a:bodyPr wrap="square">
            <a:spAutoFit/>
          </a:bodyPr>
          <a:lstStyle/>
          <a:p>
            <a:pPr algn="ctr"/>
            <a:r>
              <a:rPr lang="en-US" sz="2400" b="1" dirty="0">
                <a:solidFill>
                  <a:srgbClr val="FF0000"/>
                </a:solidFill>
              </a:rPr>
              <a:t>Answer</a:t>
            </a:r>
            <a:r>
              <a:rPr lang="en-US" sz="2400" dirty="0">
                <a:solidFill>
                  <a:srgbClr val="FF0000"/>
                </a:solidFill>
              </a:rPr>
              <a:t>:  </a:t>
            </a:r>
            <a:endParaRPr lang="en-US" sz="2400" dirty="0" smtClean="0">
              <a:solidFill>
                <a:srgbClr val="FF0000"/>
              </a:solidFill>
            </a:endParaRPr>
          </a:p>
          <a:p>
            <a:pPr algn="ctr"/>
            <a:r>
              <a:rPr lang="en-US" sz="2400" dirty="0" smtClean="0">
                <a:solidFill>
                  <a:srgbClr val="FF0000"/>
                </a:solidFill>
              </a:rPr>
              <a:t/>
            </a:r>
            <a:br>
              <a:rPr lang="en-US" sz="2400" dirty="0" smtClean="0">
                <a:solidFill>
                  <a:srgbClr val="FF0000"/>
                </a:solidFill>
              </a:rPr>
            </a:br>
            <a:r>
              <a:rPr lang="en-US" sz="2400" dirty="0" smtClean="0">
                <a:solidFill>
                  <a:srgbClr val="FF0000"/>
                </a:solidFill>
              </a:rPr>
              <a:t>Holy</a:t>
            </a:r>
            <a:r>
              <a:rPr lang="en-US" sz="2400" dirty="0">
                <a:solidFill>
                  <a:srgbClr val="FF0000"/>
                </a:solidFill>
              </a:rPr>
              <a:t>, holy, holy,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is the </a:t>
            </a:r>
            <a:r>
              <a:rPr lang="en-US" sz="2400" dirty="0">
                <a:solidFill>
                  <a:srgbClr val="FF0000"/>
                </a:solidFill>
              </a:rPr>
              <a:t>Lord God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Almighty</a:t>
            </a:r>
            <a:r>
              <a:rPr lang="en-US" sz="2400" dirty="0">
                <a:solidFill>
                  <a:srgbClr val="FF0000"/>
                </a:solidFill>
              </a:rPr>
              <a:t>,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who </a:t>
            </a:r>
            <a:r>
              <a:rPr lang="en-US" sz="2400" dirty="0">
                <a:solidFill>
                  <a:srgbClr val="FF0000"/>
                </a:solidFill>
              </a:rPr>
              <a:t>was, </a:t>
            </a:r>
            <a:r>
              <a:rPr lang="en-US" sz="2400" dirty="0" smtClean="0">
                <a:solidFill>
                  <a:srgbClr val="FF0000"/>
                </a:solidFill>
              </a:rPr>
              <a:t>and</a:t>
            </a:r>
          </a:p>
          <a:p>
            <a:pPr algn="ctr"/>
            <a:r>
              <a:rPr lang="en-US" sz="2400" dirty="0" smtClean="0">
                <a:solidFill>
                  <a:srgbClr val="FF0000"/>
                </a:solidFill>
              </a:rPr>
              <a:t>who </a:t>
            </a:r>
            <a:r>
              <a:rPr lang="en-US" sz="2400" dirty="0">
                <a:solidFill>
                  <a:srgbClr val="FF0000"/>
                </a:solidFill>
              </a:rPr>
              <a:t>is,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and </a:t>
            </a:r>
            <a:r>
              <a:rPr lang="en-US" sz="2400" dirty="0">
                <a:solidFill>
                  <a:srgbClr val="FF0000"/>
                </a:solidFill>
              </a:rPr>
              <a:t>who is to come. </a:t>
            </a:r>
            <a:endParaRPr lang="en-US" sz="2400" dirty="0">
              <a:solidFill>
                <a:srgbClr val="FF0000"/>
              </a:solidFill>
              <a:effectLst/>
            </a:endParaRPr>
          </a:p>
        </p:txBody>
      </p:sp>
      <p:sp>
        <p:nvSpPr>
          <p:cNvPr id="8" name="Text Box 10"/>
          <p:cNvSpPr txBox="1">
            <a:spLocks noChangeArrowheads="1"/>
          </p:cNvSpPr>
          <p:nvPr/>
        </p:nvSpPr>
        <p:spPr bwMode="auto">
          <a:xfrm>
            <a:off x="4876800" y="6172200"/>
            <a:ext cx="1905000"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Maran</a:t>
            </a: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Garai</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Tree>
    <p:extLst>
      <p:ext uri="{BB962C8B-B14F-4D97-AF65-F5344CB8AC3E}">
        <p14:creationId xmlns:p14="http://schemas.microsoft.com/office/powerpoint/2010/main" val="184313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5" name="Text Box 6"/>
          <p:cNvSpPr txBox="1">
            <a:spLocks noChangeArrowheads="1"/>
          </p:cNvSpPr>
          <p:nvPr/>
        </p:nvSpPr>
        <p:spPr bwMode="auto">
          <a:xfrm>
            <a:off x="990600" y="838200"/>
            <a:ext cx="7162800" cy="523220"/>
          </a:xfrm>
          <a:prstGeom prst="rect">
            <a:avLst/>
          </a:prstGeom>
          <a:noFill/>
          <a:ln w="9525">
            <a:noFill/>
            <a:miter lim="800000"/>
            <a:headEnd/>
            <a:tailEnd/>
          </a:ln>
        </p:spPr>
        <p:txBody>
          <a:bodyPr wrap="square">
            <a:spAutoFit/>
          </a:bodyPr>
          <a:lstStyle/>
          <a:p>
            <a:pPr algn="ctr">
              <a:spcBef>
                <a:spcPct val="50000"/>
              </a:spcBef>
            </a:pPr>
            <a:r>
              <a:rPr lang="en-US" sz="2800" b="1" dirty="0"/>
              <a:t>Basic Divisions in Sacred Scripture </a:t>
            </a:r>
          </a:p>
        </p:txBody>
      </p:sp>
      <p:sp>
        <p:nvSpPr>
          <p:cNvPr id="2" name="Text Box 11"/>
          <p:cNvSpPr txBox="1">
            <a:spLocks noChangeArrowheads="1"/>
          </p:cNvSpPr>
          <p:nvPr/>
        </p:nvSpPr>
        <p:spPr bwMode="auto">
          <a:xfrm>
            <a:off x="1981200" y="1752600"/>
            <a:ext cx="5257800" cy="1631216"/>
          </a:xfrm>
          <a:prstGeom prst="rect">
            <a:avLst/>
          </a:prstGeom>
          <a:noFill/>
          <a:ln w="9525">
            <a:noFill/>
            <a:miter lim="800000"/>
            <a:headEnd/>
            <a:tailEnd/>
          </a:ln>
        </p:spPr>
        <p:txBody>
          <a:bodyPr wrap="square" lIns="0" rIns="0">
            <a:spAutoFit/>
          </a:bodyPr>
          <a:lstStyle/>
          <a:p>
            <a:pPr marL="342900" lvl="0" indent="-342900">
              <a:buFont typeface="Arial"/>
              <a:buChar char="•"/>
            </a:pPr>
            <a:r>
              <a:rPr lang="en-US" sz="2000" dirty="0"/>
              <a:t>The Old Testament </a:t>
            </a:r>
            <a:r>
              <a:rPr lang="en-US" sz="2000" dirty="0" smtClean="0"/>
              <a:t/>
            </a:r>
            <a:br>
              <a:rPr lang="en-US" sz="2000" dirty="0" smtClean="0"/>
            </a:br>
            <a:r>
              <a:rPr lang="en-US" sz="2000" dirty="0" smtClean="0"/>
              <a:t>(</a:t>
            </a:r>
            <a:r>
              <a:rPr lang="en-US" sz="2000" dirty="0"/>
              <a:t>sometimes called the Hebrew Scriptures</a:t>
            </a:r>
            <a:r>
              <a:rPr lang="en-US" sz="2000" dirty="0" smtClean="0"/>
              <a:t>)</a:t>
            </a:r>
          </a:p>
          <a:p>
            <a:pPr marL="342900" lvl="0" indent="-342900">
              <a:buFont typeface="Arial"/>
              <a:buChar char="•"/>
            </a:pPr>
            <a:endParaRPr lang="en-US" sz="2000" dirty="0"/>
          </a:p>
          <a:p>
            <a:pPr marL="342900" lvl="0" indent="-342900">
              <a:buFont typeface="Arial"/>
              <a:buChar char="•"/>
            </a:pPr>
            <a:r>
              <a:rPr lang="en-US" sz="2000" dirty="0"/>
              <a:t>The New Testament </a:t>
            </a:r>
            <a:r>
              <a:rPr lang="en-US" sz="2000" dirty="0" smtClean="0"/>
              <a:t/>
            </a:r>
            <a:br>
              <a:rPr lang="en-US" sz="2000" dirty="0" smtClean="0"/>
            </a:br>
            <a:r>
              <a:rPr lang="en-US" sz="2000" dirty="0" smtClean="0"/>
              <a:t>(</a:t>
            </a:r>
            <a:r>
              <a:rPr lang="en-US" sz="2000" dirty="0"/>
              <a:t>sometimes called the Christian Testament</a:t>
            </a:r>
            <a:r>
              <a:rPr lang="en-US" sz="2000" dirty="0" smtClean="0"/>
              <a:t>)</a:t>
            </a:r>
            <a:endParaRPr lang="en-US" sz="2000" dirty="0"/>
          </a:p>
        </p:txBody>
      </p:sp>
      <p:sp>
        <p:nvSpPr>
          <p:cNvPr id="8" name="Text Box 10"/>
          <p:cNvSpPr txBox="1">
            <a:spLocks noChangeArrowheads="1"/>
          </p:cNvSpPr>
          <p:nvPr/>
        </p:nvSpPr>
        <p:spPr bwMode="auto">
          <a:xfrm>
            <a:off x="5867400" y="6032956"/>
            <a:ext cx="2362200"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Dream Perfection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6" name="Picture 5" descr="Slide 2_shutterstock_196707365.jpg"/>
          <p:cNvPicPr>
            <a:picLocks noChangeAspect="1"/>
          </p:cNvPicPr>
          <p:nvPr/>
        </p:nvPicPr>
        <p:blipFill rotWithShape="1">
          <a:blip r:embed="rId4" cstate="print">
            <a:extLst>
              <a:ext uri="{28A0092B-C50C-407E-A947-70E740481C1C}">
                <a14:useLocalDpi xmlns:a14="http://schemas.microsoft.com/office/drawing/2010/main" val="0"/>
              </a:ext>
            </a:extLst>
          </a:blip>
          <a:srcRect t="34594"/>
          <a:stretch/>
        </p:blipFill>
        <p:spPr>
          <a:xfrm>
            <a:off x="1447800" y="3670756"/>
            <a:ext cx="6400800" cy="2339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50" name="Text Box 6"/>
          <p:cNvSpPr txBox="1">
            <a:spLocks noChangeArrowheads="1"/>
          </p:cNvSpPr>
          <p:nvPr/>
        </p:nvSpPr>
        <p:spPr bwMode="auto">
          <a:xfrm>
            <a:off x="1143000" y="2819400"/>
            <a:ext cx="3733800" cy="2246769"/>
          </a:xfrm>
          <a:prstGeom prst="rect">
            <a:avLst/>
          </a:prstGeom>
          <a:noFill/>
          <a:ln w="9525">
            <a:noFill/>
            <a:miter lim="800000"/>
            <a:headEnd/>
            <a:tailEnd/>
          </a:ln>
        </p:spPr>
        <p:txBody>
          <a:bodyPr wrap="square">
            <a:spAutoFit/>
          </a:bodyPr>
          <a:lstStyle/>
          <a:p>
            <a:pPr marL="342900" lvl="0" indent="-342900">
              <a:buFont typeface="Arial"/>
              <a:buChar char="•"/>
            </a:pPr>
            <a:r>
              <a:rPr lang="en-US" sz="2000" dirty="0" smtClean="0"/>
              <a:t>To </a:t>
            </a:r>
            <a:r>
              <a:rPr lang="en-US" sz="2000" dirty="0"/>
              <a:t>find a particular book, use your Bible’s table of contents</a:t>
            </a:r>
            <a:r>
              <a:rPr lang="en-US" sz="2000" dirty="0" smtClean="0"/>
              <a:t>.</a:t>
            </a:r>
          </a:p>
          <a:p>
            <a:pPr lvl="0"/>
            <a:endParaRPr lang="en-US" sz="2000" dirty="0"/>
          </a:p>
          <a:p>
            <a:pPr marL="342900" lvl="0" indent="-342900">
              <a:buFont typeface="Arial"/>
              <a:buChar char="•"/>
            </a:pPr>
            <a:r>
              <a:rPr lang="en-US" sz="2000" dirty="0"/>
              <a:t>Many Bibles also have an alphabetical list of books at the back. </a:t>
            </a:r>
          </a:p>
        </p:txBody>
      </p:sp>
      <p:sp>
        <p:nvSpPr>
          <p:cNvPr id="4101" name="TextBox 4"/>
          <p:cNvSpPr txBox="1">
            <a:spLocks noChangeArrowheads="1"/>
          </p:cNvSpPr>
          <p:nvPr/>
        </p:nvSpPr>
        <p:spPr bwMode="auto">
          <a:xfrm>
            <a:off x="1371600" y="838200"/>
            <a:ext cx="6553200" cy="523220"/>
          </a:xfrm>
          <a:prstGeom prst="rect">
            <a:avLst/>
          </a:prstGeom>
          <a:noFill/>
          <a:ln w="9525">
            <a:noFill/>
            <a:miter lim="800000"/>
            <a:headEnd/>
            <a:tailEnd/>
          </a:ln>
        </p:spPr>
        <p:txBody>
          <a:bodyPr wrap="square">
            <a:spAutoFit/>
          </a:bodyPr>
          <a:lstStyle/>
          <a:p>
            <a:pPr algn="ctr"/>
            <a:r>
              <a:rPr lang="en-US" sz="2800" b="1" dirty="0"/>
              <a:t>Further Divisions in Sacred Scripture </a:t>
            </a:r>
          </a:p>
        </p:txBody>
      </p:sp>
      <p:sp>
        <p:nvSpPr>
          <p:cNvPr id="12" name="Text Box 10"/>
          <p:cNvSpPr txBox="1">
            <a:spLocks noChangeArrowheads="1"/>
          </p:cNvSpPr>
          <p:nvPr/>
        </p:nvSpPr>
        <p:spPr bwMode="auto">
          <a:xfrm>
            <a:off x="6705600" y="5562600"/>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Lane V. Erickson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2" name="Picture 1" descr="Slide 3_shutterstock_147430565.jpg"/>
          <p:cNvPicPr>
            <a:picLocks noChangeAspect="1"/>
          </p:cNvPicPr>
          <p:nvPr/>
        </p:nvPicPr>
        <p:blipFill rotWithShape="1">
          <a:blip r:embed="rId4" cstate="print">
            <a:alphaModFix/>
            <a:extLst>
              <a:ext uri="{28A0092B-C50C-407E-A947-70E740481C1C}">
                <a14:useLocalDpi xmlns:a14="http://schemas.microsoft.com/office/drawing/2010/main" val="0"/>
              </a:ext>
            </a:extLst>
          </a:blip>
          <a:srcRect r="18333"/>
          <a:stretch/>
        </p:blipFill>
        <p:spPr>
          <a:xfrm>
            <a:off x="5257800" y="2895600"/>
            <a:ext cx="3197876" cy="262129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Box 6"/>
          <p:cNvSpPr txBox="1">
            <a:spLocks noChangeArrowheads="1"/>
          </p:cNvSpPr>
          <p:nvPr/>
        </p:nvSpPr>
        <p:spPr bwMode="auto">
          <a:xfrm>
            <a:off x="1143000" y="1828800"/>
            <a:ext cx="6172200" cy="1015663"/>
          </a:xfrm>
          <a:prstGeom prst="rect">
            <a:avLst/>
          </a:prstGeom>
          <a:noFill/>
          <a:ln w="9525">
            <a:noFill/>
            <a:miter lim="800000"/>
            <a:headEnd/>
            <a:tailEnd/>
          </a:ln>
        </p:spPr>
        <p:txBody>
          <a:bodyPr wrap="square">
            <a:spAutoFit/>
          </a:bodyPr>
          <a:lstStyle/>
          <a:p>
            <a:r>
              <a:rPr lang="en-US" sz="2000" dirty="0"/>
              <a:t>Both the Old and New Testaments are divided into sections called </a:t>
            </a:r>
            <a:r>
              <a:rPr lang="en-US" sz="2000" i="1" dirty="0"/>
              <a:t>books</a:t>
            </a:r>
            <a:r>
              <a:rPr lang="en-US" sz="2000" dirty="0" smtClean="0"/>
              <a:t>.</a:t>
            </a:r>
          </a:p>
          <a:p>
            <a:endParaRPr lang="en-US" sz="2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50" name="Text Box 6"/>
          <p:cNvSpPr txBox="1">
            <a:spLocks noChangeArrowheads="1"/>
          </p:cNvSpPr>
          <p:nvPr/>
        </p:nvSpPr>
        <p:spPr bwMode="auto">
          <a:xfrm>
            <a:off x="1219200" y="1752600"/>
            <a:ext cx="6858000" cy="1938992"/>
          </a:xfrm>
          <a:prstGeom prst="rect">
            <a:avLst/>
          </a:prstGeom>
          <a:noFill/>
          <a:ln w="9525">
            <a:noFill/>
            <a:miter lim="800000"/>
            <a:headEnd/>
            <a:tailEnd/>
          </a:ln>
        </p:spPr>
        <p:txBody>
          <a:bodyPr wrap="square">
            <a:spAutoFit/>
          </a:bodyPr>
          <a:lstStyle/>
          <a:p>
            <a:pPr marL="342900" lvl="0" indent="-342900">
              <a:buFont typeface="Arial"/>
              <a:buChar char="•"/>
            </a:pPr>
            <a:r>
              <a:rPr lang="en-US" sz="2000" dirty="0"/>
              <a:t>Each book of the Bible is divided into chapters. </a:t>
            </a:r>
            <a:r>
              <a:rPr lang="en-US" sz="2000" dirty="0" smtClean="0"/>
              <a:t/>
            </a:r>
            <a:br>
              <a:rPr lang="en-US" sz="2000" dirty="0" smtClean="0"/>
            </a:br>
            <a:r>
              <a:rPr lang="en-US" sz="2000" dirty="0" smtClean="0"/>
              <a:t>These </a:t>
            </a:r>
            <a:r>
              <a:rPr lang="en-US" sz="2000" dirty="0"/>
              <a:t>are generally a page or two long—not as long as a chapter in a regular book</a:t>
            </a:r>
            <a:r>
              <a:rPr lang="en-US" sz="2000" dirty="0" smtClean="0"/>
              <a:t>.</a:t>
            </a:r>
          </a:p>
          <a:p>
            <a:pPr marL="342900" lvl="0" indent="-342900">
              <a:buFont typeface="Arial"/>
              <a:buChar char="•"/>
            </a:pPr>
            <a:endParaRPr lang="en-US" sz="2000" dirty="0"/>
          </a:p>
          <a:p>
            <a:pPr marL="342900" lvl="0" indent="-342900">
              <a:buFont typeface="Arial"/>
              <a:buChar char="•"/>
            </a:pPr>
            <a:r>
              <a:rPr lang="en-US" sz="2000" dirty="0"/>
              <a:t>Each chapter is divided into very short sections—about a sentence long—called verses.</a:t>
            </a:r>
          </a:p>
        </p:txBody>
      </p:sp>
      <p:sp>
        <p:nvSpPr>
          <p:cNvPr id="4101" name="TextBox 4"/>
          <p:cNvSpPr txBox="1">
            <a:spLocks noChangeArrowheads="1"/>
          </p:cNvSpPr>
          <p:nvPr/>
        </p:nvSpPr>
        <p:spPr bwMode="auto">
          <a:xfrm>
            <a:off x="1371600" y="838200"/>
            <a:ext cx="6553200" cy="523220"/>
          </a:xfrm>
          <a:prstGeom prst="rect">
            <a:avLst/>
          </a:prstGeom>
          <a:noFill/>
          <a:ln w="9525">
            <a:noFill/>
            <a:miter lim="800000"/>
            <a:headEnd/>
            <a:tailEnd/>
          </a:ln>
        </p:spPr>
        <p:txBody>
          <a:bodyPr wrap="square">
            <a:spAutoFit/>
          </a:bodyPr>
          <a:lstStyle/>
          <a:p>
            <a:pPr algn="ctr"/>
            <a:r>
              <a:rPr lang="en-US" sz="2800" b="1" dirty="0"/>
              <a:t>More Divisions, Still! </a:t>
            </a:r>
          </a:p>
        </p:txBody>
      </p:sp>
      <p:sp>
        <p:nvSpPr>
          <p:cNvPr id="12" name="Text Box 10"/>
          <p:cNvSpPr txBox="1">
            <a:spLocks noChangeArrowheads="1"/>
          </p:cNvSpPr>
          <p:nvPr/>
        </p:nvSpPr>
        <p:spPr bwMode="auto">
          <a:xfrm>
            <a:off x="5105400" y="6248400"/>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James E. Knopf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3" name="Picture 2" descr="Slide 4_shutterstock_1894832.jpg"/>
          <p:cNvPicPr>
            <a:picLocks noChangeAspect="1"/>
          </p:cNvPicPr>
          <p:nvPr/>
        </p:nvPicPr>
        <p:blipFill rotWithShape="1">
          <a:blip r:embed="rId4" cstate="print">
            <a:extLst>
              <a:ext uri="{28A0092B-C50C-407E-A947-70E740481C1C}">
                <a14:useLocalDpi xmlns:a14="http://schemas.microsoft.com/office/drawing/2010/main" val="0"/>
              </a:ext>
            </a:extLst>
          </a:blip>
          <a:srcRect b="27778"/>
          <a:stretch/>
        </p:blipFill>
        <p:spPr>
          <a:xfrm>
            <a:off x="1981200" y="3733800"/>
            <a:ext cx="5345722" cy="2650066"/>
          </a:xfrm>
          <a:prstGeom prst="rect">
            <a:avLst/>
          </a:prstGeom>
          <a:ln>
            <a:noFill/>
          </a:ln>
          <a:effectLst>
            <a:softEdge rad="112500"/>
          </a:effectLst>
        </p:spPr>
      </p:pic>
    </p:spTree>
    <p:extLst>
      <p:ext uri="{BB962C8B-B14F-4D97-AF65-F5344CB8AC3E}">
        <p14:creationId xmlns:p14="http://schemas.microsoft.com/office/powerpoint/2010/main" val="1768647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123" name="TextBox 4"/>
          <p:cNvSpPr txBox="1">
            <a:spLocks noChangeArrowheads="1"/>
          </p:cNvSpPr>
          <p:nvPr/>
        </p:nvSpPr>
        <p:spPr bwMode="auto">
          <a:xfrm>
            <a:off x="914400" y="838200"/>
            <a:ext cx="7315200" cy="523220"/>
          </a:xfrm>
          <a:prstGeom prst="rect">
            <a:avLst/>
          </a:prstGeom>
          <a:noFill/>
          <a:ln w="9525">
            <a:noFill/>
            <a:miter lim="800000"/>
            <a:headEnd/>
            <a:tailEnd/>
          </a:ln>
        </p:spPr>
        <p:txBody>
          <a:bodyPr>
            <a:spAutoFit/>
          </a:bodyPr>
          <a:lstStyle/>
          <a:p>
            <a:pPr algn="ctr"/>
            <a:r>
              <a:rPr lang="en-US" sz="2800" b="1" dirty="0"/>
              <a:t>Finding and Citing Biblical Passages </a:t>
            </a:r>
          </a:p>
        </p:txBody>
      </p:sp>
      <p:sp>
        <p:nvSpPr>
          <p:cNvPr id="21" name="Text Box 6"/>
          <p:cNvSpPr txBox="1">
            <a:spLocks noChangeArrowheads="1"/>
          </p:cNvSpPr>
          <p:nvPr/>
        </p:nvSpPr>
        <p:spPr bwMode="auto">
          <a:xfrm>
            <a:off x="1219200" y="1571879"/>
            <a:ext cx="7010400" cy="1631216"/>
          </a:xfrm>
          <a:prstGeom prst="rect">
            <a:avLst/>
          </a:prstGeom>
          <a:noFill/>
          <a:ln w="9525">
            <a:noFill/>
            <a:miter lim="800000"/>
            <a:headEnd/>
            <a:tailEnd/>
          </a:ln>
        </p:spPr>
        <p:txBody>
          <a:bodyPr wrap="square">
            <a:spAutoFit/>
          </a:bodyPr>
          <a:lstStyle/>
          <a:p>
            <a:pPr marL="342900" lvl="0" indent="-342900">
              <a:buFont typeface="Arial"/>
              <a:buChar char="•"/>
            </a:pPr>
            <a:r>
              <a:rPr lang="en-US" sz="2000" dirty="0"/>
              <a:t>In referring to a </a:t>
            </a:r>
            <a:r>
              <a:rPr lang="en-US" sz="2000" dirty="0" smtClean="0"/>
              <a:t>biblical </a:t>
            </a:r>
            <a:r>
              <a:rPr lang="en-US" sz="2000" dirty="0"/>
              <a:t>passage, we refer to the book, the chapter, and the verse(s)—Example: Ruth </a:t>
            </a:r>
            <a:r>
              <a:rPr lang="en-US" sz="2000" dirty="0" smtClean="0"/>
              <a:t>1:16‒17.</a:t>
            </a:r>
          </a:p>
          <a:p>
            <a:pPr lvl="0"/>
            <a:endParaRPr lang="en-US" sz="2000" dirty="0"/>
          </a:p>
          <a:p>
            <a:pPr marL="342900" lvl="0" indent="-342900">
              <a:buFont typeface="Arial"/>
              <a:buChar char="•"/>
            </a:pPr>
            <a:r>
              <a:rPr lang="en-US" sz="2000" dirty="0"/>
              <a:t>We never use page numbers, because people may have different editions or translations of the Bible. </a:t>
            </a:r>
          </a:p>
        </p:txBody>
      </p:sp>
      <p:sp>
        <p:nvSpPr>
          <p:cNvPr id="22" name="Text Box 10"/>
          <p:cNvSpPr txBox="1">
            <a:spLocks noChangeArrowheads="1"/>
          </p:cNvSpPr>
          <p:nvPr/>
        </p:nvSpPr>
        <p:spPr bwMode="auto">
          <a:xfrm>
            <a:off x="5562600" y="6400800"/>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justasc</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3413555"/>
            <a:ext cx="5029200" cy="29872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762000" y="1828800"/>
            <a:ext cx="4038600" cy="3170099"/>
          </a:xfrm>
          <a:prstGeom prst="rect">
            <a:avLst/>
          </a:prstGeom>
          <a:noFill/>
          <a:ln w="9525">
            <a:noFill/>
            <a:miter lim="800000"/>
            <a:headEnd/>
            <a:tailEnd/>
          </a:ln>
        </p:spPr>
        <p:txBody>
          <a:bodyPr wrap="square">
            <a:spAutoFit/>
          </a:bodyPr>
          <a:lstStyle/>
          <a:p>
            <a:pPr marL="342900" lvl="0" indent="-342900">
              <a:buFont typeface="Arial"/>
              <a:buChar char="•"/>
            </a:pPr>
            <a:r>
              <a:rPr lang="en-US" sz="2000" dirty="0"/>
              <a:t>A number is used before the name of </a:t>
            </a:r>
            <a:r>
              <a:rPr lang="en-US" sz="2000" dirty="0" smtClean="0"/>
              <a:t>several books to </a:t>
            </a:r>
            <a:r>
              <a:rPr lang="en-US" sz="2000" dirty="0"/>
              <a:t>distinguish biblical books with the same name. (Example: 2 Corinthians </a:t>
            </a:r>
            <a:r>
              <a:rPr lang="en-US" sz="2000" dirty="0" smtClean="0"/>
              <a:t>4:16‒18)</a:t>
            </a:r>
          </a:p>
          <a:p>
            <a:pPr marL="342900" lvl="0" indent="-342900">
              <a:buFont typeface="Arial"/>
              <a:buChar char="•"/>
            </a:pPr>
            <a:endParaRPr lang="en-US" sz="2000" dirty="0"/>
          </a:p>
          <a:p>
            <a:pPr marL="342900" lvl="0" indent="-342900">
              <a:buFont typeface="Arial"/>
              <a:buChar char="•"/>
            </a:pPr>
            <a:r>
              <a:rPr lang="en-US" sz="2000" dirty="0"/>
              <a:t>Reference to “a” or “b” indicates either the first or second part of a verse. (Example: Micah 6:4b)</a:t>
            </a:r>
          </a:p>
        </p:txBody>
      </p:sp>
      <p:sp>
        <p:nvSpPr>
          <p:cNvPr id="6" name="Text Box 10"/>
          <p:cNvSpPr txBox="1">
            <a:spLocks noChangeArrowheads="1"/>
          </p:cNvSpPr>
          <p:nvPr/>
        </p:nvSpPr>
        <p:spPr bwMode="auto">
          <a:xfrm>
            <a:off x="6781799" y="5638800"/>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Rick Becker-</a:t>
            </a:r>
            <a:r>
              <a:rPr lang="en-US" sz="800" dirty="0" err="1">
                <a:solidFill>
                  <a:srgbClr val="7F7F7F"/>
                </a:solidFill>
                <a:latin typeface="Arial"/>
                <a:ea typeface="Calibri"/>
                <a:cs typeface="Arial"/>
              </a:rPr>
              <a:t>Leckrone</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
        <p:nvSpPr>
          <p:cNvPr id="6147" name="TextBox 4"/>
          <p:cNvSpPr txBox="1">
            <a:spLocks noChangeArrowheads="1"/>
          </p:cNvSpPr>
          <p:nvPr/>
        </p:nvSpPr>
        <p:spPr bwMode="auto">
          <a:xfrm>
            <a:off x="685800" y="990600"/>
            <a:ext cx="5715000" cy="523220"/>
          </a:xfrm>
          <a:prstGeom prst="rect">
            <a:avLst/>
          </a:prstGeom>
          <a:noFill/>
          <a:ln w="9525">
            <a:noFill/>
            <a:miter lim="800000"/>
            <a:headEnd/>
            <a:tailEnd/>
          </a:ln>
        </p:spPr>
        <p:txBody>
          <a:bodyPr wrap="square">
            <a:spAutoFit/>
          </a:bodyPr>
          <a:lstStyle/>
          <a:p>
            <a:r>
              <a:rPr lang="en-US" sz="2800" b="1" dirty="0"/>
              <a:t>Other Variations in Citations </a:t>
            </a:r>
          </a:p>
        </p:txBody>
      </p:sp>
      <p:pic>
        <p:nvPicPr>
          <p:cNvPr id="3" name="Picture 2" descr="Slide 6_shutterstock_1422064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1905000"/>
            <a:ext cx="3733800"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371600" y="1905000"/>
            <a:ext cx="6477000" cy="1323439"/>
          </a:xfrm>
          <a:prstGeom prst="rect">
            <a:avLst/>
          </a:prstGeom>
          <a:noFill/>
          <a:ln w="9525">
            <a:noFill/>
            <a:miter lim="800000"/>
            <a:headEnd/>
            <a:tailEnd/>
          </a:ln>
        </p:spPr>
        <p:txBody>
          <a:bodyPr wrap="square">
            <a:spAutoFit/>
          </a:bodyPr>
          <a:lstStyle/>
          <a:p>
            <a:r>
              <a:rPr lang="en-US" sz="2000" b="1" dirty="0"/>
              <a:t>Question</a:t>
            </a:r>
            <a:r>
              <a:rPr lang="en-US" sz="2000" dirty="0"/>
              <a:t>: Besides the talking serpent in the Garden of Eden, what is the only other talking animal in the Bible? </a:t>
            </a:r>
            <a:r>
              <a:rPr lang="en-US" sz="2000" dirty="0" smtClean="0"/>
              <a:t/>
            </a:r>
            <a:br>
              <a:rPr lang="en-US" sz="2000" dirty="0" smtClean="0"/>
            </a:br>
            <a:endParaRPr lang="en-US" sz="2000" dirty="0" smtClean="0"/>
          </a:p>
          <a:p>
            <a:pPr algn="ctr"/>
            <a:r>
              <a:rPr lang="en-US" sz="2000" dirty="0" smtClean="0">
                <a:solidFill>
                  <a:srgbClr val="7F7F7F"/>
                </a:solidFill>
              </a:rPr>
              <a:t>(</a:t>
            </a:r>
            <a:r>
              <a:rPr lang="en-US" sz="2000" dirty="0">
                <a:solidFill>
                  <a:srgbClr val="7F7F7F"/>
                </a:solidFill>
              </a:rPr>
              <a:t>Numbers </a:t>
            </a:r>
            <a:r>
              <a:rPr lang="en-US" sz="2000" dirty="0" smtClean="0">
                <a:solidFill>
                  <a:srgbClr val="7F7F7F"/>
                </a:solidFill>
              </a:rPr>
              <a:t>22:28</a:t>
            </a:r>
            <a:r>
              <a:rPr lang="en-US" sz="2000" dirty="0">
                <a:solidFill>
                  <a:schemeClr val="bg1">
                    <a:lumMod val="65000"/>
                  </a:schemeClr>
                </a:solidFill>
              </a:rPr>
              <a:t>‒</a:t>
            </a:r>
            <a:r>
              <a:rPr lang="en-US" sz="2000" dirty="0" smtClean="0">
                <a:solidFill>
                  <a:srgbClr val="7F7F7F"/>
                </a:solidFill>
              </a:rPr>
              <a:t>30</a:t>
            </a:r>
            <a:r>
              <a:rPr lang="en-US" sz="2000" dirty="0">
                <a:solidFill>
                  <a:srgbClr val="7F7F7F"/>
                </a:solidFill>
              </a:rPr>
              <a:t>)</a:t>
            </a:r>
            <a:r>
              <a:rPr lang="en-US" sz="2000" dirty="0"/>
              <a:t>  </a:t>
            </a:r>
          </a:p>
        </p:txBody>
      </p:sp>
      <p:sp>
        <p:nvSpPr>
          <p:cNvPr id="6147" name="TextBox 4"/>
          <p:cNvSpPr txBox="1">
            <a:spLocks noChangeArrowheads="1"/>
          </p:cNvSpPr>
          <p:nvPr/>
        </p:nvSpPr>
        <p:spPr bwMode="auto">
          <a:xfrm>
            <a:off x="1447800" y="914400"/>
            <a:ext cx="6324600" cy="523220"/>
          </a:xfrm>
          <a:prstGeom prst="rect">
            <a:avLst/>
          </a:prstGeom>
          <a:noFill/>
          <a:ln w="9525">
            <a:noFill/>
            <a:miter lim="800000"/>
            <a:headEnd/>
            <a:tailEnd/>
          </a:ln>
        </p:spPr>
        <p:txBody>
          <a:bodyPr wrap="square">
            <a:spAutoFit/>
          </a:bodyPr>
          <a:lstStyle/>
          <a:p>
            <a:pPr algn="ctr"/>
            <a:r>
              <a:rPr lang="en-US" sz="2800" b="1" dirty="0"/>
              <a:t>Practice #1 </a:t>
            </a:r>
          </a:p>
        </p:txBody>
      </p:sp>
    </p:spTree>
    <p:extLst>
      <p:ext uri="{BB962C8B-B14F-4D97-AF65-F5344CB8AC3E}">
        <p14:creationId xmlns:p14="http://schemas.microsoft.com/office/powerpoint/2010/main" val="2028827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5029200" y="6324600"/>
            <a:ext cx="1905000" cy="195858"/>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DragoNika</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
        <p:nvSpPr>
          <p:cNvPr id="6147" name="TextBox 4"/>
          <p:cNvSpPr txBox="1">
            <a:spLocks noChangeArrowheads="1"/>
          </p:cNvSpPr>
          <p:nvPr/>
        </p:nvSpPr>
        <p:spPr bwMode="auto">
          <a:xfrm>
            <a:off x="1447800" y="914400"/>
            <a:ext cx="6324600" cy="523220"/>
          </a:xfrm>
          <a:prstGeom prst="rect">
            <a:avLst/>
          </a:prstGeom>
          <a:noFill/>
          <a:ln w="9525">
            <a:noFill/>
            <a:miter lim="800000"/>
            <a:headEnd/>
            <a:tailEnd/>
          </a:ln>
        </p:spPr>
        <p:txBody>
          <a:bodyPr wrap="square">
            <a:spAutoFit/>
          </a:bodyPr>
          <a:lstStyle/>
          <a:p>
            <a:pPr algn="ctr"/>
            <a:r>
              <a:rPr lang="en-US" sz="2800" b="1" dirty="0"/>
              <a:t>Practice #1 </a:t>
            </a:r>
          </a:p>
        </p:txBody>
      </p:sp>
      <p:pic>
        <p:nvPicPr>
          <p:cNvPr id="2" name="Picture 1" descr="Slide 7_shutterstock_163342355.jpg"/>
          <p:cNvPicPr>
            <a:picLocks noChangeAspect="1"/>
          </p:cNvPicPr>
          <p:nvPr/>
        </p:nvPicPr>
        <p:blipFill rotWithShape="1">
          <a:blip r:embed="rId4" cstate="print">
            <a:extLst>
              <a:ext uri="{28A0092B-C50C-407E-A947-70E740481C1C}">
                <a14:useLocalDpi xmlns:a14="http://schemas.microsoft.com/office/drawing/2010/main" val="0"/>
              </a:ext>
            </a:extLst>
          </a:blip>
          <a:srcRect l="33756"/>
          <a:stretch/>
        </p:blipFill>
        <p:spPr>
          <a:xfrm>
            <a:off x="2590800" y="2514600"/>
            <a:ext cx="3957379" cy="3831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6"/>
          <p:cNvSpPr txBox="1">
            <a:spLocks noChangeArrowheads="1"/>
          </p:cNvSpPr>
          <p:nvPr/>
        </p:nvSpPr>
        <p:spPr bwMode="auto">
          <a:xfrm>
            <a:off x="2095500" y="1745277"/>
            <a:ext cx="5029200" cy="461665"/>
          </a:xfrm>
          <a:prstGeom prst="rect">
            <a:avLst/>
          </a:prstGeom>
          <a:noFill/>
          <a:ln w="9525">
            <a:noFill/>
            <a:miter lim="800000"/>
            <a:headEnd/>
            <a:tailEnd/>
          </a:ln>
        </p:spPr>
        <p:txBody>
          <a:bodyPr wrap="square">
            <a:spAutoFit/>
          </a:bodyPr>
          <a:lstStyle/>
          <a:p>
            <a:r>
              <a:rPr lang="en-US" sz="2400" b="1" dirty="0">
                <a:solidFill>
                  <a:srgbClr val="FF0000"/>
                </a:solidFill>
              </a:rPr>
              <a:t>Answer</a:t>
            </a:r>
            <a:r>
              <a:rPr lang="en-US" sz="2400" dirty="0">
                <a:solidFill>
                  <a:srgbClr val="FF0000"/>
                </a:solidFill>
              </a:rPr>
              <a:t>:  </a:t>
            </a:r>
            <a:r>
              <a:rPr lang="en-US" sz="2400" dirty="0" smtClean="0">
                <a:solidFill>
                  <a:srgbClr val="FF0000"/>
                </a:solidFill>
              </a:rPr>
              <a:t>Balaam’s talking donkey</a:t>
            </a:r>
            <a:r>
              <a:rPr lang="en-US" sz="2400" dirty="0">
                <a:solidFill>
                  <a:srgbClr val="FF0000"/>
                </a:solidFill>
              </a:rPr>
              <a:t>  </a:t>
            </a:r>
          </a:p>
        </p:txBody>
      </p:sp>
    </p:spTree>
    <p:extLst>
      <p:ext uri="{BB962C8B-B14F-4D97-AF65-F5344CB8AC3E}">
        <p14:creationId xmlns:p14="http://schemas.microsoft.com/office/powerpoint/2010/main" val="3572911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371600" y="1905000"/>
            <a:ext cx="6477000" cy="1323439"/>
          </a:xfrm>
          <a:prstGeom prst="rect">
            <a:avLst/>
          </a:prstGeom>
          <a:noFill/>
          <a:ln w="9525">
            <a:noFill/>
            <a:miter lim="800000"/>
            <a:headEnd/>
            <a:tailEnd/>
          </a:ln>
        </p:spPr>
        <p:txBody>
          <a:bodyPr wrap="square">
            <a:spAutoFit/>
          </a:bodyPr>
          <a:lstStyle/>
          <a:p>
            <a:r>
              <a:rPr lang="en-US" sz="2000" b="1" dirty="0"/>
              <a:t>Question</a:t>
            </a:r>
            <a:r>
              <a:rPr lang="en-US" sz="2000" dirty="0"/>
              <a:t>: How many people did Elisha feed with only a few loaves of bread and some corn? </a:t>
            </a:r>
            <a:endParaRPr lang="en-US" sz="2000" dirty="0" smtClean="0"/>
          </a:p>
          <a:p>
            <a:pPr algn="ctr"/>
            <a:endParaRPr lang="en-US" sz="2000" dirty="0">
              <a:solidFill>
                <a:schemeClr val="bg1">
                  <a:lumMod val="50000"/>
                </a:schemeClr>
              </a:solidFill>
            </a:endParaRPr>
          </a:p>
          <a:p>
            <a:pPr algn="ctr"/>
            <a:r>
              <a:rPr lang="en-US" sz="2000" dirty="0" smtClean="0">
                <a:solidFill>
                  <a:schemeClr val="bg1">
                    <a:lumMod val="50000"/>
                  </a:schemeClr>
                </a:solidFill>
              </a:rPr>
              <a:t>(</a:t>
            </a:r>
            <a:r>
              <a:rPr lang="en-US" sz="2000" dirty="0">
                <a:solidFill>
                  <a:schemeClr val="bg1">
                    <a:lumMod val="50000"/>
                  </a:schemeClr>
                </a:solidFill>
              </a:rPr>
              <a:t>2 Kings </a:t>
            </a:r>
            <a:r>
              <a:rPr lang="en-US" sz="2000" dirty="0" smtClean="0">
                <a:solidFill>
                  <a:schemeClr val="bg1">
                    <a:lumMod val="50000"/>
                  </a:schemeClr>
                </a:solidFill>
              </a:rPr>
              <a:t>4:42</a:t>
            </a:r>
            <a:r>
              <a:rPr lang="en-US" sz="2000" dirty="0">
                <a:solidFill>
                  <a:schemeClr val="bg1">
                    <a:lumMod val="65000"/>
                  </a:schemeClr>
                </a:solidFill>
              </a:rPr>
              <a:t>‒</a:t>
            </a:r>
            <a:r>
              <a:rPr lang="en-US" sz="2000" dirty="0" smtClean="0">
                <a:solidFill>
                  <a:schemeClr val="bg1">
                    <a:lumMod val="50000"/>
                  </a:schemeClr>
                </a:solidFill>
              </a:rPr>
              <a:t>44)</a:t>
            </a:r>
            <a:r>
              <a:rPr lang="en-US" sz="2000" dirty="0"/>
              <a:t>  </a:t>
            </a:r>
          </a:p>
        </p:txBody>
      </p:sp>
      <p:sp>
        <p:nvSpPr>
          <p:cNvPr id="6147" name="TextBox 4"/>
          <p:cNvSpPr txBox="1">
            <a:spLocks noChangeArrowheads="1"/>
          </p:cNvSpPr>
          <p:nvPr/>
        </p:nvSpPr>
        <p:spPr bwMode="auto">
          <a:xfrm>
            <a:off x="1447800" y="914400"/>
            <a:ext cx="6324600" cy="523220"/>
          </a:xfrm>
          <a:prstGeom prst="rect">
            <a:avLst/>
          </a:prstGeom>
          <a:noFill/>
          <a:ln w="9525">
            <a:noFill/>
            <a:miter lim="800000"/>
            <a:headEnd/>
            <a:tailEnd/>
          </a:ln>
        </p:spPr>
        <p:txBody>
          <a:bodyPr wrap="square">
            <a:spAutoFit/>
          </a:bodyPr>
          <a:lstStyle/>
          <a:p>
            <a:pPr algn="ctr"/>
            <a:r>
              <a:rPr lang="en-US" sz="2800" b="1" dirty="0"/>
              <a:t>Practice </a:t>
            </a:r>
            <a:r>
              <a:rPr lang="en-US" sz="2800" b="1" dirty="0" smtClean="0"/>
              <a:t>#2 </a:t>
            </a:r>
            <a:endParaRPr lang="en-US" sz="2800" b="1" dirty="0"/>
          </a:p>
        </p:txBody>
      </p:sp>
    </p:spTree>
    <p:extLst>
      <p:ext uri="{BB962C8B-B14F-4D97-AF65-F5344CB8AC3E}">
        <p14:creationId xmlns:p14="http://schemas.microsoft.com/office/powerpoint/2010/main" val="236168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3562</TotalTime>
  <Words>873</Words>
  <Application>Microsoft Office PowerPoint</Application>
  <PresentationFormat>On-screen Show (4:3)</PresentationFormat>
  <Paragraphs>98</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Default Design</vt:lpstr>
      <vt:lpstr>Learning to Navigate the Bible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Independent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God &amp; Being Found by God</dc:title>
  <dc:creator>Caren Yang</dc:creator>
  <cp:lastModifiedBy>Caren Yang</cp:lastModifiedBy>
  <cp:revision>365</cp:revision>
  <dcterms:created xsi:type="dcterms:W3CDTF">2009-06-22T14:27:32Z</dcterms:created>
  <dcterms:modified xsi:type="dcterms:W3CDTF">2015-04-02T20:26:49Z</dcterms:modified>
</cp:coreProperties>
</file>