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85918" autoAdjust="0"/>
  </p:normalViewPr>
  <p:slideViewPr>
    <p:cSldViewPr>
      <p:cViewPr varScale="1">
        <p:scale>
          <a:sx n="109" d="100"/>
          <a:sy n="109" d="100"/>
        </p:scale>
        <p:origin x="2152" y="184"/>
      </p:cViewPr>
      <p:guideLst>
        <p:guide orient="horz" pos="2160"/>
        <p:guide pos="2880"/>
      </p:guideLst>
    </p:cSldViewPr>
  </p:slideViewPr>
  <p:notesTextViewPr>
    <p:cViewPr>
      <p:scale>
        <a:sx n="100" d="100"/>
        <a:sy n="100" d="100"/>
      </p:scale>
      <p:origin x="0" y="0"/>
    </p:cViewPr>
  </p:notesTextViewPr>
  <p:notesViewPr>
    <p:cSldViewPr>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9FBF35-D604-3247-8F14-DE363E84DD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90BEA1E-A0E4-FD41-8A9E-D239540D60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9140DC-7307-6940-9821-3E5B4D608C07}" type="datetimeFigureOut">
              <a:rPr lang="en-US" smtClean="0"/>
              <a:t>3/3/20</a:t>
            </a:fld>
            <a:endParaRPr lang="en-US" dirty="0"/>
          </a:p>
        </p:txBody>
      </p:sp>
      <p:sp>
        <p:nvSpPr>
          <p:cNvPr id="4" name="Footer Placeholder 3">
            <a:extLst>
              <a:ext uri="{FF2B5EF4-FFF2-40B4-BE49-F238E27FC236}">
                <a16:creationId xmlns:a16="http://schemas.microsoft.com/office/drawing/2014/main" id="{B84587AD-72B8-FF46-BD55-5DBD92BD24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4CC678F-4AEF-0F48-AD90-578991B1F1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ABF54C-42E7-B544-A99D-9691AF2E1856}" type="slidenum">
              <a:rPr lang="en-US" smtClean="0"/>
              <a:t>‹#›</a:t>
            </a:fld>
            <a:endParaRPr lang="en-US" dirty="0"/>
          </a:p>
        </p:txBody>
      </p:sp>
    </p:spTree>
    <p:extLst>
      <p:ext uri="{BB962C8B-B14F-4D97-AF65-F5344CB8AC3E}">
        <p14:creationId xmlns:p14="http://schemas.microsoft.com/office/powerpoint/2010/main" val="421020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728F2B-10A1-42D5-914E-F298A7E39417}" type="datetimeFigureOut">
              <a:rPr lang="en-US" smtClean="0"/>
              <a:pPr/>
              <a:t>3/3/20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0DC229-7167-44B8-9A48-0708C090EF13}" type="slidenum">
              <a:rPr lang="en-US" smtClean="0"/>
              <a:pPr/>
              <a:t>‹#›</a:t>
            </a:fld>
            <a:endParaRPr lang="en-US" dirty="0"/>
          </a:p>
        </p:txBody>
      </p:sp>
    </p:spTree>
    <p:extLst>
      <p:ext uri="{BB962C8B-B14F-4D97-AF65-F5344CB8AC3E}">
        <p14:creationId xmlns:p14="http://schemas.microsoft.com/office/powerpoint/2010/main" val="52005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1</a:t>
            </a:fld>
            <a:endParaRPr lang="en-US" dirty="0"/>
          </a:p>
        </p:txBody>
      </p:sp>
    </p:spTree>
    <p:extLst>
      <p:ext uri="{BB962C8B-B14F-4D97-AF65-F5344CB8AC3E}">
        <p14:creationId xmlns:p14="http://schemas.microsoft.com/office/powerpoint/2010/main" val="428026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Efrain Padro / Alamy Stock Photo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Notes: </a:t>
            </a:r>
            <a:r>
              <a:rPr lang="en-US" sz="1200" kern="1200" dirty="0">
                <a:solidFill>
                  <a:schemeClr val="tx1"/>
                </a:solidFill>
                <a:effectLst/>
                <a:latin typeface="+mn-lt"/>
                <a:ea typeface="+mn-ea"/>
                <a:cs typeface="+mn-cs"/>
              </a:rPr>
              <a:t>Invite the students to share their own examples of religious practices that are rooted in their family’s culture. Depending on the ethnic composition of your class, some of these practices may be mentioned in the student book; others may not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10</a:t>
            </a:fld>
            <a:endParaRPr lang="en-US" dirty="0"/>
          </a:p>
        </p:txBody>
      </p:sp>
    </p:spTree>
    <p:extLst>
      <p:ext uri="{BB962C8B-B14F-4D97-AF65-F5344CB8AC3E}">
        <p14:creationId xmlns:p14="http://schemas.microsoft.com/office/powerpoint/2010/main" val="2545368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Prachaya Roekdeethaweesab / Shutterstock.com - © Ronnachit Klumchantuek / Shutterstock.com - © GoneWithTheWind / Shutterstock.com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Notes: </a:t>
            </a:r>
            <a:r>
              <a:rPr lang="en-US" sz="1200" kern="1200" dirty="0">
                <a:solidFill>
                  <a:schemeClr val="tx1"/>
                </a:solidFill>
                <a:effectLst/>
                <a:latin typeface="+mn-lt"/>
                <a:ea typeface="+mn-ea"/>
                <a:cs typeface="+mn-cs"/>
              </a:rPr>
              <a:t>Pose these or similar questions to the students: “Why is Mary so universally appealing? Why are so many different cultures and nations particularly devoted to her?”</a:t>
            </a: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11</a:t>
            </a:fld>
            <a:endParaRPr lang="en-US" dirty="0"/>
          </a:p>
        </p:txBody>
      </p:sp>
    </p:spTree>
    <p:extLst>
      <p:ext uri="{BB962C8B-B14F-4D97-AF65-F5344CB8AC3E}">
        <p14:creationId xmlns:p14="http://schemas.microsoft.com/office/powerpoint/2010/main" val="116632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binik / Shutterstock.com</a:t>
            </a: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2</a:t>
            </a:fld>
            <a:endParaRPr lang="en-US" dirty="0"/>
          </a:p>
        </p:txBody>
      </p:sp>
    </p:spTree>
    <p:extLst>
      <p:ext uri="{BB962C8B-B14F-4D97-AF65-F5344CB8AC3E}">
        <p14:creationId xmlns:p14="http://schemas.microsoft.com/office/powerpoint/2010/main" val="235632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binik / Shutterstock.com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Notes: </a:t>
            </a:r>
            <a:r>
              <a:rPr lang="en-US" sz="1200" kern="1200" dirty="0">
                <a:solidFill>
                  <a:schemeClr val="tx1"/>
                </a:solidFill>
                <a:effectLst/>
                <a:latin typeface="+mn-lt"/>
                <a:ea typeface="+mn-ea"/>
                <a:cs typeface="+mn-cs"/>
              </a:rPr>
              <a:t>Help the students understand the difference between “Catholic” in reference to the Catholic Church, and “Catholic” as an adjective meaning “universal.”</a:t>
            </a: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3</a:t>
            </a:fld>
            <a:endParaRPr lang="en-US" dirty="0"/>
          </a:p>
        </p:txBody>
      </p:sp>
    </p:spTree>
    <p:extLst>
      <p:ext uri="{BB962C8B-B14F-4D97-AF65-F5344CB8AC3E}">
        <p14:creationId xmlns:p14="http://schemas.microsoft.com/office/powerpoint/2010/main" val="396827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Prostock-studio / Shutterstock.com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Notes: </a:t>
            </a:r>
            <a:r>
              <a:rPr lang="en-US" sz="1200" kern="1200" dirty="0">
                <a:solidFill>
                  <a:schemeClr val="tx1"/>
                </a:solidFill>
                <a:effectLst/>
                <a:latin typeface="+mn-lt"/>
                <a:ea typeface="+mn-ea"/>
                <a:cs typeface="+mn-cs"/>
              </a:rPr>
              <a:t>You might consider discussing with the students the example of evangelization given on page 109 of the student book: inviting a friend to join you and your family for Sunday Mass. Is this something your students would consider doing? Why or why not? If yes, maybe role-play how that conversation might proceed. If not, what fears or obstacles would prevent them from extending an invitation like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4</a:t>
            </a:fld>
            <a:endParaRPr lang="en-US" dirty="0"/>
          </a:p>
        </p:txBody>
      </p:sp>
    </p:spTree>
    <p:extLst>
      <p:ext uri="{BB962C8B-B14F-4D97-AF65-F5344CB8AC3E}">
        <p14:creationId xmlns:p14="http://schemas.microsoft.com/office/powerpoint/2010/main" val="1794451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5</a:t>
            </a:fld>
            <a:endParaRPr lang="en-US" dirty="0"/>
          </a:p>
        </p:txBody>
      </p:sp>
    </p:spTree>
    <p:extLst>
      <p:ext uri="{BB962C8B-B14F-4D97-AF65-F5344CB8AC3E}">
        <p14:creationId xmlns:p14="http://schemas.microsoft.com/office/powerpoint/2010/main" val="115048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jgroup / istockphoto.com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Notes: </a:t>
            </a:r>
            <a:r>
              <a:rPr lang="en-US" sz="1200" kern="1200" dirty="0">
                <a:solidFill>
                  <a:schemeClr val="tx1"/>
                </a:solidFill>
                <a:effectLst/>
                <a:latin typeface="+mn-lt"/>
                <a:ea typeface="+mn-ea"/>
                <a:cs typeface="+mn-cs"/>
              </a:rPr>
              <a:t>Invite the students to brainstorm ways the Church can use social media to evangelize in a more effective and compelling manner. Or ask them what they think the next “new frontier” in evangelization might be.</a:t>
            </a: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6</a:t>
            </a:fld>
            <a:endParaRPr lang="en-US" dirty="0"/>
          </a:p>
        </p:txBody>
      </p:sp>
    </p:spTree>
    <p:extLst>
      <p:ext uri="{BB962C8B-B14F-4D97-AF65-F5344CB8AC3E}">
        <p14:creationId xmlns:p14="http://schemas.microsoft.com/office/powerpoint/2010/main" val="312445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Nevskii Dmitrii / Shutterstock.com</a:t>
            </a:r>
          </a:p>
        </p:txBody>
      </p:sp>
      <p:sp>
        <p:nvSpPr>
          <p:cNvPr id="4" name="Slide Number Placeholder 3"/>
          <p:cNvSpPr>
            <a:spLocks noGrp="1"/>
          </p:cNvSpPr>
          <p:nvPr>
            <p:ph type="sldNum" sz="quarter" idx="10"/>
          </p:nvPr>
        </p:nvSpPr>
        <p:spPr/>
        <p:txBody>
          <a:bodyPr/>
          <a:lstStyle/>
          <a:p>
            <a:fld id="{720DC229-7167-44B8-9A48-0708C090EF13}" type="slidenum">
              <a:rPr lang="en-US" smtClean="0"/>
              <a:pPr/>
              <a:t>7</a:t>
            </a:fld>
            <a:endParaRPr lang="en-US" dirty="0"/>
          </a:p>
        </p:txBody>
      </p:sp>
    </p:spTree>
    <p:extLst>
      <p:ext uri="{BB962C8B-B14F-4D97-AF65-F5344CB8AC3E}">
        <p14:creationId xmlns:p14="http://schemas.microsoft.com/office/powerpoint/2010/main" val="259649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ZUMA Press, Inc. / Alamy Stock Photo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Notes: </a:t>
            </a:r>
            <a:r>
              <a:rPr lang="en-US" sz="1200" kern="1200" dirty="0">
                <a:solidFill>
                  <a:schemeClr val="tx1"/>
                </a:solidFill>
                <a:effectLst/>
                <a:latin typeface="+mn-lt"/>
                <a:ea typeface="+mn-ea"/>
                <a:cs typeface="+mn-cs"/>
              </a:rPr>
              <a:t>This image, taken in Manila, shows the festive breakfast that follows the early morning Mass. </a:t>
            </a: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8</a:t>
            </a:fld>
            <a:endParaRPr lang="en-US" dirty="0"/>
          </a:p>
        </p:txBody>
      </p:sp>
    </p:spTree>
    <p:extLst>
      <p:ext uri="{BB962C8B-B14F-4D97-AF65-F5344CB8AC3E}">
        <p14:creationId xmlns:p14="http://schemas.microsoft.com/office/powerpoint/2010/main" val="195786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rPr>
              <a:t>© akturer / Shutterstock.com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lumMod val="65000"/>
                  </a:schemeClr>
                </a:solidFill>
              </a:rPr>
              <a:t>Notes: </a:t>
            </a:r>
            <a:r>
              <a:rPr lang="en-US" sz="1200" kern="1200" dirty="0">
                <a:solidFill>
                  <a:schemeClr val="tx1"/>
                </a:solidFill>
                <a:effectLst/>
                <a:latin typeface="+mn-lt"/>
                <a:ea typeface="+mn-ea"/>
                <a:cs typeface="+mn-cs"/>
              </a:rPr>
              <a:t>Invite the students to guess what event the </a:t>
            </a:r>
            <a:r>
              <a:rPr lang="en-US" sz="1200" i="1" kern="1200" dirty="0">
                <a:solidFill>
                  <a:schemeClr val="tx1"/>
                </a:solidFill>
                <a:effectLst/>
                <a:latin typeface="+mn-lt"/>
                <a:ea typeface="+mn-ea"/>
                <a:cs typeface="+mn-cs"/>
              </a:rPr>
              <a:t>paso</a:t>
            </a:r>
            <a:r>
              <a:rPr lang="en-US" sz="1200" kern="1200" dirty="0">
                <a:solidFill>
                  <a:schemeClr val="tx1"/>
                </a:solidFill>
                <a:effectLst/>
                <a:latin typeface="+mn-lt"/>
                <a:ea typeface="+mn-ea"/>
                <a:cs typeface="+mn-cs"/>
              </a:rPr>
              <a:t> on this slide depicts. Hopefully they will recognize it as Palm Sunday.</a:t>
            </a:r>
            <a:endParaRPr lang="en-US" sz="1200" i="1" dirty="0">
              <a:solidFill>
                <a:schemeClr val="bg1">
                  <a:lumMod val="65000"/>
                </a:schemeClr>
              </a:solidFill>
            </a:endParaRPr>
          </a:p>
          <a:p>
            <a:endParaRPr lang="en-US" dirty="0"/>
          </a:p>
        </p:txBody>
      </p:sp>
      <p:sp>
        <p:nvSpPr>
          <p:cNvPr id="4" name="Slide Number Placeholder 3"/>
          <p:cNvSpPr>
            <a:spLocks noGrp="1"/>
          </p:cNvSpPr>
          <p:nvPr>
            <p:ph type="sldNum" sz="quarter" idx="10"/>
          </p:nvPr>
        </p:nvSpPr>
        <p:spPr/>
        <p:txBody>
          <a:bodyPr/>
          <a:lstStyle/>
          <a:p>
            <a:fld id="{720DC229-7167-44B8-9A48-0708C090EF13}" type="slidenum">
              <a:rPr lang="en-US" smtClean="0"/>
              <a:pPr/>
              <a:t>9</a:t>
            </a:fld>
            <a:endParaRPr lang="en-US" dirty="0"/>
          </a:p>
        </p:txBody>
      </p:sp>
    </p:spTree>
    <p:extLst>
      <p:ext uri="{BB962C8B-B14F-4D97-AF65-F5344CB8AC3E}">
        <p14:creationId xmlns:p14="http://schemas.microsoft.com/office/powerpoint/2010/main" val="348443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a:t>Click to edit Master title style</a:t>
            </a:r>
            <a:br>
              <a:rPr lang="en-US" dirty="0"/>
            </a:br>
            <a:r>
              <a:rPr lang="en-US" dirty="0"/>
              <a:t>2 line title</a:t>
            </a:r>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a:t>Click to edit 2nd line emphasis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a:t>Click to edit Master text styles</a:t>
            </a:r>
          </a:p>
          <a:p>
            <a:pPr lvl="1"/>
            <a:r>
              <a:rPr lang="en-US"/>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a:t>Click to edit Master text styles</a:t>
            </a:r>
          </a:p>
          <a:p>
            <a:pPr lvl="1"/>
            <a:r>
              <a:rPr lang="en-US"/>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3/3/20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2CCE3A-5598-4A0F-991A-009648257780}"/>
              </a:ext>
            </a:extLst>
          </p:cNvPr>
          <p:cNvSpPr txBox="1">
            <a:spLocks/>
          </p:cNvSpPr>
          <p:nvPr/>
        </p:nvSpPr>
        <p:spPr>
          <a:xfrm>
            <a:off x="152400" y="1981200"/>
            <a:ext cx="8991600" cy="1470025"/>
          </a:xfrm>
          <a:prstGeom prst="rect">
            <a:avLst/>
          </a:prstGeom>
        </p:spPr>
        <p:txBody>
          <a:bodyPr anchor="ctr">
            <a:normAutofit/>
          </a:bodyPr>
          <a:lstStyle>
            <a:lvl1pPr algn="ctr" defTabSz="914400" rtl="0" eaLnBrk="1" latinLnBrk="0" hangingPunct="1">
              <a:spcBef>
                <a:spcPct val="0"/>
              </a:spcBef>
              <a:buNone/>
              <a:defRPr sz="4400" b="1" kern="1200">
                <a:solidFill>
                  <a:schemeClr val="tx1"/>
                </a:solidFill>
                <a:effectLst>
                  <a:outerShdw blurRad="50800" dist="50800" dir="5400000" algn="ctr" rotWithShape="0">
                    <a:schemeClr val="bg1">
                      <a:lumMod val="85000"/>
                    </a:schemeClr>
                  </a:outerShdw>
                </a:effectLst>
                <a:latin typeface="Arial" pitchFamily="34" charset="0"/>
                <a:ea typeface="+mj-ea"/>
                <a:cs typeface="Arial" pitchFamily="34" charset="0"/>
              </a:defRPr>
            </a:lvl1pPr>
          </a:lstStyle>
          <a:p>
            <a:pPr lvl="0">
              <a:defRPr/>
            </a:pPr>
            <a:r>
              <a:rPr lang="en-US" sz="4200" dirty="0">
                <a:effectLst/>
              </a:rPr>
              <a:t>The Church Is Catholic </a:t>
            </a:r>
            <a:endParaRPr kumimoji="0" lang="en-US" sz="4200" b="1" i="0" u="none" strike="noStrike" kern="1200" cap="none" spc="0" normalizeH="0" baseline="0" noProof="0" dirty="0">
              <a:ln>
                <a:noFill/>
              </a:ln>
              <a:solidFill>
                <a:sysClr val="windowText" lastClr="000000"/>
              </a:solidFill>
              <a:effectLst>
                <a:outerShdw blurRad="50800" dist="50800" dir="5400000" algn="ctr" rotWithShape="0">
                  <a:sysClr val="window" lastClr="FFFFFF">
                    <a:lumMod val="85000"/>
                  </a:sysClr>
                </a:outerShdw>
              </a:effectLst>
              <a:uLnTx/>
              <a:uFillTx/>
              <a:latin typeface="Arial" pitchFamily="34" charset="0"/>
              <a:ea typeface="+mj-ea"/>
              <a:cs typeface="Arial" pitchFamily="34" charset="0"/>
            </a:endParaRPr>
          </a:p>
        </p:txBody>
      </p:sp>
      <p:sp>
        <p:nvSpPr>
          <p:cNvPr id="5" name="Subtitle 2">
            <a:extLst>
              <a:ext uri="{FF2B5EF4-FFF2-40B4-BE49-F238E27FC236}">
                <a16:creationId xmlns:a16="http://schemas.microsoft.com/office/drawing/2014/main" id="{8ACF24E1-27F9-4ABD-AC1B-C5FF9E3D4CB1}"/>
              </a:ext>
            </a:extLst>
          </p:cNvPr>
          <p:cNvSpPr txBox="1">
            <a:spLocks noChangeArrowheads="1"/>
          </p:cNvSpPr>
          <p:nvPr/>
        </p:nvSpPr>
        <p:spPr bwMode="auto">
          <a:xfrm>
            <a:off x="-30163" y="3352800"/>
            <a:ext cx="91440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fontAlgn="base">
              <a:spcAft>
                <a:spcPct val="0"/>
              </a:spcAft>
              <a:buClrTx/>
              <a:buSzTx/>
              <a:buFont typeface="Arial" panose="020B0604020202020204" pitchFamily="34" charset="0"/>
              <a:buNone/>
            </a:pPr>
            <a:r>
              <a:rPr lang="en-US" altLang="en-US" sz="2000" i="1" dirty="0">
                <a:solidFill>
                  <a:srgbClr val="000000"/>
                </a:solidFill>
                <a:latin typeface="Arial" panose="020B0604020202020204" pitchFamily="34" charset="0"/>
              </a:rPr>
              <a:t>The Church: Foundations and Mission</a:t>
            </a:r>
          </a:p>
          <a:p>
            <a:pPr algn="ctr" fontAlgn="base">
              <a:spcAft>
                <a:spcPct val="0"/>
              </a:spcAft>
              <a:buClrTx/>
              <a:buSzTx/>
              <a:buFont typeface="Arial" panose="020B0604020202020204" pitchFamily="34" charset="0"/>
              <a:buNone/>
            </a:pPr>
            <a:r>
              <a:rPr lang="en-US" altLang="en-US" sz="2000" dirty="0">
                <a:solidFill>
                  <a:srgbClr val="000000"/>
                </a:solidFill>
                <a:latin typeface="Arial" panose="020B0604020202020204" pitchFamily="34" charset="0"/>
              </a:rPr>
              <a:t>Unit 2, Chapter 5</a:t>
            </a:r>
          </a:p>
        </p:txBody>
      </p:sp>
      <p:sp>
        <p:nvSpPr>
          <p:cNvPr id="8" name="Text Placeholder 3">
            <a:extLst>
              <a:ext uri="{FF2B5EF4-FFF2-40B4-BE49-F238E27FC236}">
                <a16:creationId xmlns:a16="http://schemas.microsoft.com/office/drawing/2014/main" id="{3F053995-81D8-4F78-A975-44B1D42DF254}"/>
              </a:ext>
            </a:extLst>
          </p:cNvPr>
          <p:cNvSpPr>
            <a:spLocks noGrp="1" noChangeArrowheads="1"/>
          </p:cNvSpPr>
          <p:nvPr/>
        </p:nvSpPr>
        <p:spPr bwMode="auto">
          <a:xfrm>
            <a:off x="0" y="5562600"/>
            <a:ext cx="9144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fontAlgn="base">
              <a:spcAft>
                <a:spcPct val="0"/>
              </a:spcAft>
              <a:buClrTx/>
              <a:buSzTx/>
              <a:buFont typeface="Arial" panose="020B0604020202020204" pitchFamily="34" charset="0"/>
              <a:buNone/>
            </a:pPr>
            <a:r>
              <a:rPr lang="en-US" altLang="en-US" sz="800" dirty="0">
                <a:solidFill>
                  <a:srgbClr val="7F7F7F"/>
                </a:solidFill>
                <a:latin typeface="Arial" panose="020B0604020202020204" pitchFamily="34" charset="0"/>
              </a:rPr>
              <a:t>Document #: TX006495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143000"/>
            <a:ext cx="8229600" cy="533400"/>
          </a:xfrm>
        </p:spPr>
        <p:txBody>
          <a:bodyPr/>
          <a:lstStyle/>
          <a:p>
            <a:r>
              <a:rPr lang="en-US" dirty="0"/>
              <a:t>Other Cultural Expressions of Faith </a:t>
            </a:r>
          </a:p>
        </p:txBody>
      </p:sp>
      <p:sp>
        <p:nvSpPr>
          <p:cNvPr id="3" name="Content Placeholder 2"/>
          <p:cNvSpPr>
            <a:spLocks noGrp="1"/>
          </p:cNvSpPr>
          <p:nvPr>
            <p:ph idx="1"/>
          </p:nvPr>
        </p:nvSpPr>
        <p:spPr/>
        <p:txBody>
          <a:bodyPr/>
          <a:lstStyle/>
          <a:p>
            <a:pPr lvl="0"/>
            <a:r>
              <a:rPr lang="en-US" i="1" dirty="0"/>
              <a:t>Las Posadas</a:t>
            </a:r>
            <a:r>
              <a:rPr lang="en-US" dirty="0"/>
              <a:t> (Latin American Advent processions)</a:t>
            </a:r>
          </a:p>
          <a:p>
            <a:pPr lvl="0"/>
            <a:r>
              <a:rPr lang="en-US" i="1" dirty="0"/>
              <a:t>zema</a:t>
            </a:r>
            <a:r>
              <a:rPr lang="en-US" dirty="0"/>
              <a:t> (Ethiopian chant)</a:t>
            </a:r>
          </a:p>
          <a:p>
            <a:pPr lvl="0"/>
            <a:r>
              <a:rPr lang="en-US" dirty="0"/>
              <a:t>often see cultural </a:t>
            </a:r>
            <a:br>
              <a:rPr lang="en-US" dirty="0"/>
            </a:br>
            <a:r>
              <a:rPr lang="en-US" dirty="0"/>
              <a:t>elements at </a:t>
            </a:r>
            <a:br>
              <a:rPr lang="en-US" dirty="0"/>
            </a:br>
            <a:r>
              <a:rPr lang="en-US" dirty="0"/>
              <a:t>weddings, </a:t>
            </a:r>
            <a:br>
              <a:rPr lang="en-US" dirty="0"/>
            </a:br>
            <a:r>
              <a:rPr lang="en-US" dirty="0"/>
              <a:t>funerals, and </a:t>
            </a:r>
            <a:br>
              <a:rPr lang="en-US" dirty="0"/>
            </a:br>
            <a:r>
              <a:rPr lang="en-US" dirty="0"/>
              <a:t>other special </a:t>
            </a:r>
            <a:br>
              <a:rPr lang="en-US" dirty="0"/>
            </a:br>
            <a:r>
              <a:rPr lang="en-US" dirty="0"/>
              <a:t>liturgies</a:t>
            </a:r>
          </a:p>
        </p:txBody>
      </p:sp>
      <p:pic>
        <p:nvPicPr>
          <p:cNvPr id="6" name="Picture 5">
            <a:extLst>
              <a:ext uri="{FF2B5EF4-FFF2-40B4-BE49-F238E27FC236}">
                <a16:creationId xmlns:a16="http://schemas.microsoft.com/office/drawing/2014/main" id="{5F4FE6D7-199C-BC47-A86C-89A6CBCDA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182" y="3212826"/>
            <a:ext cx="4496018" cy="29944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828" y="906463"/>
            <a:ext cx="8229600" cy="533400"/>
          </a:xfrm>
        </p:spPr>
        <p:txBody>
          <a:bodyPr/>
          <a:lstStyle/>
          <a:p>
            <a:r>
              <a:rPr lang="en-US" dirty="0"/>
              <a:t>Mary in Different Cultures </a:t>
            </a:r>
          </a:p>
        </p:txBody>
      </p:sp>
      <p:sp>
        <p:nvSpPr>
          <p:cNvPr id="3" name="Content Placeholder 2"/>
          <p:cNvSpPr>
            <a:spLocks noGrp="1"/>
          </p:cNvSpPr>
          <p:nvPr>
            <p:ph idx="1"/>
          </p:nvPr>
        </p:nvSpPr>
        <p:spPr>
          <a:xfrm>
            <a:off x="990600" y="1524000"/>
            <a:ext cx="7620000" cy="4373563"/>
          </a:xfrm>
        </p:spPr>
        <p:txBody>
          <a:bodyPr>
            <a:normAutofit/>
          </a:bodyPr>
          <a:lstStyle/>
          <a:p>
            <a:pPr marL="0" indent="0">
              <a:buNone/>
            </a:pPr>
            <a:r>
              <a:rPr lang="en-US" sz="2000" dirty="0"/>
              <a:t>Mary is sometimes portrayed in specific cultural attire, such as:</a:t>
            </a:r>
          </a:p>
          <a:p>
            <a:r>
              <a:rPr lang="en-US" sz="2000" dirty="0"/>
              <a:t>Our Lady of Guadalupe (Latin America, especially Mexico)</a:t>
            </a:r>
          </a:p>
          <a:p>
            <a:r>
              <a:rPr lang="en-US" sz="2000" dirty="0"/>
              <a:t>Our Lady of Czestochowa (Poland)</a:t>
            </a:r>
          </a:p>
          <a:p>
            <a:r>
              <a:rPr lang="en-US" sz="2000" dirty="0"/>
              <a:t>Our Lady of Montserrat (Spain)</a:t>
            </a:r>
          </a:p>
          <a:p>
            <a:r>
              <a:rPr lang="en-US" sz="2000" dirty="0"/>
              <a:t>and many others! </a:t>
            </a:r>
          </a:p>
        </p:txBody>
      </p:sp>
      <p:pic>
        <p:nvPicPr>
          <p:cNvPr id="6" name="Picture 5">
            <a:extLst>
              <a:ext uri="{FF2B5EF4-FFF2-40B4-BE49-F238E27FC236}">
                <a16:creationId xmlns:a16="http://schemas.microsoft.com/office/drawing/2014/main" id="{4EFC671D-9293-EB41-98AA-C4843BD7C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3581401"/>
            <a:ext cx="2057400" cy="2733699"/>
          </a:xfrm>
          <a:prstGeom prst="rect">
            <a:avLst/>
          </a:prstGeom>
        </p:spPr>
      </p:pic>
      <p:pic>
        <p:nvPicPr>
          <p:cNvPr id="8" name="Picture 7">
            <a:extLst>
              <a:ext uri="{FF2B5EF4-FFF2-40B4-BE49-F238E27FC236}">
                <a16:creationId xmlns:a16="http://schemas.microsoft.com/office/drawing/2014/main" id="{4F048076-4AE6-AF43-AD5E-BAA40A9DC5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1156" y="3581401"/>
            <a:ext cx="1821807" cy="2733699"/>
          </a:xfrm>
          <a:prstGeom prst="rect">
            <a:avLst/>
          </a:prstGeom>
        </p:spPr>
      </p:pic>
      <p:pic>
        <p:nvPicPr>
          <p:cNvPr id="10" name="Picture 9">
            <a:extLst>
              <a:ext uri="{FF2B5EF4-FFF2-40B4-BE49-F238E27FC236}">
                <a16:creationId xmlns:a16="http://schemas.microsoft.com/office/drawing/2014/main" id="{167E991D-1DF1-2141-A71F-5D3ADBDCE4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35" t="6220" r="22499"/>
          <a:stretch/>
        </p:blipFill>
        <p:spPr>
          <a:xfrm>
            <a:off x="5586520" y="3581400"/>
            <a:ext cx="3024080" cy="27315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How does the Church interact with different people and cultures? </a:t>
            </a:r>
          </a:p>
        </p:txBody>
      </p:sp>
      <p:pic>
        <p:nvPicPr>
          <p:cNvPr id="8" name="Picture 7">
            <a:extLst>
              <a:ext uri="{FF2B5EF4-FFF2-40B4-BE49-F238E27FC236}">
                <a16:creationId xmlns:a16="http://schemas.microsoft.com/office/drawing/2014/main" id="{82399237-AE8C-994F-BCEF-91313EEF5280}"/>
              </a:ext>
            </a:extLst>
          </p:cNvPr>
          <p:cNvPicPr>
            <a:picLocks noChangeAspect="1"/>
          </p:cNvPicPr>
          <p:nvPr/>
        </p:nvPicPr>
        <p:blipFill rotWithShape="1">
          <a:blip r:embed="rId3">
            <a:extLst>
              <a:ext uri="{28A0092B-C50C-407E-A947-70E740481C1C}">
                <a14:useLocalDpi xmlns:a14="http://schemas.microsoft.com/office/drawing/2010/main" val="0"/>
              </a:ext>
            </a:extLst>
          </a:blip>
          <a:srcRect l="14001" t="14001" r="13999" b="13999"/>
          <a:stretch/>
        </p:blipFill>
        <p:spPr>
          <a:xfrm>
            <a:off x="2362200" y="1828800"/>
            <a:ext cx="4560124" cy="45601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7688" y="1143000"/>
            <a:ext cx="8229600" cy="533400"/>
          </a:xfrm>
        </p:spPr>
        <p:txBody>
          <a:bodyPr/>
          <a:lstStyle/>
          <a:p>
            <a:r>
              <a:rPr lang="en-US" dirty="0"/>
              <a:t>How is the Church Catholic?</a:t>
            </a:r>
          </a:p>
        </p:txBody>
      </p:sp>
      <p:pic>
        <p:nvPicPr>
          <p:cNvPr id="3" name="Picture 2">
            <a:extLst>
              <a:ext uri="{FF2B5EF4-FFF2-40B4-BE49-F238E27FC236}">
                <a16:creationId xmlns:a16="http://schemas.microsoft.com/office/drawing/2014/main" id="{B8334219-B938-C945-B7C2-4790D1CC193D}"/>
              </a:ext>
            </a:extLst>
          </p:cNvPr>
          <p:cNvPicPr>
            <a:picLocks noChangeAspect="1"/>
          </p:cNvPicPr>
          <p:nvPr/>
        </p:nvPicPr>
        <p:blipFill rotWithShape="1">
          <a:blip r:embed="rId3">
            <a:extLst>
              <a:ext uri="{28A0092B-C50C-407E-A947-70E740481C1C}">
                <a14:useLocalDpi xmlns:a14="http://schemas.microsoft.com/office/drawing/2010/main" val="0"/>
              </a:ext>
            </a:extLst>
          </a:blip>
          <a:srcRect l="14001" t="14001" r="13999" b="13999"/>
          <a:stretch/>
        </p:blipFill>
        <p:spPr>
          <a:xfrm>
            <a:off x="5257800" y="1757916"/>
            <a:ext cx="3048000" cy="3048000"/>
          </a:xfrm>
          <a:prstGeom prst="rect">
            <a:avLst/>
          </a:prstGeom>
        </p:spPr>
      </p:pic>
      <p:sp>
        <p:nvSpPr>
          <p:cNvPr id="6" name="Content Placeholder 5"/>
          <p:cNvSpPr>
            <a:spLocks noGrp="1"/>
          </p:cNvSpPr>
          <p:nvPr>
            <p:ph idx="1"/>
          </p:nvPr>
        </p:nvSpPr>
        <p:spPr>
          <a:xfrm>
            <a:off x="990600" y="1752600"/>
            <a:ext cx="4114800" cy="4373563"/>
          </a:xfrm>
        </p:spPr>
        <p:txBody>
          <a:bodyPr/>
          <a:lstStyle/>
          <a:p>
            <a:pPr lvl="0"/>
            <a:r>
              <a:rPr lang="en-US" dirty="0"/>
              <a:t>Catholic = “universal”</a:t>
            </a:r>
          </a:p>
          <a:p>
            <a:pPr lvl="0"/>
            <a:r>
              <a:rPr lang="en-US" dirty="0"/>
              <a:t>The Church is Catholic because</a:t>
            </a:r>
          </a:p>
          <a:p>
            <a:pPr marL="627063" lvl="1">
              <a:buSzPct val="85000"/>
              <a:buFont typeface="Courier New" panose="02070309020205020404" pitchFamily="49" charset="0"/>
              <a:buChar char="o"/>
            </a:pPr>
            <a:r>
              <a:rPr lang="en-US" dirty="0"/>
              <a:t>Christ is present in her.</a:t>
            </a:r>
          </a:p>
          <a:p>
            <a:pPr marL="627063" lvl="1">
              <a:buSzPct val="85000"/>
              <a:buFont typeface="Courier New" panose="02070309020205020404" pitchFamily="49" charset="0"/>
              <a:buChar char="o"/>
            </a:pPr>
            <a:r>
              <a:rPr lang="en-US" dirty="0"/>
              <a:t>Christ has sent the Church out on a mission to the whole world.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423" y="1053086"/>
            <a:ext cx="8229600" cy="533400"/>
          </a:xfrm>
        </p:spPr>
        <p:txBody>
          <a:bodyPr/>
          <a:lstStyle/>
          <a:p>
            <a:r>
              <a:rPr lang="en-US" dirty="0"/>
              <a:t>Evangelization </a:t>
            </a:r>
          </a:p>
        </p:txBody>
      </p:sp>
      <p:sp>
        <p:nvSpPr>
          <p:cNvPr id="3" name="Content Placeholder 2"/>
          <p:cNvSpPr>
            <a:spLocks noGrp="1"/>
          </p:cNvSpPr>
          <p:nvPr>
            <p:ph idx="1"/>
          </p:nvPr>
        </p:nvSpPr>
        <p:spPr>
          <a:xfrm>
            <a:off x="1371600" y="1752600"/>
            <a:ext cx="6477000" cy="4373563"/>
          </a:xfrm>
        </p:spPr>
        <p:txBody>
          <a:bodyPr/>
          <a:lstStyle/>
          <a:p>
            <a:pPr marL="0" indent="0">
              <a:buNone/>
            </a:pPr>
            <a:r>
              <a:rPr lang="en-US" dirty="0"/>
              <a:t>What is evangelization, and who should be evangelizing?</a:t>
            </a:r>
          </a:p>
          <a:p>
            <a:r>
              <a:rPr lang="en-US" dirty="0"/>
              <a:t>Sharing the Good News through both words and actions</a:t>
            </a:r>
          </a:p>
          <a:p>
            <a:r>
              <a:rPr lang="en-US" dirty="0"/>
              <a:t>At the heart of the </a:t>
            </a:r>
            <a:br>
              <a:rPr lang="en-US" dirty="0"/>
            </a:br>
            <a:r>
              <a:rPr lang="en-US" dirty="0"/>
              <a:t>Church’s mission</a:t>
            </a:r>
          </a:p>
          <a:p>
            <a:r>
              <a:rPr lang="en-US" dirty="0"/>
              <a:t>Everyone’s </a:t>
            </a:r>
            <a:br>
              <a:rPr lang="en-US" dirty="0"/>
            </a:br>
            <a:r>
              <a:rPr lang="en-US" dirty="0"/>
              <a:t>responsibility</a:t>
            </a:r>
          </a:p>
        </p:txBody>
      </p:sp>
      <p:pic>
        <p:nvPicPr>
          <p:cNvPr id="6" name="Picture 5">
            <a:extLst>
              <a:ext uri="{FF2B5EF4-FFF2-40B4-BE49-F238E27FC236}">
                <a16:creationId xmlns:a16="http://schemas.microsoft.com/office/drawing/2014/main" id="{E76D1311-4D52-5D47-9684-C5353F885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429000"/>
            <a:ext cx="4206076" cy="28437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256" y="1143000"/>
            <a:ext cx="8229600" cy="533400"/>
          </a:xfrm>
        </p:spPr>
        <p:txBody>
          <a:bodyPr/>
          <a:lstStyle/>
          <a:p>
            <a:r>
              <a:rPr lang="en-US" dirty="0"/>
              <a:t>Discuss </a:t>
            </a:r>
          </a:p>
        </p:txBody>
      </p:sp>
      <p:sp>
        <p:nvSpPr>
          <p:cNvPr id="3" name="Content Placeholder 2"/>
          <p:cNvSpPr>
            <a:spLocks noGrp="1"/>
          </p:cNvSpPr>
          <p:nvPr>
            <p:ph idx="1"/>
          </p:nvPr>
        </p:nvSpPr>
        <p:spPr>
          <a:xfrm>
            <a:off x="1447800" y="1858926"/>
            <a:ext cx="6400800" cy="4373563"/>
          </a:xfrm>
        </p:spPr>
        <p:txBody>
          <a:bodyPr/>
          <a:lstStyle/>
          <a:p>
            <a:pPr marL="0" indent="0">
              <a:buNone/>
            </a:pPr>
            <a:r>
              <a:rPr lang="en-US" dirty="0"/>
              <a:t>How have you tried to recruit others to be part of a group or community that is meaningful to you? What techniques seem to work best?</a:t>
            </a:r>
          </a:p>
        </p:txBody>
      </p:sp>
      <p:pic>
        <p:nvPicPr>
          <p:cNvPr id="6" name="Picture 5">
            <a:extLst>
              <a:ext uri="{FF2B5EF4-FFF2-40B4-BE49-F238E27FC236}">
                <a16:creationId xmlns:a16="http://schemas.microsoft.com/office/drawing/2014/main" id="{D4CD5A8D-39B9-CE40-BB61-6D84BB84A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100" y="3581400"/>
            <a:ext cx="2362200" cy="2362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477D6-5589-5F41-8003-26B9DB463F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2363250"/>
            <a:ext cx="4419241" cy="3920592"/>
          </a:xfrm>
          <a:prstGeom prst="rect">
            <a:avLst/>
          </a:prstGeom>
        </p:spPr>
      </p:pic>
      <p:sp>
        <p:nvSpPr>
          <p:cNvPr id="2" name="Title 1"/>
          <p:cNvSpPr>
            <a:spLocks noGrp="1"/>
          </p:cNvSpPr>
          <p:nvPr>
            <p:ph type="title"/>
          </p:nvPr>
        </p:nvSpPr>
        <p:spPr>
          <a:xfrm>
            <a:off x="1295400" y="1066800"/>
            <a:ext cx="8229600" cy="990600"/>
          </a:xfrm>
        </p:spPr>
        <p:txBody>
          <a:bodyPr>
            <a:normAutofit/>
          </a:bodyPr>
          <a:lstStyle/>
          <a:p>
            <a:r>
              <a:rPr lang="en-US" dirty="0"/>
              <a:t>Evangelization Evolves</a:t>
            </a:r>
          </a:p>
        </p:txBody>
      </p:sp>
      <p:sp>
        <p:nvSpPr>
          <p:cNvPr id="3" name="Content Placeholder 2"/>
          <p:cNvSpPr>
            <a:spLocks noGrp="1"/>
          </p:cNvSpPr>
          <p:nvPr>
            <p:ph idx="1"/>
          </p:nvPr>
        </p:nvSpPr>
        <p:spPr>
          <a:xfrm>
            <a:off x="1295400" y="2057400"/>
            <a:ext cx="3962400" cy="3916363"/>
          </a:xfrm>
        </p:spPr>
        <p:txBody>
          <a:bodyPr/>
          <a:lstStyle/>
          <a:p>
            <a:pPr lvl="0"/>
            <a:r>
              <a:rPr lang="en-US" dirty="0"/>
              <a:t>1930s: the radio</a:t>
            </a:r>
          </a:p>
          <a:p>
            <a:pPr lvl="0"/>
            <a:r>
              <a:rPr lang="en-US" dirty="0"/>
              <a:t>1950s: television</a:t>
            </a:r>
          </a:p>
          <a:p>
            <a:pPr lvl="0"/>
            <a:r>
              <a:rPr lang="en-US" dirty="0"/>
              <a:t>Today: internet and social media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115" y="990600"/>
            <a:ext cx="8229600" cy="533400"/>
          </a:xfrm>
        </p:spPr>
        <p:txBody>
          <a:bodyPr/>
          <a:lstStyle/>
          <a:p>
            <a:r>
              <a:rPr lang="en-US" dirty="0"/>
              <a:t>Inculturation </a:t>
            </a:r>
          </a:p>
        </p:txBody>
      </p:sp>
      <p:sp>
        <p:nvSpPr>
          <p:cNvPr id="3" name="Content Placeholder 2"/>
          <p:cNvSpPr>
            <a:spLocks noGrp="1"/>
          </p:cNvSpPr>
          <p:nvPr>
            <p:ph idx="1"/>
          </p:nvPr>
        </p:nvSpPr>
        <p:spPr>
          <a:xfrm>
            <a:off x="1188115" y="1600200"/>
            <a:ext cx="7010400" cy="4572000"/>
          </a:xfrm>
        </p:spPr>
        <p:txBody>
          <a:bodyPr>
            <a:normAutofit/>
          </a:bodyPr>
          <a:lstStyle/>
          <a:p>
            <a:pPr marL="0" indent="0">
              <a:buNone/>
            </a:pPr>
            <a:r>
              <a:rPr lang="en-US" dirty="0"/>
              <a:t>Inculturation is the process of making the Gospel message meaningful in different cultures.</a:t>
            </a:r>
          </a:p>
          <a:p>
            <a:r>
              <a:rPr lang="en-US" dirty="0"/>
              <a:t>The Gospel takes root in different societies </a:t>
            </a:r>
            <a:br>
              <a:rPr lang="en-US" dirty="0"/>
            </a:br>
            <a:r>
              <a:rPr lang="en-US" dirty="0"/>
              <a:t>and cultures.</a:t>
            </a:r>
          </a:p>
          <a:p>
            <a:r>
              <a:rPr lang="en-US" dirty="0"/>
              <a:t>It is a two-way process:</a:t>
            </a:r>
          </a:p>
          <a:p>
            <a:pPr marL="627063" lvl="1">
              <a:buSzPct val="85000"/>
              <a:buFont typeface="Courier New" panose="02070309020205020404" pitchFamily="49" charset="0"/>
              <a:buChar char="o"/>
            </a:pPr>
            <a:r>
              <a:rPr lang="en-US" dirty="0"/>
              <a:t>The Gospel </a:t>
            </a:r>
            <a:br>
              <a:rPr lang="en-US" dirty="0"/>
            </a:br>
            <a:r>
              <a:rPr lang="en-US" dirty="0"/>
              <a:t>transforms the </a:t>
            </a:r>
            <a:br>
              <a:rPr lang="en-US" dirty="0"/>
            </a:br>
            <a:r>
              <a:rPr lang="en-US" dirty="0"/>
              <a:t>culture.</a:t>
            </a:r>
          </a:p>
          <a:p>
            <a:pPr marL="627063" lvl="1">
              <a:buSzPct val="85000"/>
              <a:buFont typeface="Courier New" panose="02070309020205020404" pitchFamily="49" charset="0"/>
              <a:buChar char="o"/>
            </a:pPr>
            <a:r>
              <a:rPr lang="en-US" dirty="0"/>
              <a:t>The culture </a:t>
            </a:r>
            <a:br>
              <a:rPr lang="en-US" dirty="0"/>
            </a:br>
            <a:r>
              <a:rPr lang="en-US" dirty="0"/>
              <a:t>enriches the </a:t>
            </a:r>
            <a:br>
              <a:rPr lang="en-US" dirty="0"/>
            </a:br>
            <a:r>
              <a:rPr lang="en-US" dirty="0"/>
              <a:t>Church.</a:t>
            </a:r>
          </a:p>
        </p:txBody>
      </p:sp>
      <p:pic>
        <p:nvPicPr>
          <p:cNvPr id="6" name="Picture 5">
            <a:extLst>
              <a:ext uri="{FF2B5EF4-FFF2-40B4-BE49-F238E27FC236}">
                <a16:creationId xmlns:a16="http://schemas.microsoft.com/office/drawing/2014/main" id="{2719995F-161C-394F-B24E-F5C952CCE8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5638"/>
          <a:stretch/>
        </p:blipFill>
        <p:spPr>
          <a:xfrm>
            <a:off x="5027244" y="3352799"/>
            <a:ext cx="4122072" cy="29104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8229600" cy="533400"/>
          </a:xfrm>
        </p:spPr>
        <p:txBody>
          <a:bodyPr/>
          <a:lstStyle/>
          <a:p>
            <a:r>
              <a:rPr lang="en-US" i="1" dirty="0"/>
              <a:t>Simbang Gabi</a:t>
            </a:r>
            <a:r>
              <a:rPr lang="en-US" dirty="0"/>
              <a:t> </a:t>
            </a:r>
          </a:p>
        </p:txBody>
      </p:sp>
      <p:sp>
        <p:nvSpPr>
          <p:cNvPr id="3" name="Content Placeholder 2"/>
          <p:cNvSpPr>
            <a:spLocks noGrp="1"/>
          </p:cNvSpPr>
          <p:nvPr>
            <p:ph idx="1"/>
          </p:nvPr>
        </p:nvSpPr>
        <p:spPr>
          <a:xfrm>
            <a:off x="1066800" y="1676400"/>
            <a:ext cx="7467600" cy="4373563"/>
          </a:xfrm>
        </p:spPr>
        <p:txBody>
          <a:bodyPr/>
          <a:lstStyle/>
          <a:p>
            <a:pPr marL="0" indent="0">
              <a:buNone/>
            </a:pPr>
            <a:r>
              <a:rPr lang="en-US" i="1" dirty="0"/>
              <a:t>Simbang Gabi</a:t>
            </a:r>
            <a:r>
              <a:rPr lang="en-US" dirty="0"/>
              <a:t> is a Filipino cultural expression of faith.</a:t>
            </a:r>
          </a:p>
          <a:p>
            <a:r>
              <a:rPr lang="en-US" dirty="0"/>
              <a:t>The celebration occurs during the final nine days </a:t>
            </a:r>
            <a:br>
              <a:rPr lang="en-US" dirty="0"/>
            </a:br>
            <a:r>
              <a:rPr lang="en-US" dirty="0"/>
              <a:t>of Advent.</a:t>
            </a:r>
          </a:p>
          <a:p>
            <a:r>
              <a:rPr lang="en-US" dirty="0"/>
              <a:t>The celebration </a:t>
            </a:r>
            <a:br>
              <a:rPr lang="en-US" dirty="0"/>
            </a:br>
            <a:r>
              <a:rPr lang="en-US" dirty="0"/>
              <a:t>begins with a </a:t>
            </a:r>
            <a:br>
              <a:rPr lang="en-US" dirty="0"/>
            </a:br>
            <a:r>
              <a:rPr lang="en-US" dirty="0"/>
              <a:t>pre-dawn daily </a:t>
            </a:r>
            <a:br>
              <a:rPr lang="en-US" dirty="0"/>
            </a:br>
            <a:r>
              <a:rPr lang="en-US" dirty="0"/>
              <a:t>Mass, followed </a:t>
            </a:r>
            <a:br>
              <a:rPr lang="en-US" dirty="0"/>
            </a:br>
            <a:r>
              <a:rPr lang="en-US" dirty="0"/>
              <a:t>by lots of food!</a:t>
            </a:r>
          </a:p>
        </p:txBody>
      </p:sp>
      <p:pic>
        <p:nvPicPr>
          <p:cNvPr id="6" name="Picture 5">
            <a:extLst>
              <a:ext uri="{FF2B5EF4-FFF2-40B4-BE49-F238E27FC236}">
                <a16:creationId xmlns:a16="http://schemas.microsoft.com/office/drawing/2014/main" id="{E7D6CF5F-0ADA-F043-8237-9780BF8D8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819400"/>
            <a:ext cx="5181600" cy="34409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302" y="1143000"/>
            <a:ext cx="8229600" cy="533400"/>
          </a:xfrm>
        </p:spPr>
        <p:txBody>
          <a:bodyPr/>
          <a:lstStyle/>
          <a:p>
            <a:r>
              <a:rPr lang="en-US" i="1" dirty="0"/>
              <a:t>Pasos</a:t>
            </a:r>
            <a:endParaRPr lang="en-US" dirty="0"/>
          </a:p>
        </p:txBody>
      </p:sp>
      <p:sp>
        <p:nvSpPr>
          <p:cNvPr id="3" name="Content Placeholder 2"/>
          <p:cNvSpPr>
            <a:spLocks noGrp="1"/>
          </p:cNvSpPr>
          <p:nvPr>
            <p:ph idx="1"/>
          </p:nvPr>
        </p:nvSpPr>
        <p:spPr>
          <a:xfrm>
            <a:off x="1219200" y="1752600"/>
            <a:ext cx="7010400" cy="4373563"/>
          </a:xfrm>
        </p:spPr>
        <p:txBody>
          <a:bodyPr/>
          <a:lstStyle/>
          <a:p>
            <a:pPr marL="0" indent="0">
              <a:buNone/>
            </a:pPr>
            <a:r>
              <a:rPr lang="en-US" i="1" dirty="0"/>
              <a:t>Pasos</a:t>
            </a:r>
            <a:r>
              <a:rPr lang="en-US" dirty="0"/>
              <a:t> is a Spanish cultural expression of faith:</a:t>
            </a:r>
          </a:p>
          <a:p>
            <a:r>
              <a:rPr lang="en-US" i="1" dirty="0"/>
              <a:t>Pasos</a:t>
            </a:r>
            <a:r>
              <a:rPr lang="en-US" dirty="0"/>
              <a:t> are floats used for parades during Holy Week.</a:t>
            </a:r>
          </a:p>
          <a:p>
            <a:r>
              <a:rPr lang="en-US" dirty="0"/>
              <a:t>They are usually </a:t>
            </a:r>
            <a:br>
              <a:rPr lang="en-US" dirty="0"/>
            </a:br>
            <a:r>
              <a:rPr lang="en-US" dirty="0"/>
              <a:t>life-sized statues </a:t>
            </a:r>
            <a:br>
              <a:rPr lang="en-US" dirty="0"/>
            </a:br>
            <a:r>
              <a:rPr lang="en-US" dirty="0"/>
              <a:t>of Jesus, Mary, </a:t>
            </a:r>
            <a:br>
              <a:rPr lang="en-US" dirty="0"/>
            </a:br>
            <a:r>
              <a:rPr lang="en-US" dirty="0"/>
              <a:t>and other </a:t>
            </a:r>
            <a:br>
              <a:rPr lang="en-US" dirty="0"/>
            </a:br>
            <a:r>
              <a:rPr lang="en-US" dirty="0"/>
              <a:t>biblical figures.</a:t>
            </a:r>
          </a:p>
        </p:txBody>
      </p:sp>
      <p:pic>
        <p:nvPicPr>
          <p:cNvPr id="6" name="Picture 5">
            <a:extLst>
              <a:ext uri="{FF2B5EF4-FFF2-40B4-BE49-F238E27FC236}">
                <a16:creationId xmlns:a16="http://schemas.microsoft.com/office/drawing/2014/main" id="{36F1B4BF-66DC-7D49-AC75-28F8E43968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99" r="5005" b="-1889"/>
          <a:stretch/>
        </p:blipFill>
        <p:spPr>
          <a:xfrm>
            <a:off x="4419600" y="3017203"/>
            <a:ext cx="4206240" cy="3108960"/>
          </a:xfrm>
          <a:prstGeom prst="rect">
            <a:avLst/>
          </a:prstGeom>
        </p:spPr>
      </p:pic>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1148</TotalTime>
  <Words>710</Words>
  <Application>Microsoft Macintosh PowerPoint</Application>
  <PresentationFormat>On-screen Show (4:3)</PresentationFormat>
  <Paragraphs>79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Courier New</vt:lpstr>
      <vt:lpstr>LIC Presentation template</vt:lpstr>
      <vt:lpstr>PowerPoint Presentation</vt:lpstr>
      <vt:lpstr>How does the Church interact with different people and cultures? </vt:lpstr>
      <vt:lpstr>How is the Church Catholic?</vt:lpstr>
      <vt:lpstr>Evangelization </vt:lpstr>
      <vt:lpstr>Discuss </vt:lpstr>
      <vt:lpstr>Evangelization Evolves</vt:lpstr>
      <vt:lpstr>Inculturation </vt:lpstr>
      <vt:lpstr>Simbang Gabi </vt:lpstr>
      <vt:lpstr>Pasos</vt:lpstr>
      <vt:lpstr>Other Cultural Expressions of Faith </vt:lpstr>
      <vt:lpstr>Mary in Different Cultures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Jill Johnson</cp:lastModifiedBy>
  <cp:revision>80</cp:revision>
  <dcterms:created xsi:type="dcterms:W3CDTF">2011-01-10T17:35:40Z</dcterms:created>
  <dcterms:modified xsi:type="dcterms:W3CDTF">2020-03-03T21:46:40Z</dcterms:modified>
</cp:coreProperties>
</file>