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9643" autoAdjust="0"/>
  </p:normalViewPr>
  <p:slideViewPr>
    <p:cSldViewPr>
      <p:cViewPr>
        <p:scale>
          <a:sx n="100" d="100"/>
          <a:sy n="100" d="100"/>
        </p:scale>
        <p:origin x="-122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210AE85-3EB5-4455-92F9-E10F3833FFD3}" type="datetimeFigureOut">
              <a:rPr lang="en-US"/>
              <a:pPr>
                <a:defRPr/>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535533CC-D4BD-4D38-8689-A678E9DD432F}" type="slidenum">
              <a:rPr lang="en-US"/>
              <a:pPr>
                <a:defRPr/>
              </a:pPr>
              <a:t>‹#›</a:t>
            </a:fld>
            <a:endParaRPr lang="en-US"/>
          </a:p>
        </p:txBody>
      </p:sp>
    </p:spTree>
    <p:extLst>
      <p:ext uri="{BB962C8B-B14F-4D97-AF65-F5344CB8AC3E}">
        <p14:creationId xmlns:p14="http://schemas.microsoft.com/office/powerpoint/2010/main" val="30512032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t>
            </a:r>
            <a:r>
              <a:rPr lang="en-US" i="1" dirty="0" smtClean="0"/>
              <a:t>Notes:</a:t>
            </a:r>
            <a:r>
              <a:rPr lang="en-US" dirty="0" smtClean="0"/>
              <a:t>  The notes for these slides duplicate the lecture notes in </a:t>
            </a:r>
            <a:r>
              <a:rPr lang="en-US" i="1" dirty="0" smtClean="0"/>
              <a:t>The Paschal Mystery: Christ’s Mission of Salvation</a:t>
            </a:r>
            <a:r>
              <a:rPr lang="en-US" dirty="0" smtClean="0"/>
              <a:t> teacher guide for step 3, part 8, and step 4, part 7, of unit 6. The slides provide questions for journaling.)</a:t>
            </a:r>
          </a:p>
          <a:p>
            <a:pPr>
              <a:spcBef>
                <a:spcPct val="0"/>
              </a:spcBef>
            </a:pPr>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8CCBA0-677D-4AAA-8D9E-E6B9F5B7928B}"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F4C0CC-2318-45FA-9043-6B73FBE82916}"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FD9D05-2DEC-45D8-A6B9-2FF048E65E8A}" type="slidenum">
              <a:rPr lang="en-US"/>
              <a:pPr fontAlgn="base">
                <a:spcBef>
                  <a:spcPct val="0"/>
                </a:spcBef>
                <a:spcAft>
                  <a:spcPct val="0"/>
                </a:spcAft>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In Jesus, God even experiences the ultimate human suffering: death. In truly living </a:t>
            </a:r>
            <a:r>
              <a:rPr lang="en-US" i="1" dirty="0" smtClean="0"/>
              <a:t>and dying</a:t>
            </a:r>
            <a:r>
              <a:rPr lang="en-US" dirty="0" smtClean="0"/>
              <a:t> as a real human being, Jesus forever united Heaven and earth and gave us the grace of redemption.)</a:t>
            </a:r>
          </a:p>
          <a:p>
            <a:pPr>
              <a:spcBef>
                <a:spcPct val="0"/>
              </a:spcBef>
            </a:pP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B5C4E4-D76A-4624-9F37-24A7493DBAFE}"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When we experience suffering—big or small—we can take courage and comfort in the knowledge that Jesus himself has gone before us.)</a:t>
            </a:r>
          </a:p>
          <a:p>
            <a:pPr>
              <a:spcBef>
                <a:spcPct val="0"/>
              </a:spcBef>
            </a:pPr>
            <a:endParaRPr lang="en-US" dirty="0"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D667A3-7CE3-4EDD-9269-651FE9C49D25}"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07DE7A-560A-438B-BE3C-FC2DB1471D08}" type="slidenum">
              <a:rPr lang="en-US"/>
              <a:pPr fontAlgn="base">
                <a:spcBef>
                  <a:spcPct val="0"/>
                </a:spcBef>
                <a:spcAft>
                  <a:spcPct val="0"/>
                </a:spcAft>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5E7A5A-1DAE-48E8-851A-698F38E80C57}"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We are called to follow the example of Jesus with a readiness to take on suffering for the good of others. This does </a:t>
            </a:r>
            <a:r>
              <a:rPr lang="en-US" i="1" dirty="0" smtClean="0"/>
              <a:t>not</a:t>
            </a:r>
            <a:r>
              <a:rPr lang="en-US" dirty="0" smtClean="0"/>
              <a:t> mean that we are to seek out suffering intentionally or try to make ourselves miserable. It </a:t>
            </a:r>
            <a:r>
              <a:rPr lang="en-US" i="1" dirty="0" smtClean="0"/>
              <a:t>does</a:t>
            </a:r>
            <a:r>
              <a:rPr lang="en-US" dirty="0" smtClean="0"/>
              <a:t> mean that we must be willing, at least sometimes, to put aside our own needs, desires, or comfort in order to be of service to others, especially those most in need.)</a:t>
            </a:r>
          </a:p>
          <a:p>
            <a:pPr>
              <a:spcBef>
                <a:spcPct val="0"/>
              </a:spcBef>
            </a:pPr>
            <a:endParaRPr lang="en-US" dirty="0"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CF7E49-9C70-49EC-8EDE-9BACDAF6E3C3}"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C21585-2463-4E84-804C-741E86072AAE}"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BE4994-7716-460A-9728-24F83D212CAB}"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EBBB99D-FAF7-4A12-B94D-A9C25F70F991}"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The Incarnation was an act of </a:t>
            </a:r>
            <a:r>
              <a:rPr lang="en-US" b="1" dirty="0" smtClean="0"/>
              <a:t>solidarity</a:t>
            </a:r>
            <a:r>
              <a:rPr lang="en-US" dirty="0" smtClean="0"/>
              <a:t> God undertook for humanity’s salvation.)</a:t>
            </a:r>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BC9F34-7B5C-4B7D-8BF3-1B2EFB95153F}" type="slidenum">
              <a:rPr lang="en-US"/>
              <a:pPr fontAlgn="base">
                <a:spcBef>
                  <a:spcPct val="0"/>
                </a:spcBef>
                <a:spcAft>
                  <a:spcPct val="0"/>
                </a:spcAft>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F1276C-5574-48E4-924E-AAF5341FC015}"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AB5C70-0110-497C-941A-08CFB2113879}"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D0D3B8-E992-460E-8468-475FC82DB9CE}" type="slidenum">
              <a:rPr lang="en-US"/>
              <a:pPr fontAlgn="base">
                <a:spcBef>
                  <a:spcPct val="0"/>
                </a:spcBef>
                <a:spcAft>
                  <a:spcPct val="0"/>
                </a:spcAft>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a:t>
            </a:r>
            <a:r>
              <a:rPr lang="en-US" i="1" dirty="0" smtClean="0"/>
              <a:t>Solidarity</a:t>
            </a:r>
            <a:r>
              <a:rPr lang="en-US" dirty="0" smtClean="0"/>
              <a:t> is defined as “a union of one’s heart and mind with those who are poor or powerless or who face an injustice.”)</a:t>
            </a:r>
          </a:p>
          <a:p>
            <a:pPr>
              <a:spcBef>
                <a:spcPct val="0"/>
              </a:spcBef>
            </a:pPr>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D4D0D60-0FEC-463F-AA84-B3B4D915B932}"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A27E799-BEDB-4654-BEAA-D6AF94B9B0D2}"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2445BB-44B3-4708-B138-90954785E215}"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FE2335-8EC8-415B-9FB5-36B65953C5E3}"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a:t>
            </a:r>
            <a:r>
              <a:rPr lang="en-US" i="1" dirty="0" smtClean="0"/>
              <a:t>Notes:</a:t>
            </a:r>
            <a:r>
              <a:rPr lang="en-US" dirty="0" smtClean="0"/>
              <a:t>  In becoming human in the Person of Jesus, God enters into true solidarity with us: in Jesus, God shares in and</a:t>
            </a:r>
            <a:r>
              <a:rPr lang="en-US" b="1" dirty="0" smtClean="0"/>
              <a:t> sanctifies</a:t>
            </a:r>
            <a:r>
              <a:rPr lang="en-US" dirty="0" smtClean="0"/>
              <a:t> (makes holy) all the realities of our lives, including our suffering.)</a:t>
            </a:r>
          </a:p>
          <a:p>
            <a:pPr>
              <a:spcBef>
                <a:spcPct val="0"/>
              </a:spcBef>
            </a:pPr>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F0FA23F-7AB6-40AE-BCA2-83A56A16087E}"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2C585EA-3B18-4D95-9C41-7E0293508C00}"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15F1DCF-6FDF-4F93-974C-9B6B7AC78B60}"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74F2562-D07A-49AD-9D84-370F980F5A01}" type="datetimeFigureOut">
              <a:rPr lang="en-US"/>
              <a:pPr>
                <a:defRPr/>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F4B5C3B-621B-4E29-B4FF-C2371294627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Lst>
  <p:transition>
    <p:fade/>
  </p:transition>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r>
              <a:rPr lang="en-US" smtClean="0">
                <a:latin typeface="Arial" charset="0"/>
                <a:cs typeface="Arial" charset="0"/>
              </a:rPr>
              <a:t>The Mystery of Suffering</a:t>
            </a:r>
          </a:p>
        </p:txBody>
      </p:sp>
      <p:sp>
        <p:nvSpPr>
          <p:cNvPr id="10243" name="Subtitle 2"/>
          <p:cNvSpPr>
            <a:spLocks noGrp="1"/>
          </p:cNvSpPr>
          <p:nvPr>
            <p:ph type="subTitle" idx="1"/>
          </p:nvPr>
        </p:nvSpPr>
        <p:spPr/>
        <p:txBody>
          <a:bodyPr/>
          <a:lstStyle/>
          <a:p>
            <a:r>
              <a:rPr lang="en-US" dirty="0" smtClean="0">
                <a:latin typeface="Arial" charset="0"/>
                <a:cs typeface="Arial" charset="0"/>
              </a:rPr>
              <a:t>The Paschal </a:t>
            </a:r>
            <a:r>
              <a:rPr lang="en-US" smtClean="0">
                <a:latin typeface="Arial" charset="0"/>
                <a:cs typeface="Arial" charset="0"/>
              </a:rPr>
              <a:t>Mystery </a:t>
            </a:r>
            <a:r>
              <a:rPr lang="en-US" smtClean="0">
                <a:latin typeface="Arial" charset="0"/>
                <a:cs typeface="Arial" charset="0"/>
              </a:rPr>
              <a:t>Course</a:t>
            </a:r>
            <a:endParaRPr lang="en-US" dirty="0" smtClean="0">
              <a:latin typeface="Arial" charset="0"/>
              <a:cs typeface="Arial" charset="0"/>
            </a:endParaRPr>
          </a:p>
        </p:txBody>
      </p:sp>
      <p:sp>
        <p:nvSpPr>
          <p:cNvPr id="10244" name="Text Placeholder 8"/>
          <p:cNvSpPr>
            <a:spLocks noGrp="1"/>
          </p:cNvSpPr>
          <p:nvPr>
            <p:ph type="body" sz="quarter" idx="10"/>
          </p:nvPr>
        </p:nvSpPr>
        <p:spPr/>
        <p:txBody>
          <a:bodyPr>
            <a:normAutofit fontScale="32500" lnSpcReduction="20000"/>
          </a:bodyPr>
          <a:lstStyle/>
          <a:p>
            <a:r>
              <a:rPr lang="en-US" sz="1600" dirty="0" smtClean="0">
                <a:solidFill>
                  <a:schemeClr val="tx1"/>
                </a:solidFill>
                <a:latin typeface="Arial" charset="0"/>
                <a:cs typeface="Arial" charset="0"/>
              </a:rPr>
              <a:t>Document # TX001337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rot="16200000">
            <a:off x="6804048" y="5768952"/>
            <a:ext cx="886781" cy="169277"/>
          </a:xfrm>
          <a:prstGeom prst="rect">
            <a:avLst/>
          </a:prstGeom>
        </p:spPr>
        <p:txBody>
          <a:bodyPr wrap="none">
            <a:spAutoFit/>
          </a:bodyPr>
          <a:lstStyle/>
          <a:p>
            <a:r>
              <a:rPr lang="en-US" sz="500" dirty="0" err="1" smtClean="0"/>
              <a:t>Shutterstock</a:t>
            </a:r>
            <a:r>
              <a:rPr lang="en-US" sz="500" dirty="0" smtClean="0"/>
              <a:t>/BestPhoto1</a:t>
            </a:r>
            <a:endParaRPr lang="en-US" sz="500" dirty="0"/>
          </a:p>
        </p:txBody>
      </p:sp>
      <p:pic>
        <p:nvPicPr>
          <p:cNvPr id="6" name="Picture 5" descr="discipline-shutterstock_BestPhoto1.jpg"/>
          <p:cNvPicPr>
            <a:picLocks noChangeAspect="1"/>
          </p:cNvPicPr>
          <p:nvPr/>
        </p:nvPicPr>
        <p:blipFill>
          <a:blip r:embed="rId3" cstate="print"/>
          <a:stretch>
            <a:fillRect/>
          </a:stretch>
        </p:blipFill>
        <p:spPr>
          <a:xfrm>
            <a:off x="1594244" y="843382"/>
            <a:ext cx="5568556" cy="555741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When have you needed to know that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God was standing by you in a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time of suffering?</a:t>
            </a:r>
          </a:p>
          <a:p>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ief-life.com"/>
          <p:cNvPicPr>
            <a:picLocks noChangeAspect="1"/>
          </p:cNvPicPr>
          <p:nvPr/>
        </p:nvPicPr>
        <p:blipFill>
          <a:blip r:embed="rId3" cstate="print"/>
          <a:stretch>
            <a:fillRect/>
          </a:stretch>
        </p:blipFill>
        <p:spPr>
          <a:xfrm>
            <a:off x="1743075" y="1476375"/>
            <a:ext cx="5657850" cy="39052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5"/>
          <p:cNvSpPr/>
          <p:nvPr/>
        </p:nvSpPr>
        <p:spPr>
          <a:xfrm rot="16200000">
            <a:off x="7231584" y="4689500"/>
            <a:ext cx="404278" cy="169277"/>
          </a:xfrm>
          <a:prstGeom prst="rect">
            <a:avLst/>
          </a:prstGeom>
        </p:spPr>
        <p:txBody>
          <a:bodyPr wrap="square">
            <a:spAutoFit/>
          </a:bodyPr>
          <a:lstStyle/>
          <a:p>
            <a:r>
              <a:rPr lang="en-US" sz="500" dirty="0" smtClean="0"/>
              <a:t>life.com</a:t>
            </a:r>
            <a:endParaRPr lang="en-US" sz="5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ully-pickdiggers.com"/>
          <p:cNvPicPr>
            <a:picLocks noChangeAspect="1"/>
          </p:cNvPicPr>
          <p:nvPr/>
        </p:nvPicPr>
        <p:blipFill>
          <a:blip r:embed="rId3" cstate="print"/>
          <a:stretch>
            <a:fillRect/>
          </a:stretch>
        </p:blipFill>
        <p:spPr>
          <a:xfrm>
            <a:off x="1727200" y="1295400"/>
            <a:ext cx="6197600" cy="4648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a:off x="7086600" y="5943600"/>
            <a:ext cx="612668" cy="169277"/>
          </a:xfrm>
          <a:prstGeom prst="rect">
            <a:avLst/>
          </a:prstGeom>
        </p:spPr>
        <p:txBody>
          <a:bodyPr wrap="square">
            <a:spAutoFit/>
          </a:bodyPr>
          <a:lstStyle/>
          <a:p>
            <a:r>
              <a:rPr lang="en-US" sz="500" dirty="0" smtClean="0"/>
              <a:t>picdiggers.com</a:t>
            </a:r>
            <a:endParaRPr lang="en-US" sz="5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rying- yardflex.com"/>
          <p:cNvPicPr>
            <a:picLocks noChangeAspect="1"/>
          </p:cNvPicPr>
          <p:nvPr/>
        </p:nvPicPr>
        <p:blipFill>
          <a:blip r:embed="rId3" cstate="print"/>
          <a:stretch>
            <a:fillRect/>
          </a:stretch>
        </p:blipFill>
        <p:spPr>
          <a:xfrm>
            <a:off x="1295400" y="914400"/>
            <a:ext cx="6096000" cy="4892040"/>
          </a:xfrm>
          <a:prstGeom prst="rect">
            <a:avLst/>
          </a:prstGeom>
          <a:ln>
            <a:noFill/>
          </a:ln>
          <a:effectLst>
            <a:softEdge rad="112500"/>
          </a:effectLst>
        </p:spPr>
      </p:pic>
      <p:sp>
        <p:nvSpPr>
          <p:cNvPr id="5" name="Rectangle 4"/>
          <p:cNvSpPr/>
          <p:nvPr/>
        </p:nvSpPr>
        <p:spPr>
          <a:xfrm rot="16200000">
            <a:off x="7050968" y="3312232"/>
            <a:ext cx="545342" cy="169277"/>
          </a:xfrm>
          <a:prstGeom prst="rect">
            <a:avLst/>
          </a:prstGeom>
        </p:spPr>
        <p:txBody>
          <a:bodyPr wrap="none">
            <a:spAutoFit/>
          </a:bodyPr>
          <a:lstStyle/>
          <a:p>
            <a:r>
              <a:rPr lang="en-US" sz="500" dirty="0" smtClean="0"/>
              <a:t>yardflex.com</a:t>
            </a:r>
            <a:endParaRPr lang="en-US" sz="50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Do you find it helpful to know that </a:t>
            </a:r>
            <a:b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 suffered as we do?</a:t>
            </a:r>
          </a:p>
          <a:p>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hrist cross-wikimedia.jpg"/>
          <p:cNvPicPr>
            <a:picLocks noChangeAspect="1"/>
          </p:cNvPicPr>
          <p:nvPr/>
        </p:nvPicPr>
        <p:blipFill>
          <a:blip r:embed="rId3" cstate="print"/>
          <a:stretch>
            <a:fillRect/>
          </a:stretch>
        </p:blipFill>
        <p:spPr>
          <a:xfrm>
            <a:off x="2362200" y="789357"/>
            <a:ext cx="4038600" cy="582920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Rectangle 4"/>
          <p:cNvSpPr/>
          <p:nvPr/>
        </p:nvSpPr>
        <p:spPr>
          <a:xfrm rot="16200000">
            <a:off x="6011430" y="5096892"/>
            <a:ext cx="914262"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edical_camp_near_Logne,_Haiti_2010-01-25- wikimedia.jpg"/>
          <p:cNvPicPr>
            <a:picLocks noChangeAspect="1"/>
          </p:cNvPicPr>
          <p:nvPr/>
        </p:nvPicPr>
        <p:blipFill>
          <a:blip r:embed="rId3" cstate="print"/>
          <a:stretch>
            <a:fillRect/>
          </a:stretch>
        </p:blipFill>
        <p:spPr>
          <a:xfrm>
            <a:off x="838200" y="1093660"/>
            <a:ext cx="7315200" cy="487375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rot="16200000">
            <a:off x="7795649" y="5249292"/>
            <a:ext cx="914262"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oldier rescue - ebeijing.gov.cn.jpg"/>
          <p:cNvPicPr>
            <a:picLocks noChangeAspect="1"/>
          </p:cNvPicPr>
          <p:nvPr/>
        </p:nvPicPr>
        <p:blipFill>
          <a:blip r:embed="rId3" cstate="print"/>
          <a:stretch>
            <a:fillRect/>
          </a:stretch>
        </p:blipFill>
        <p:spPr>
          <a:xfrm>
            <a:off x="914400" y="995477"/>
            <a:ext cx="7315200" cy="4871923"/>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rot="16200000">
            <a:off x="7971410" y="5401692"/>
            <a:ext cx="609462" cy="169277"/>
          </a:xfrm>
          <a:prstGeom prst="rect">
            <a:avLst/>
          </a:prstGeom>
        </p:spPr>
        <p:txBody>
          <a:bodyPr wrap="square">
            <a:spAutoFit/>
          </a:bodyPr>
          <a:lstStyle/>
          <a:p>
            <a:r>
              <a:rPr lang="en-US" sz="500" dirty="0" smtClean="0"/>
              <a:t>ebeijing.gov.cn</a:t>
            </a:r>
            <a:endParaRPr lang="en-US" sz="5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lderly-nursing-homes-ehow.com"/>
          <p:cNvPicPr>
            <a:picLocks noChangeAspect="1"/>
          </p:cNvPicPr>
          <p:nvPr/>
        </p:nvPicPr>
        <p:blipFill>
          <a:blip r:embed="rId3" cstate="print"/>
          <a:stretch>
            <a:fillRect/>
          </a:stretch>
        </p:blipFill>
        <p:spPr>
          <a:xfrm>
            <a:off x="1828800" y="990600"/>
            <a:ext cx="5334000" cy="5334000"/>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rot="16200000">
            <a:off x="6971936" y="6002556"/>
            <a:ext cx="474810" cy="169277"/>
          </a:xfrm>
          <a:prstGeom prst="rect">
            <a:avLst/>
          </a:prstGeom>
        </p:spPr>
        <p:txBody>
          <a:bodyPr wrap="square">
            <a:spAutoFit/>
          </a:bodyPr>
          <a:lstStyle/>
          <a:p>
            <a:r>
              <a:rPr lang="en-US" sz="500" dirty="0" smtClean="0"/>
              <a:t>ehow.com</a:t>
            </a:r>
            <a:endParaRPr lang="en-US" sz="5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rot="16200000">
            <a:off x="5676971" y="5782692"/>
            <a:ext cx="914262" cy="169277"/>
          </a:xfrm>
          <a:prstGeom prst="rect">
            <a:avLst/>
          </a:prstGeom>
        </p:spPr>
        <p:txBody>
          <a:bodyPr wrap="square">
            <a:spAutoFit/>
          </a:bodyPr>
          <a:lstStyle/>
          <a:p>
            <a:r>
              <a:rPr lang="en-US" sz="500" dirty="0" smtClean="0"/>
              <a:t>Image in public domain</a:t>
            </a:r>
            <a:endParaRPr lang="en-US" sz="500" dirty="0"/>
          </a:p>
        </p:txBody>
      </p:sp>
      <p:pic>
        <p:nvPicPr>
          <p:cNvPr id="6" name="Picture 5" descr="Possibly_Master_of_the_Legend_of_Mary_Magdalene-wikimedia.jpg"/>
          <p:cNvPicPr>
            <a:picLocks noChangeAspect="1"/>
          </p:cNvPicPr>
          <p:nvPr/>
        </p:nvPicPr>
        <p:blipFill>
          <a:blip r:embed="rId3" cstate="print"/>
          <a:stretch>
            <a:fillRect/>
          </a:stretch>
        </p:blipFill>
        <p:spPr>
          <a:xfrm>
            <a:off x="2667000" y="990600"/>
            <a:ext cx="3367087" cy="56154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wns_syndrome- forparentsbyparents.com"/>
          <p:cNvPicPr>
            <a:picLocks noChangeAspect="1"/>
          </p:cNvPicPr>
          <p:nvPr/>
        </p:nvPicPr>
        <p:blipFill>
          <a:blip r:embed="rId3" cstate="print"/>
          <a:stretch>
            <a:fillRect/>
          </a:stretch>
        </p:blipFill>
        <p:spPr>
          <a:xfrm>
            <a:off x="2150692" y="819912"/>
            <a:ext cx="4859708" cy="5199888"/>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Rectangle 4"/>
          <p:cNvSpPr/>
          <p:nvPr/>
        </p:nvSpPr>
        <p:spPr>
          <a:xfrm rot="16200000">
            <a:off x="6651648" y="5616553"/>
            <a:ext cx="886781" cy="169277"/>
          </a:xfrm>
          <a:prstGeom prst="rect">
            <a:avLst/>
          </a:prstGeom>
        </p:spPr>
        <p:txBody>
          <a:bodyPr wrap="none">
            <a:spAutoFit/>
          </a:bodyPr>
          <a:lstStyle/>
          <a:p>
            <a:r>
              <a:rPr lang="en-US" sz="500" dirty="0" smtClean="0"/>
              <a:t>forparentsbyparents.com</a:t>
            </a:r>
            <a:endParaRPr lang="en-US" sz="500"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0325funeral- hometownannapolis.com"/>
          <p:cNvPicPr>
            <a:picLocks noChangeAspect="1"/>
          </p:cNvPicPr>
          <p:nvPr/>
        </p:nvPicPr>
        <p:blipFill>
          <a:blip r:embed="rId3" cstate="print"/>
          <a:stretch>
            <a:fillRect/>
          </a:stretch>
        </p:blipFill>
        <p:spPr>
          <a:xfrm>
            <a:off x="1295400" y="1196594"/>
            <a:ext cx="6248400" cy="4727957"/>
          </a:xfrm>
          <a:prstGeom prst="rect">
            <a:avLst/>
          </a:prstGeom>
        </p:spPr>
      </p:pic>
      <p:sp>
        <p:nvSpPr>
          <p:cNvPr id="5" name="Rectangle 4"/>
          <p:cNvSpPr/>
          <p:nvPr/>
        </p:nvSpPr>
        <p:spPr>
          <a:xfrm>
            <a:off x="1219200" y="5867400"/>
            <a:ext cx="888385" cy="169277"/>
          </a:xfrm>
          <a:prstGeom prst="rect">
            <a:avLst/>
          </a:prstGeom>
        </p:spPr>
        <p:txBody>
          <a:bodyPr wrap="none">
            <a:spAutoFit/>
          </a:bodyPr>
          <a:lstStyle/>
          <a:p>
            <a:r>
              <a:rPr lang="en-US" sz="500" dirty="0" smtClean="0"/>
              <a:t>hometownannapolis.com</a:t>
            </a:r>
            <a:endParaRPr lang="en-US" sz="500"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When have you been called to put aside what you wanted, or to go beyond your comfort zone, to be of service?</a:t>
            </a:r>
          </a:p>
          <a:p>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oor.jesus-adrianpei.com"/>
          <p:cNvPicPr>
            <a:picLocks noChangeAspect="1"/>
          </p:cNvPicPr>
          <p:nvPr/>
        </p:nvPicPr>
        <p:blipFill>
          <a:blip r:embed="rId3" cstate="print"/>
          <a:stretch>
            <a:fillRect/>
          </a:stretch>
        </p:blipFill>
        <p:spPr>
          <a:xfrm>
            <a:off x="2286000" y="835288"/>
            <a:ext cx="4548378" cy="579411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rot="16200000">
            <a:off x="5723439" y="5325562"/>
            <a:ext cx="2438400" cy="169277"/>
          </a:xfrm>
          <a:prstGeom prst="rect">
            <a:avLst/>
          </a:prstGeom>
          <a:noFill/>
          <a:ln w="9525">
            <a:noFill/>
            <a:miter lim="800000"/>
            <a:headEnd/>
            <a:tailEnd/>
          </a:ln>
        </p:spPr>
        <p:txBody>
          <a:bodyPr wrap="square" rtlCol="0">
            <a:spAutoFit/>
          </a:bodyPr>
          <a:lstStyle/>
          <a:p>
            <a:r>
              <a:rPr lang="en-US" sz="500" dirty="0" smtClean="0"/>
              <a:t>adrianpei.com</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ealing_of_Ten_Lepers-wikimedia.jpg"/>
          <p:cNvPicPr>
            <a:picLocks noChangeAspect="1"/>
          </p:cNvPicPr>
          <p:nvPr/>
        </p:nvPicPr>
        <p:blipFill>
          <a:blip r:embed="rId3" cstate="print"/>
          <a:srcRect l="2083" t="3909" r="2083" b="3909"/>
          <a:stretch>
            <a:fillRect/>
          </a:stretch>
        </p:blipFill>
        <p:spPr>
          <a:xfrm>
            <a:off x="990600" y="1371600"/>
            <a:ext cx="7010400" cy="4267200"/>
          </a:xfrm>
          <a:prstGeom prst="rect">
            <a:avLst/>
          </a:prstGeom>
          <a:ln>
            <a:noFill/>
          </a:ln>
          <a:effectLst>
            <a:outerShdw blurRad="190500" algn="tl" rotWithShape="0">
              <a:srgbClr val="000000">
                <a:alpha val="70000"/>
              </a:srgbClr>
            </a:outerShdw>
          </a:effectLst>
        </p:spPr>
      </p:pic>
      <p:sp>
        <p:nvSpPr>
          <p:cNvPr id="5" name="Rectangle 4"/>
          <p:cNvSpPr/>
          <p:nvPr/>
        </p:nvSpPr>
        <p:spPr>
          <a:xfrm rot="16200000">
            <a:off x="7590407" y="4563492"/>
            <a:ext cx="914262"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esuswwoman-wikimedia.jpg"/>
          <p:cNvPicPr>
            <a:picLocks noChangeAspect="1"/>
          </p:cNvPicPr>
          <p:nvPr/>
        </p:nvPicPr>
        <p:blipFill>
          <a:blip r:embed="rId3" cstate="print"/>
          <a:stretch>
            <a:fillRect/>
          </a:stretch>
        </p:blipFill>
        <p:spPr>
          <a:xfrm>
            <a:off x="2438400" y="716280"/>
            <a:ext cx="3657600" cy="585216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rot="16200000">
            <a:off x="5685410" y="6011292"/>
            <a:ext cx="914262"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p:txBody>
          <a:bodyPr/>
          <a:lstStyle/>
          <a:p>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did Jesus demonstrate solidarity with the poor, the powerless, or those who faced injustice?</a:t>
            </a:r>
          </a:p>
          <a:p>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epressed - theguidanceclinic.com"/>
          <p:cNvPicPr>
            <a:picLocks noChangeAspect="1"/>
          </p:cNvPicPr>
          <p:nvPr/>
        </p:nvPicPr>
        <p:blipFill>
          <a:blip r:embed="rId3" cstate="print"/>
          <a:stretch>
            <a:fillRect/>
          </a:stretch>
        </p:blipFill>
        <p:spPr>
          <a:xfrm>
            <a:off x="1066800" y="1082544"/>
            <a:ext cx="6477000" cy="433584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5" name="Rectangle 4"/>
          <p:cNvSpPr/>
          <p:nvPr/>
        </p:nvSpPr>
        <p:spPr>
          <a:xfrm rot="16200000">
            <a:off x="7282040" y="4283482"/>
            <a:ext cx="811441" cy="169277"/>
          </a:xfrm>
          <a:prstGeom prst="rect">
            <a:avLst/>
          </a:prstGeom>
        </p:spPr>
        <p:txBody>
          <a:bodyPr wrap="none">
            <a:spAutoFit/>
          </a:bodyPr>
          <a:lstStyle/>
          <a:p>
            <a:r>
              <a:rPr lang="en-US" sz="500" dirty="0" smtClean="0"/>
              <a:t>theguidanceclinic.com</a:t>
            </a:r>
            <a:endParaRPr lang="en-US" sz="5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Pediatric_polysomnogram-wikimedia.jpg"/>
          <p:cNvPicPr>
            <a:picLocks noChangeAspect="1"/>
          </p:cNvPicPr>
          <p:nvPr/>
        </p:nvPicPr>
        <p:blipFill>
          <a:blip r:embed="rId3" cstate="print"/>
          <a:stretch>
            <a:fillRect/>
          </a:stretch>
        </p:blipFill>
        <p:spPr>
          <a:xfrm>
            <a:off x="1075361" y="1371600"/>
            <a:ext cx="6849439" cy="4572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7" name="Rectangle 6"/>
          <p:cNvSpPr/>
          <p:nvPr/>
        </p:nvSpPr>
        <p:spPr>
          <a:xfrm rot="16200000">
            <a:off x="7505771" y="4563492"/>
            <a:ext cx="914262" cy="169277"/>
          </a:xfrm>
          <a:prstGeom prst="rect">
            <a:avLst/>
          </a:prstGeom>
        </p:spPr>
        <p:txBody>
          <a:bodyPr wrap="square">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arge_CRY- nj.com"/>
          <p:cNvPicPr>
            <a:picLocks noChangeAspect="1"/>
          </p:cNvPicPr>
          <p:nvPr/>
        </p:nvPicPr>
        <p:blipFill>
          <a:blip r:embed="rId3" cstate="print"/>
          <a:srcRect t="26077" b="2153"/>
          <a:stretch>
            <a:fillRect/>
          </a:stretch>
        </p:blipFill>
        <p:spPr>
          <a:xfrm>
            <a:off x="685800" y="1004730"/>
            <a:ext cx="7227570" cy="478647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5" name="Rectangle 4"/>
          <p:cNvSpPr/>
          <p:nvPr/>
        </p:nvSpPr>
        <p:spPr>
          <a:xfrm>
            <a:off x="7628782" y="5774323"/>
            <a:ext cx="372218" cy="169277"/>
          </a:xfrm>
          <a:prstGeom prst="rect">
            <a:avLst/>
          </a:prstGeom>
        </p:spPr>
        <p:txBody>
          <a:bodyPr wrap="none">
            <a:spAutoFit/>
          </a:bodyPr>
          <a:lstStyle/>
          <a:p>
            <a:r>
              <a:rPr lang="en-US" sz="500" dirty="0" smtClean="0"/>
              <a:t>nj.com</a:t>
            </a:r>
            <a:endParaRPr lang="en-US" sz="5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293</TotalTime>
  <Words>410</Words>
  <Application>Microsoft Office PowerPoint</Application>
  <PresentationFormat>On-screen Show (4:3)</PresentationFormat>
  <Paragraphs>53</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LIC Presentation template</vt:lpstr>
      <vt:lpstr>The Mystery of Suffering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pintern</cp:lastModifiedBy>
  <cp:revision>37</cp:revision>
  <dcterms:created xsi:type="dcterms:W3CDTF">2010-11-09T17:53:50Z</dcterms:created>
  <dcterms:modified xsi:type="dcterms:W3CDTF">2012-02-15T17:05:45Z</dcterms:modified>
</cp:coreProperties>
</file>