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82" autoAdjust="0"/>
    <p:restoredTop sz="90952" autoAdjust="0"/>
  </p:normalViewPr>
  <p:slideViewPr>
    <p:cSldViewPr>
      <p:cViewPr>
        <p:scale>
          <a:sx n="100" d="100"/>
          <a:sy n="100" d="100"/>
        </p:scale>
        <p:origin x="-1224" y="-1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14F365-0EED-453A-99EA-4EEFE0271FC8}" type="datetimeFigureOut">
              <a:rPr lang="en-US" smtClean="0"/>
              <a:pPr/>
              <a:t>2/15/2012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DB39D1-39E8-4677-AC52-91B35E23B214}" type="slidenum">
              <a:rPr lang="en-US" smtClean="0"/>
              <a:pPr/>
              <a:t>‹#›</a:t>
            </a:fld>
            <a:endParaRPr lang="en-US"/>
          </a:p>
        </p:txBody>
      </p:sp>
    </p:spTree>
    <p:extLst>
      <p:ext uri="{BB962C8B-B14F-4D97-AF65-F5344CB8AC3E}">
        <p14:creationId xmlns:p14="http://schemas.microsoft.com/office/powerpoint/2010/main" val="814287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gotquestions.org/bible-covenants.html"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(Notes:  This Covenant is unconditional. God declared to Adam what man's lot in life will be now that sin is in the world. The conditions of this Covenant will exist until the Kingdom Age [see Romans 8:21].</a:t>
            </a:r>
          </a:p>
          <a:p>
            <a:r>
              <a:rPr lang="en-US" sz="1200" kern="1200" dirty="0" smtClean="0">
                <a:solidFill>
                  <a:schemeClr val="tx1"/>
                </a:solidFill>
                <a:latin typeface="+mn-lt"/>
                <a:ea typeface="+mn-ea"/>
                <a:cs typeface="+mn-cs"/>
              </a:rPr>
              <a:t>There is no appeal, and there is no human responsibility involved. The outcome of the arrangement is entirely based on God and his sovereign control.</a:t>
            </a:r>
          </a:p>
          <a:p>
            <a:r>
              <a:rPr lang="en-US" sz="1200" kern="1200" dirty="0" smtClean="0">
                <a:solidFill>
                  <a:schemeClr val="tx1"/>
                </a:solidFill>
                <a:latin typeface="+mn-lt"/>
                <a:ea typeface="+mn-ea"/>
                <a:cs typeface="+mn-cs"/>
              </a:rPr>
              <a:t>Elements of the Covenant are:</a:t>
            </a:r>
          </a:p>
          <a:p>
            <a:pPr lvl="0"/>
            <a:r>
              <a:rPr lang="en-US" sz="1200" kern="1200" dirty="0" smtClean="0">
                <a:solidFill>
                  <a:schemeClr val="tx1"/>
                </a:solidFill>
                <a:latin typeface="+mn-lt"/>
                <a:ea typeface="+mn-ea"/>
                <a:cs typeface="+mn-cs"/>
              </a:rPr>
              <a:t>The serpent used by Satan is cursed [see Genesis 3:14; Romans 16:20; 2 Corinthians 11:3,14; Revelation 12:9].</a:t>
            </a:r>
          </a:p>
          <a:p>
            <a:pPr lvl="0"/>
            <a:r>
              <a:rPr lang="en-US" sz="1200" kern="1200" dirty="0" smtClean="0">
                <a:solidFill>
                  <a:schemeClr val="tx1"/>
                </a:solidFill>
                <a:latin typeface="+mn-lt"/>
                <a:ea typeface="+mn-ea"/>
                <a:cs typeface="+mn-cs"/>
              </a:rPr>
              <a:t>A Redeemer is promised [see Genesis 3:15]. We see in this prophecy both advents of Christ.</a:t>
            </a:r>
          </a:p>
          <a:p>
            <a:pPr lvl="0"/>
            <a:r>
              <a:rPr lang="en-US" sz="1200" kern="1200" dirty="0" smtClean="0">
                <a:solidFill>
                  <a:schemeClr val="tx1"/>
                </a:solidFill>
                <a:latin typeface="+mn-lt"/>
                <a:ea typeface="+mn-ea"/>
                <a:cs typeface="+mn-cs"/>
              </a:rPr>
              <a:t>The multiplied sorrow and pain of women in childbirth and motherhood is also mentioned.</a:t>
            </a:r>
          </a:p>
          <a:p>
            <a:pPr lvl="0"/>
            <a:r>
              <a:rPr lang="en-US" sz="1200" kern="1200" dirty="0" smtClean="0">
                <a:solidFill>
                  <a:schemeClr val="tx1"/>
                </a:solidFill>
                <a:latin typeface="+mn-lt"/>
                <a:ea typeface="+mn-ea"/>
                <a:cs typeface="+mn-cs"/>
              </a:rPr>
              <a:t>Man would henceforth earn his living by sweat [see Genesis 2:15].</a:t>
            </a:r>
          </a:p>
          <a:p>
            <a:pPr lvl="0"/>
            <a:r>
              <a:rPr lang="en-US" sz="1200" kern="1200" dirty="0" smtClean="0">
                <a:solidFill>
                  <a:schemeClr val="tx1"/>
                </a:solidFill>
                <a:latin typeface="+mn-lt"/>
                <a:ea typeface="+mn-ea"/>
                <a:cs typeface="+mn-cs"/>
              </a:rPr>
              <a:t>Man's life would now be filled with sorrow and ultimate death [see Genesis 3:19, Ephesians 2:5].</a:t>
            </a:r>
          </a:p>
          <a:p>
            <a:pPr lvl="0"/>
            <a:r>
              <a:rPr lang="en-US" sz="1200" kern="1200" dirty="0" smtClean="0">
                <a:solidFill>
                  <a:schemeClr val="tx1"/>
                </a:solidFill>
                <a:latin typeface="+mn-lt"/>
                <a:ea typeface="+mn-ea"/>
                <a:cs typeface="+mn-cs"/>
              </a:rPr>
              <a:t>Perhaps the most significant curse was the spiritual death that Adam and Eve experienced "on the day they ate of the fruit." A flaming cherub was placed as a testimonial to the restriction of the covenant.</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[From </a:t>
            </a:r>
            <a:r>
              <a:rPr lang="en-US" sz="1200" i="1" u="sng" kern="1200" dirty="0" smtClean="0">
                <a:solidFill>
                  <a:schemeClr val="tx1"/>
                </a:solidFill>
                <a:latin typeface="+mn-lt"/>
                <a:ea typeface="+mn-ea"/>
                <a:cs typeface="+mn-cs"/>
                <a:hlinkClick r:id="rId3"/>
              </a:rPr>
              <a:t>www.gotquestions.org/bible-covenants.html</a:t>
            </a:r>
            <a:r>
              <a:rPr lang="en-US" sz="1200" kern="1200" dirty="0" smtClean="0">
                <a:solidFill>
                  <a:schemeClr val="tx1"/>
                </a:solidFill>
                <a:latin typeface="+mn-lt"/>
                <a:ea typeface="+mn-ea"/>
                <a:cs typeface="+mn-cs"/>
              </a:rPr>
              <a:t> and </a:t>
            </a:r>
            <a:r>
              <a:rPr lang="en-US" sz="1200" i="1" kern="1200" dirty="0" smtClean="0">
                <a:solidFill>
                  <a:schemeClr val="tx1"/>
                </a:solidFill>
                <a:latin typeface="+mn-lt"/>
                <a:ea typeface="+mn-ea"/>
                <a:cs typeface="+mn-cs"/>
              </a:rPr>
              <a:t>www.padfield.com/2004/covenants.html</a:t>
            </a:r>
            <a:r>
              <a:rPr lang="en-US" sz="1200" i="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(Notes:  Genesis 12:1–3,6–7; 13:14–17; chapter 15; 17:1–14; 22:15–18)</a:t>
            </a:r>
          </a:p>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(Notes:  The geographical boundaries of the </a:t>
            </a:r>
            <a:r>
              <a:rPr lang="en-US" sz="1200" kern="1200" dirty="0" err="1" smtClean="0">
                <a:solidFill>
                  <a:schemeClr val="tx1"/>
                </a:solidFill>
                <a:latin typeface="+mn-lt"/>
                <a:ea typeface="+mn-ea"/>
                <a:cs typeface="+mn-cs"/>
              </a:rPr>
              <a:t>Abrahamic</a:t>
            </a:r>
            <a:r>
              <a:rPr lang="en-US" sz="1200" kern="1200" dirty="0" smtClean="0">
                <a:solidFill>
                  <a:schemeClr val="tx1"/>
                </a:solidFill>
                <a:latin typeface="+mn-lt"/>
                <a:ea typeface="+mn-ea"/>
                <a:cs typeface="+mn-cs"/>
              </a:rPr>
              <a:t> Covenant are laid out on more than one occasion in the Book of Genesis [see 12:7, 13:14–15, 15:18–21].)</a:t>
            </a:r>
          </a:p>
        </p:txBody>
      </p:sp>
      <p:sp>
        <p:nvSpPr>
          <p:cNvPr id="4" name="Slide Number Placeholder 3"/>
          <p:cNvSpPr>
            <a:spLocks noGrp="1"/>
          </p:cNvSpPr>
          <p:nvPr>
            <p:ph type="sldNum" sz="quarter" idx="10"/>
          </p:nvPr>
        </p:nvSpPr>
        <p:spPr/>
        <p:txBody>
          <a:bodyPr/>
          <a:lstStyle/>
          <a:p>
            <a:fld id="{5ADB39D1-39E8-4677-AC52-91B35E23B21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(Notes:  Review the concept of conditional and unconditional covenant.)</a:t>
            </a:r>
          </a:p>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(Notes:  Deuteronomy 11:26–28 details specifically the blessing / cursing motif.)</a:t>
            </a:r>
          </a:p>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0" kern="1200" dirty="0" smtClean="0">
                <a:solidFill>
                  <a:schemeClr val="tx1"/>
                </a:solidFill>
                <a:latin typeface="+mn-lt"/>
                <a:ea typeface="+mn-ea"/>
                <a:cs typeface="+mn-cs"/>
              </a:rPr>
              <a:t>(Notes:  </a:t>
            </a:r>
            <a:r>
              <a:rPr lang="en-US" sz="1200" kern="1200" dirty="0" smtClean="0">
                <a:solidFill>
                  <a:schemeClr val="tx1"/>
                </a:solidFill>
                <a:latin typeface="+mn-lt"/>
                <a:ea typeface="+mn-ea"/>
                <a:cs typeface="+mn-cs"/>
              </a:rPr>
              <a:t>2 Samuel, chapter 7; 1 Kings 2:1–11, 6:1–13, 9:5–8)</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(Notes:  Mary is a descendant from the line of David, as is Jesus’ earthly father, Joseph. From both sides, Jesus comes from the line of David.)</a:t>
            </a:r>
          </a:p>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(Notes:  Be sure to indicate that God’s Covenants are everlasting, and that the New Covenant is a promise to all peoples, not just to the Israelites.)</a:t>
            </a:r>
          </a:p>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(Notes:  Hebrews 9:15)</a:t>
            </a:r>
          </a:p>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(Notes:  Use this slide for a quick review of the ideas presented here.)</a:t>
            </a:r>
          </a:p>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(Notes:  Emphasize that sacrifice was part of daily life at the time. Sacrifice was a holy act.)</a:t>
            </a:r>
          </a:p>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(Notes:  After this slide, open a brief discussion with the students, asking for examples of conditional covenants [e.g., escrow, work contracts, artist contracts].)</a:t>
            </a:r>
          </a:p>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(Notes:  After this slide, open a brief discussion with the students, asking for examples of unconditional covenants [e.g., wills, inheritance, gifts].)</a:t>
            </a:r>
          </a:p>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DB39D1-39E8-4677-AC52-91B35E23B21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Opening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ctrTitle"/>
          </p:nvPr>
        </p:nvSpPr>
        <p:spPr>
          <a:xfrm>
            <a:off x="685800" y="1981200"/>
            <a:ext cx="7772400" cy="1470025"/>
          </a:xfrm>
        </p:spPr>
        <p:txBody>
          <a:bodyPr>
            <a:normAutofit/>
          </a:bodyPr>
          <a:lstStyle>
            <a:lvl1pPr algn="ctr">
              <a:defRPr sz="4400" b="1">
                <a:solidFill>
                  <a:schemeClr val="bg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962400"/>
            <a:ext cx="6400800" cy="990600"/>
          </a:xfrm>
        </p:spPr>
        <p:txBody>
          <a:bodyPr>
            <a:normAutofit/>
          </a:bodyPr>
          <a:lstStyle>
            <a:lvl1pPr marL="0" indent="0" algn="ctr">
              <a:buNone/>
              <a:defRPr sz="2500" b="1">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0" hasCustomPrompt="1"/>
          </p:nvPr>
        </p:nvSpPr>
        <p:spPr>
          <a:xfrm>
            <a:off x="7620000" y="6019800"/>
            <a:ext cx="1295400" cy="152400"/>
          </a:xfrm>
        </p:spPr>
        <p:txBody>
          <a:bodyPr>
            <a:normAutofit/>
          </a:bodyPr>
          <a:lstStyle>
            <a:lvl1pPr>
              <a:buNone/>
              <a:defRPr sz="800">
                <a:solidFill>
                  <a:schemeClr val="bg1">
                    <a:lumMod val="50000"/>
                  </a:schemeClr>
                </a:solidFill>
              </a:defRPr>
            </a:lvl1pPr>
          </a:lstStyle>
          <a:p>
            <a:pPr lvl="0"/>
            <a:r>
              <a:rPr lang="en-US" dirty="0" smtClean="0"/>
              <a:t>Document # TX00</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6" name="Picture 5"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6477000" cy="4373563"/>
          </a:xfrm>
        </p:spPr>
        <p:txBody>
          <a:bodyPr/>
          <a:lstStyle>
            <a:lvl1pPr>
              <a:defRPr sz="2400">
                <a:latin typeface="Arial" pitchFamily="34" charset="0"/>
                <a:cs typeface="Arial" pitchFamily="34" charset="0"/>
              </a:defRPr>
            </a:lvl1pPr>
            <a:lvl2pPr>
              <a:defRPr sz="2400">
                <a:latin typeface="Arial" pitchFamily="34" charset="0"/>
                <a:cs typeface="Arial" pitchFamily="34" charset="0"/>
              </a:defRPr>
            </a:lvl2pPr>
            <a:lvl3pPr>
              <a:defRPr sz="24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6" name="Picture 5"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2" name="Title 1"/>
          <p:cNvSpPr>
            <a:spLocks noGrp="1"/>
          </p:cNvSpPr>
          <p:nvPr>
            <p:ph type="title" hasCustomPrompt="1"/>
          </p:nvPr>
        </p:nvSpPr>
        <p:spPr>
          <a:xfrm>
            <a:off x="914400" y="1143000"/>
            <a:ext cx="8229600" cy="914400"/>
          </a:xfrm>
        </p:spPr>
        <p:txBody>
          <a:bodyPr>
            <a:normAutofit/>
          </a:bodyPr>
          <a:lstStyle>
            <a:lvl1pPr algn="l">
              <a:defRPr sz="2800" b="1" baseline="0">
                <a:latin typeface="Arial" pitchFamily="34" charset="0"/>
                <a:cs typeface="Arial" pitchFamily="34" charset="0"/>
              </a:defRPr>
            </a:lvl1pPr>
          </a:lstStyle>
          <a:p>
            <a:r>
              <a:rPr lang="en-US" dirty="0" smtClean="0"/>
              <a:t>Click to edit Master title style</a:t>
            </a:r>
            <a:br>
              <a:rPr lang="en-US" dirty="0" smtClean="0"/>
            </a:br>
            <a:r>
              <a:rPr lang="en-US" dirty="0" smtClean="0"/>
              <a:t>2 line title</a:t>
            </a:r>
            <a:endParaRPr lang="en-US" dirty="0"/>
          </a:p>
        </p:txBody>
      </p:sp>
      <p:sp>
        <p:nvSpPr>
          <p:cNvPr id="3" name="Content Placeholder 2"/>
          <p:cNvSpPr>
            <a:spLocks noGrp="1"/>
          </p:cNvSpPr>
          <p:nvPr>
            <p:ph idx="1"/>
          </p:nvPr>
        </p:nvSpPr>
        <p:spPr>
          <a:xfrm>
            <a:off x="1371600" y="2209800"/>
            <a:ext cx="6477000" cy="3916363"/>
          </a:xfrm>
        </p:spPr>
        <p:txBody>
          <a:bodyPr>
            <a:normAutofit/>
          </a:bodyPr>
          <a:lstStyle>
            <a:lvl1pPr>
              <a:defRPr sz="2400">
                <a:latin typeface="Arial" pitchFamily="34" charset="0"/>
                <a:cs typeface="Arial" pitchFamily="34" charset="0"/>
              </a:defRPr>
            </a:lvl1pPr>
            <a:lvl2pPr>
              <a:defRPr sz="2400">
                <a:latin typeface="Arial" pitchFamily="34" charset="0"/>
                <a:cs typeface="Arial" pitchFamily="34" charset="0"/>
              </a:defRPr>
            </a:lvl2pPr>
            <a:lvl3pPr>
              <a:defRPr sz="24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 lines and content">
    <p:spTree>
      <p:nvGrpSpPr>
        <p:cNvPr id="1" name=""/>
        <p:cNvGrpSpPr/>
        <p:nvPr/>
      </p:nvGrpSpPr>
      <p:grpSpPr>
        <a:xfrm>
          <a:off x="0" y="0"/>
          <a:ext cx="0" cy="0"/>
          <a:chOff x="0" y="0"/>
          <a:chExt cx="0" cy="0"/>
        </a:xfrm>
      </p:grpSpPr>
      <p:pic>
        <p:nvPicPr>
          <p:cNvPr id="8" name="Picture 7"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2209800"/>
            <a:ext cx="6400800" cy="3916363"/>
          </a:xfrm>
        </p:spPr>
        <p:txBody>
          <a:bodyPr>
            <a:normAutofit/>
          </a:bodyPr>
          <a:lstStyle>
            <a:lvl1pPr>
              <a:defRPr sz="2400">
                <a:latin typeface="Arial" pitchFamily="34" charset="0"/>
                <a:cs typeface="Arial" pitchFamily="34" charset="0"/>
              </a:defRPr>
            </a:lvl1pPr>
            <a:lvl2pPr>
              <a:defRPr sz="2400">
                <a:latin typeface="Arial" pitchFamily="34" charset="0"/>
                <a:cs typeface="Arial" pitchFamily="34" charset="0"/>
              </a:defRPr>
            </a:lvl2pPr>
            <a:lvl3pPr>
              <a:defRPr sz="24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9" name="Text Placeholder 8"/>
          <p:cNvSpPr>
            <a:spLocks noGrp="1"/>
          </p:cNvSpPr>
          <p:nvPr>
            <p:ph type="body" sz="quarter" idx="12" hasCustomPrompt="1"/>
          </p:nvPr>
        </p:nvSpPr>
        <p:spPr>
          <a:xfrm>
            <a:off x="1676400" y="1600200"/>
            <a:ext cx="6477000" cy="533400"/>
          </a:xfrm>
        </p:spPr>
        <p:txBody>
          <a:bodyPr>
            <a:normAutofit/>
          </a:bodyPr>
          <a:lstStyle>
            <a:lvl1pPr>
              <a:buNone/>
              <a:defRPr sz="2800" b="1">
                <a:solidFill>
                  <a:schemeClr val="tx2">
                    <a:lumMod val="60000"/>
                    <a:lumOff val="40000"/>
                  </a:schemeClr>
                </a:solidFill>
              </a:defRPr>
            </a:lvl1pPr>
          </a:lstStyle>
          <a:p>
            <a:pPr lvl="0"/>
            <a:r>
              <a:rPr lang="en-US" dirty="0" smtClean="0"/>
              <a:t>Click to edit 2nd line emphasis title</a:t>
            </a:r>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no body text">
    <p:spTree>
      <p:nvGrpSpPr>
        <p:cNvPr id="1" name=""/>
        <p:cNvGrpSpPr/>
        <p:nvPr/>
      </p:nvGrpSpPr>
      <p:grpSpPr>
        <a:xfrm>
          <a:off x="0" y="0"/>
          <a:ext cx="0" cy="0"/>
          <a:chOff x="0" y="0"/>
          <a:chExt cx="0" cy="0"/>
        </a:xfrm>
      </p:grpSpPr>
      <p:pic>
        <p:nvPicPr>
          <p:cNvPr id="5" name="Picture 4"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0" name="Text Placeholder 9"/>
          <p:cNvSpPr>
            <a:spLocks noGrp="1"/>
          </p:cNvSpPr>
          <p:nvPr>
            <p:ph type="body" sz="quarter" idx="12"/>
          </p:nvPr>
        </p:nvSpPr>
        <p:spPr>
          <a:xfrm>
            <a:off x="914400" y="1143000"/>
            <a:ext cx="7696200" cy="609600"/>
          </a:xfrm>
        </p:spPr>
        <p:txBody>
          <a:bodyPr/>
          <a:lstStyle>
            <a:lvl1pPr>
              <a:buNone/>
              <a:defRPr sz="2800" b="1"/>
            </a:lvl1pPr>
          </a:lstStyle>
          <a:p>
            <a:pPr lvl="0"/>
            <a:r>
              <a:rPr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3"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narrow column">
    <p:spTree>
      <p:nvGrpSpPr>
        <p:cNvPr id="1" name=""/>
        <p:cNvGrpSpPr/>
        <p:nvPr/>
      </p:nvGrpSpPr>
      <p:grpSpPr>
        <a:xfrm>
          <a:off x="0" y="0"/>
          <a:ext cx="0" cy="0"/>
          <a:chOff x="0" y="0"/>
          <a:chExt cx="0" cy="0"/>
        </a:xfrm>
      </p:grpSpPr>
      <p:pic>
        <p:nvPicPr>
          <p:cNvPr id="7" name="Picture 6"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3" name="Content Placeholder 2"/>
          <p:cNvSpPr>
            <a:spLocks noGrp="1"/>
          </p:cNvSpPr>
          <p:nvPr>
            <p:ph sz="half" idx="1"/>
          </p:nvPr>
        </p:nvSpPr>
        <p:spPr>
          <a:xfrm>
            <a:off x="457200" y="1828800"/>
            <a:ext cx="4038600" cy="4297363"/>
          </a:xfrm>
        </p:spPr>
        <p:txBody>
          <a:bodyPr>
            <a:normAutofit/>
          </a:bodyPr>
          <a:lstStyle>
            <a:lvl1pPr>
              <a:defRPr sz="24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4" name="Content Placeholder 3"/>
          <p:cNvSpPr>
            <a:spLocks noGrp="1"/>
          </p:cNvSpPr>
          <p:nvPr>
            <p:ph sz="half" idx="2"/>
          </p:nvPr>
        </p:nvSpPr>
        <p:spPr>
          <a:xfrm>
            <a:off x="4648200" y="1828800"/>
            <a:ext cx="4038600" cy="4297363"/>
          </a:xfrm>
        </p:spPr>
        <p:txBody>
          <a:bodyPr>
            <a:normAutofit/>
          </a:bodyPr>
          <a:lstStyle>
            <a:lvl1pPr>
              <a:defRPr sz="24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0"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1143000"/>
            <a:ext cx="7315200" cy="609600"/>
          </a:xfrm>
        </p:spPr>
        <p:txBody>
          <a:bodyPr>
            <a:normAutofit/>
          </a:bodyPr>
          <a:lstStyle>
            <a:lvl1pPr>
              <a:buNone/>
              <a:defRPr sz="2800" b="1"/>
            </a:lvl1pPr>
          </a:lstStyle>
          <a:p>
            <a:pPr lvl="0"/>
            <a:r>
              <a:rPr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pic>
        <p:nvPicPr>
          <p:cNvPr id="8" name="Picture 7"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6"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7"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2514600"/>
            <a:ext cx="7315200" cy="1524000"/>
          </a:xfrm>
        </p:spPr>
        <p:txBody>
          <a:bodyPr/>
          <a:lstStyle>
            <a:lvl1pPr algn="ctr">
              <a:buNone/>
              <a:defRPr sz="2800">
                <a:solidFill>
                  <a:schemeClr val="accent5">
                    <a:lumMod val="75000"/>
                  </a:schemeClr>
                </a:solidFill>
              </a:defRPr>
            </a:lvl1pPr>
            <a:lvl2pPr algn="ctr">
              <a:defRPr sz="2400" i="1"/>
            </a:lvl2pPr>
          </a:lstStyle>
          <a:p>
            <a:pPr lvl="0"/>
            <a:r>
              <a:rPr lang="en-US" smtClean="0"/>
              <a:t>Click to edit Master text styles</a:t>
            </a:r>
          </a:p>
          <a:p>
            <a:pPr lvl="1"/>
            <a:r>
              <a:rPr lang="en-US" smtClean="0"/>
              <a:t>Second level</a:t>
            </a:r>
          </a:p>
        </p:txBody>
      </p:sp>
      <p:sp>
        <p:nvSpPr>
          <p:cNvPr id="13" name="Text Placeholder 12"/>
          <p:cNvSpPr>
            <a:spLocks noGrp="1"/>
          </p:cNvSpPr>
          <p:nvPr>
            <p:ph type="body" sz="quarter" idx="13"/>
          </p:nvPr>
        </p:nvSpPr>
        <p:spPr>
          <a:xfrm>
            <a:off x="2590800" y="4267200"/>
            <a:ext cx="5029200" cy="1447800"/>
          </a:xfrm>
        </p:spPr>
        <p:txBody>
          <a:bodyPr>
            <a:normAutofit/>
          </a:bodyPr>
          <a:lstStyle>
            <a:lvl1pPr marL="457200" indent="-457200">
              <a:buAutoNum type="arabicPeriod"/>
              <a:defRPr sz="2400"/>
            </a:lvl1pPr>
            <a:lvl2pPr>
              <a:defRPr sz="2400"/>
            </a:lvl2pPr>
          </a:lstStyle>
          <a:p>
            <a:pPr lvl="0"/>
            <a:r>
              <a:rPr lang="en-US" smtClean="0"/>
              <a:t>Click to edit Master text styles</a:t>
            </a:r>
          </a:p>
          <a:p>
            <a:pPr lvl="1"/>
            <a:r>
              <a:rPr lang="en-US" smtClean="0"/>
              <a:t>Second level</a:t>
            </a:r>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838200"/>
            <a:ext cx="7772400" cy="5794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B1BD0-533A-4E07-BF9C-432137E14983}" type="datetimeFigureOut">
              <a:rPr lang="en-US" smtClean="0"/>
              <a:pPr/>
              <a:t>2/15/2012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4F940-28E1-4EAC-8D73-5D6BC0F5BD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72" r:id="rId4"/>
    <p:sldLayoutId id="2147483651" r:id="rId5"/>
    <p:sldLayoutId id="2147483674" r:id="rId6"/>
    <p:sldLayoutId id="2147483652" r:id="rId7"/>
    <p:sldLayoutId id="2147483655" r:id="rId8"/>
  </p:sldLayoutIdLst>
  <p:transition>
    <p:fade/>
  </p:transition>
  <p:txStyles>
    <p:titleStyle>
      <a:lvl1pPr algn="l" defTabSz="914400" rtl="0" eaLnBrk="1" latinLnBrk="0" hangingPunct="1">
        <a:spcBef>
          <a:spcPct val="0"/>
        </a:spcBef>
        <a:buNone/>
        <a:defRPr sz="28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Bible Covenants</a:t>
            </a:r>
            <a:endParaRPr lang="en-US" dirty="0"/>
          </a:p>
        </p:txBody>
      </p:sp>
      <p:sp>
        <p:nvSpPr>
          <p:cNvPr id="3" name="Subtitle 2"/>
          <p:cNvSpPr>
            <a:spLocks noGrp="1"/>
          </p:cNvSpPr>
          <p:nvPr>
            <p:ph type="subTitle" idx="1"/>
          </p:nvPr>
        </p:nvSpPr>
        <p:spPr/>
        <p:txBody>
          <a:bodyPr/>
          <a:lstStyle/>
          <a:p>
            <a:r>
              <a:rPr lang="en-US" dirty="0" smtClean="0"/>
              <a:t>The </a:t>
            </a:r>
            <a:r>
              <a:rPr lang="en-US" smtClean="0"/>
              <a:t>Church </a:t>
            </a:r>
            <a:r>
              <a:rPr lang="en-US" smtClean="0"/>
              <a:t>Course</a:t>
            </a:r>
            <a:endParaRPr lang="en-US" dirty="0"/>
          </a:p>
        </p:txBody>
      </p:sp>
      <p:sp>
        <p:nvSpPr>
          <p:cNvPr id="4" name="Text Placeholder 8"/>
          <p:cNvSpPr>
            <a:spLocks noGrp="1"/>
          </p:cNvSpPr>
          <p:nvPr>
            <p:ph type="body" sz="quarter" idx="10"/>
          </p:nvPr>
        </p:nvSpPr>
        <p:spPr>
          <a:xfrm>
            <a:off x="7620000" y="6019800"/>
            <a:ext cx="1295400" cy="152400"/>
          </a:xfrm>
        </p:spPr>
        <p:txBody>
          <a:bodyPr>
            <a:normAutofit fontScale="62500" lnSpcReduction="20000"/>
          </a:bodyPr>
          <a:lstStyle>
            <a:lvl1pPr>
              <a:buNone/>
              <a:defRPr sz="800">
                <a:solidFill>
                  <a:schemeClr val="bg1">
                    <a:lumMod val="50000"/>
                  </a:schemeClr>
                </a:solidFill>
              </a:defRPr>
            </a:lvl1pPr>
          </a:lstStyle>
          <a:p>
            <a:pPr lvl="0"/>
            <a:r>
              <a:rPr lang="en-US" dirty="0" smtClean="0"/>
              <a:t>Document # TX001505</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Adam and Eve</a:t>
            </a:r>
            <a:endParaRPr lang="en-US" dirty="0"/>
          </a:p>
        </p:txBody>
      </p:sp>
      <p:sp>
        <p:nvSpPr>
          <p:cNvPr id="3" name="Content Placeholder 2"/>
          <p:cNvSpPr>
            <a:spLocks noGrp="1"/>
          </p:cNvSpPr>
          <p:nvPr>
            <p:ph idx="1"/>
          </p:nvPr>
        </p:nvSpPr>
        <p:spPr/>
        <p:txBody>
          <a:bodyPr/>
          <a:lstStyle/>
          <a:p>
            <a:pPr marL="0" indent="0" algn="ctr">
              <a:buNone/>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In the Garden of Eden, although the </a:t>
            </a:r>
            <a:b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word </a:t>
            </a:r>
            <a:r>
              <a:rPr lang="en-US"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covenant</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is not used, divine promises are made. These two </a:t>
            </a:r>
            <a:b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covenants are unconditional.</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4" name="Picture 3" descr="Slide10-eden-wikimedia.jpg"/>
          <p:cNvPicPr>
            <a:picLocks noChangeAspect="1"/>
          </p:cNvPicPr>
          <p:nvPr/>
        </p:nvPicPr>
        <p:blipFill>
          <a:blip r:embed="rId3" cstate="print"/>
          <a:stretch>
            <a:fillRect/>
          </a:stretch>
        </p:blipFill>
        <p:spPr>
          <a:xfrm>
            <a:off x="2438400" y="3657600"/>
            <a:ext cx="4191000" cy="290750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TextBox 4"/>
          <p:cNvSpPr txBox="1"/>
          <p:nvPr/>
        </p:nvSpPr>
        <p:spPr bwMode="auto">
          <a:xfrm>
            <a:off x="2819400" y="6536323"/>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Edenic</a:t>
            </a:r>
            <a:r>
              <a:rPr lang="en-US" dirty="0" smtClean="0"/>
              <a:t> Covenant (Innocence)</a:t>
            </a:r>
            <a:endParaRPr lang="en-US" dirty="0"/>
          </a:p>
        </p:txBody>
      </p:sp>
      <p:sp>
        <p:nvSpPr>
          <p:cNvPr id="3" name="Content Placeholder 2"/>
          <p:cNvSpPr>
            <a:spLocks noGrp="1"/>
          </p:cNvSpPr>
          <p:nvPr>
            <p:ph idx="1"/>
          </p:nvPr>
        </p:nvSpPr>
        <p:spPr>
          <a:xfrm>
            <a:off x="4419600" y="1752600"/>
            <a:ext cx="3505200" cy="4373563"/>
          </a:xfrm>
        </p:spPr>
        <p:txBody>
          <a:bodyPr/>
          <a:lstStyle/>
          <a:p>
            <a:pPr lvl="0"/>
            <a:r>
              <a:rPr lang="en-US" dirty="0" smtClean="0"/>
              <a:t>This outlined man’s responsibility toward creation and God’s directive regarding the tree of knowledge of good and evil.</a:t>
            </a:r>
          </a:p>
          <a:p>
            <a:pPr>
              <a:buNone/>
            </a:pPr>
            <a:endParaRPr lang="en-US" dirty="0"/>
          </a:p>
        </p:txBody>
      </p:sp>
      <p:pic>
        <p:nvPicPr>
          <p:cNvPr id="4" name="Picture 3" descr="Slide11-treeofknowledge-wikimedia.jpg"/>
          <p:cNvPicPr>
            <a:picLocks noChangeAspect="1"/>
          </p:cNvPicPr>
          <p:nvPr/>
        </p:nvPicPr>
        <p:blipFill>
          <a:blip r:embed="rId3" cstate="print"/>
          <a:stretch>
            <a:fillRect/>
          </a:stretch>
        </p:blipFill>
        <p:spPr>
          <a:xfrm>
            <a:off x="1066800" y="2041819"/>
            <a:ext cx="3049586" cy="4145962"/>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bwMode="auto">
          <a:xfrm>
            <a:off x="1143000" y="6155323"/>
            <a:ext cx="2590800" cy="169277"/>
          </a:xfrm>
          <a:prstGeom prst="rect">
            <a:avLst/>
          </a:prstGeom>
          <a:noFill/>
          <a:ln w="9525">
            <a:noFill/>
            <a:miter lim="800000"/>
            <a:headEnd/>
            <a:tailEnd/>
          </a:ln>
        </p:spPr>
        <p:txBody>
          <a:bodyPr wrap="square" rtlCol="0">
            <a:spAutoFit/>
          </a:bodyPr>
          <a:lstStyle/>
          <a:p>
            <a:r>
              <a:rPr lang="en-US" sz="500" dirty="0" smtClean="0"/>
              <a:t>islandcrisis.net</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Adamic</a:t>
            </a:r>
            <a:r>
              <a:rPr lang="en-US" dirty="0" smtClean="0"/>
              <a:t> Covenant (Grace)</a:t>
            </a:r>
            <a:endParaRPr lang="en-US" dirty="0"/>
          </a:p>
        </p:txBody>
      </p:sp>
      <p:sp>
        <p:nvSpPr>
          <p:cNvPr id="3" name="Content Placeholder 2"/>
          <p:cNvSpPr>
            <a:spLocks noGrp="1"/>
          </p:cNvSpPr>
          <p:nvPr>
            <p:ph idx="1"/>
          </p:nvPr>
        </p:nvSpPr>
        <p:spPr>
          <a:xfrm>
            <a:off x="1371600" y="1752600"/>
            <a:ext cx="3733800" cy="4373563"/>
          </a:xfrm>
        </p:spPr>
        <p:txBody>
          <a:bodyPr/>
          <a:lstStyle/>
          <a:p>
            <a:pPr lvl="0"/>
            <a:r>
              <a:rPr lang="en-US" dirty="0" smtClean="0"/>
              <a:t>This included the curses pronounced against mankind for the sin of Adam and Eve, as well as God’s provision for that sin.</a:t>
            </a:r>
          </a:p>
          <a:p>
            <a:pPr>
              <a:buNone/>
            </a:pPr>
            <a:endParaRPr lang="en-US" dirty="0"/>
          </a:p>
        </p:txBody>
      </p:sp>
      <p:pic>
        <p:nvPicPr>
          <p:cNvPr id="4" name="Picture 3" descr="Slide12-Dom_fresco_Adam_and_Eve-wikimedia.jpg"/>
          <p:cNvPicPr>
            <a:picLocks noChangeAspect="1"/>
          </p:cNvPicPr>
          <p:nvPr/>
        </p:nvPicPr>
        <p:blipFill>
          <a:blip r:embed="rId3" cstate="print"/>
          <a:stretch>
            <a:fillRect/>
          </a:stretch>
        </p:blipFill>
        <p:spPr>
          <a:xfrm>
            <a:off x="5334000" y="1905000"/>
            <a:ext cx="3082797" cy="4038599"/>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5" name="TextBox 4"/>
          <p:cNvSpPr txBox="1"/>
          <p:nvPr/>
        </p:nvSpPr>
        <p:spPr bwMode="auto">
          <a:xfrm>
            <a:off x="5257800" y="5971032"/>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Noah and His Family</a:t>
            </a:r>
            <a:endParaRPr lang="en-US" dirty="0"/>
          </a:p>
        </p:txBody>
      </p:sp>
      <p:sp>
        <p:nvSpPr>
          <p:cNvPr id="3" name="Content Placeholder 2"/>
          <p:cNvSpPr>
            <a:spLocks noGrp="1"/>
          </p:cNvSpPr>
          <p:nvPr>
            <p:ph idx="1"/>
          </p:nvPr>
        </p:nvSpPr>
        <p:spPr>
          <a:xfrm>
            <a:off x="1371600" y="1752600"/>
            <a:ext cx="6629400" cy="4373563"/>
          </a:xfrm>
        </p:spPr>
        <p:txBody>
          <a:bodyPr/>
          <a:lstStyle/>
          <a:p>
            <a:pPr lvl="0"/>
            <a:r>
              <a:rPr lang="en-US" dirty="0" smtClean="0"/>
              <a:t>This was an unconditional Covenant between God and Noah (specifically) and humanity (generally).</a:t>
            </a:r>
          </a:p>
          <a:p>
            <a:pPr lvl="0"/>
            <a:r>
              <a:rPr lang="en-US" dirty="0" smtClean="0"/>
              <a:t>God gave the rainbow as </a:t>
            </a:r>
            <a:br>
              <a:rPr lang="en-US" dirty="0" smtClean="0"/>
            </a:br>
            <a:r>
              <a:rPr lang="en-US" dirty="0" smtClean="0"/>
              <a:t>the sign of the Covenant, a </a:t>
            </a:r>
            <a:br>
              <a:rPr lang="en-US" dirty="0" smtClean="0"/>
            </a:br>
            <a:r>
              <a:rPr lang="en-US" dirty="0" smtClean="0"/>
              <a:t>promise that God would </a:t>
            </a:r>
            <a:br>
              <a:rPr lang="en-US" dirty="0" smtClean="0"/>
            </a:br>
            <a:r>
              <a:rPr lang="en-US" dirty="0" smtClean="0"/>
              <a:t>never again destroy all life </a:t>
            </a:r>
            <a:br>
              <a:rPr lang="en-US" dirty="0" smtClean="0"/>
            </a:br>
            <a:r>
              <a:rPr lang="en-US" dirty="0" smtClean="0"/>
              <a:t>on earth with a flood.</a:t>
            </a:r>
          </a:p>
          <a:p>
            <a:pPr lvl="0"/>
            <a:r>
              <a:rPr lang="en-US" dirty="0" smtClean="0"/>
              <a:t>This is a reminder that God </a:t>
            </a:r>
            <a:br>
              <a:rPr lang="en-US" dirty="0" smtClean="0"/>
            </a:br>
            <a:r>
              <a:rPr lang="en-US" dirty="0" smtClean="0"/>
              <a:t>can and will judge sin.</a:t>
            </a:r>
          </a:p>
          <a:p>
            <a:endParaRPr lang="en-US" dirty="0"/>
          </a:p>
        </p:txBody>
      </p:sp>
      <p:pic>
        <p:nvPicPr>
          <p:cNvPr id="4" name="Picture 3" descr="Slide13-Rainbow_over_Bristol-wikimedia.jpg"/>
          <p:cNvPicPr>
            <a:picLocks noChangeAspect="1"/>
          </p:cNvPicPr>
          <p:nvPr/>
        </p:nvPicPr>
        <p:blipFill>
          <a:blip r:embed="rId3" cstate="print"/>
          <a:srcRect r="15944"/>
          <a:stretch>
            <a:fillRect/>
          </a:stretch>
        </p:blipFill>
        <p:spPr>
          <a:xfrm>
            <a:off x="5791200" y="2895600"/>
            <a:ext cx="2819400" cy="2514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bwMode="auto">
          <a:xfrm>
            <a:off x="5791200" y="5410200"/>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Abraham and His Descendants</a:t>
            </a:r>
            <a:endParaRPr lang="en-US" dirty="0"/>
          </a:p>
        </p:txBody>
      </p:sp>
      <p:sp>
        <p:nvSpPr>
          <p:cNvPr id="3" name="Content Placeholder 2"/>
          <p:cNvSpPr>
            <a:spLocks noGrp="1"/>
          </p:cNvSpPr>
          <p:nvPr>
            <p:ph idx="1"/>
          </p:nvPr>
        </p:nvSpPr>
        <p:spPr>
          <a:xfrm>
            <a:off x="1371600" y="1752600"/>
            <a:ext cx="4191000" cy="4572000"/>
          </a:xfrm>
        </p:spPr>
        <p:txBody>
          <a:bodyPr/>
          <a:lstStyle/>
          <a:p>
            <a:pPr marL="0" indent="0">
              <a:buNone/>
            </a:pPr>
            <a:r>
              <a:rPr lang="en-US" dirty="0" smtClean="0">
                <a:ln w="1905"/>
                <a:effectLst>
                  <a:innerShdw blurRad="69850" dist="43180" dir="5400000">
                    <a:srgbClr val="000000">
                      <a:alpha val="65000"/>
                    </a:srgbClr>
                  </a:innerShdw>
                </a:effectLst>
              </a:rPr>
              <a:t>God promised many things to Abraham:</a:t>
            </a:r>
          </a:p>
          <a:p>
            <a:pPr lvl="0"/>
            <a:r>
              <a:rPr lang="en-US" dirty="0" smtClean="0"/>
              <a:t>He promised that he would make Abraham’s name great.</a:t>
            </a:r>
          </a:p>
          <a:p>
            <a:pPr lvl="0"/>
            <a:r>
              <a:rPr lang="en-US" dirty="0" smtClean="0"/>
              <a:t>He promised that Abraham would have numerous descendants.</a:t>
            </a:r>
          </a:p>
          <a:p>
            <a:pPr lvl="0"/>
            <a:r>
              <a:rPr lang="en-US" dirty="0" smtClean="0"/>
              <a:t>He promised that Abraham would be the father of a multitude of nations.</a:t>
            </a:r>
          </a:p>
          <a:p>
            <a:endParaRPr lang="en-US" dirty="0"/>
          </a:p>
        </p:txBody>
      </p:sp>
      <p:pic>
        <p:nvPicPr>
          <p:cNvPr id="4" name="Picture 3" descr="Slide14-Sarah_Abraham-wikimedia.jpg"/>
          <p:cNvPicPr>
            <a:picLocks noChangeAspect="1"/>
          </p:cNvPicPr>
          <p:nvPr/>
        </p:nvPicPr>
        <p:blipFill>
          <a:blip r:embed="rId3" cstate="print"/>
          <a:stretch>
            <a:fillRect/>
          </a:stretch>
        </p:blipFill>
        <p:spPr>
          <a:xfrm>
            <a:off x="5638800" y="1752600"/>
            <a:ext cx="3095625" cy="3810000"/>
          </a:xfrm>
          <a:prstGeom prst="rect">
            <a:avLst/>
          </a:prstGeom>
          <a:ln>
            <a:noFill/>
          </a:ln>
          <a:effectLst>
            <a:softEdge rad="112500"/>
          </a:effectLst>
        </p:spPr>
      </p:pic>
      <p:sp>
        <p:nvSpPr>
          <p:cNvPr id="5" name="TextBox 4"/>
          <p:cNvSpPr txBox="1"/>
          <p:nvPr/>
        </p:nvSpPr>
        <p:spPr bwMode="auto">
          <a:xfrm>
            <a:off x="5867400" y="5410200"/>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Abraham</a:t>
            </a:r>
            <a:endParaRPr lang="en-US" dirty="0"/>
          </a:p>
        </p:txBody>
      </p:sp>
      <p:sp>
        <p:nvSpPr>
          <p:cNvPr id="3" name="Content Placeholder 2"/>
          <p:cNvSpPr>
            <a:spLocks noGrp="1"/>
          </p:cNvSpPr>
          <p:nvPr>
            <p:ph idx="1"/>
          </p:nvPr>
        </p:nvSpPr>
        <p:spPr/>
        <p:txBody>
          <a:bodyPr/>
          <a:lstStyle/>
          <a:p>
            <a:pPr lvl="0"/>
            <a:r>
              <a:rPr lang="en-US" dirty="0" smtClean="0"/>
              <a:t>God also made promises regarding a nation called Israel.</a:t>
            </a:r>
          </a:p>
          <a:p>
            <a:pPr lvl="0"/>
            <a:r>
              <a:rPr lang="en-US" dirty="0" smtClean="0"/>
              <a:t>Another promise is that the families of the world will be blessed through the line of Abraham. (This is a reference to the Messiah, who would come from this line.)</a:t>
            </a:r>
          </a:p>
        </p:txBody>
      </p:sp>
      <p:pic>
        <p:nvPicPr>
          <p:cNvPr id="4" name="Picture 3" descr="Slide15-abram2-freerepublic.com"/>
          <p:cNvPicPr>
            <a:picLocks noChangeAspect="1"/>
          </p:cNvPicPr>
          <p:nvPr/>
        </p:nvPicPr>
        <p:blipFill>
          <a:blip r:embed="rId3" cstate="print"/>
          <a:stretch>
            <a:fillRect/>
          </a:stretch>
        </p:blipFill>
        <p:spPr>
          <a:xfrm>
            <a:off x="2209800" y="4267200"/>
            <a:ext cx="4739026" cy="2362200"/>
          </a:xfrm>
          <a:prstGeom prst="rect">
            <a:avLst/>
          </a:prstGeom>
        </p:spPr>
      </p:pic>
      <p:sp>
        <p:nvSpPr>
          <p:cNvPr id="5" name="TextBox 4"/>
          <p:cNvSpPr txBox="1"/>
          <p:nvPr/>
        </p:nvSpPr>
        <p:spPr bwMode="auto">
          <a:xfrm>
            <a:off x="2362200" y="6629400"/>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Abraham Is Foremost</a:t>
            </a:r>
            <a:endParaRPr lang="en-US" dirty="0"/>
          </a:p>
        </p:txBody>
      </p:sp>
      <p:sp>
        <p:nvSpPr>
          <p:cNvPr id="3" name="Content Placeholder 2"/>
          <p:cNvSpPr>
            <a:spLocks noGrp="1"/>
          </p:cNvSpPr>
          <p:nvPr>
            <p:ph idx="1"/>
          </p:nvPr>
        </p:nvSpPr>
        <p:spPr>
          <a:xfrm>
            <a:off x="1371600" y="1752600"/>
            <a:ext cx="4114800" cy="4373563"/>
          </a:xfrm>
        </p:spPr>
        <p:txBody>
          <a:bodyPr/>
          <a:lstStyle/>
          <a:p>
            <a:pPr lvl="0"/>
            <a:r>
              <a:rPr lang="en-US" dirty="0" smtClean="0"/>
              <a:t>God’s Covenant with Abraham is </a:t>
            </a:r>
            <a:r>
              <a:rPr lang="en-US" i="1" dirty="0" smtClean="0"/>
              <a:t>absolutely</a:t>
            </a:r>
            <a:r>
              <a:rPr lang="en-US" dirty="0" smtClean="0"/>
              <a:t> unconditional!</a:t>
            </a:r>
          </a:p>
          <a:p>
            <a:pPr lvl="0"/>
            <a:r>
              <a:rPr lang="en-US" dirty="0" smtClean="0"/>
              <a:t>It is everlasting.</a:t>
            </a:r>
          </a:p>
          <a:p>
            <a:pPr lvl="0"/>
            <a:r>
              <a:rPr lang="en-US" dirty="0" smtClean="0"/>
              <a:t>It is one of the most profound in the Scriptures.</a:t>
            </a:r>
          </a:p>
        </p:txBody>
      </p:sp>
      <p:pic>
        <p:nvPicPr>
          <p:cNvPr id="4" name="Picture 3" descr="Slide16-AbrahamIcon-wikimedia.JPG"/>
          <p:cNvPicPr>
            <a:picLocks noChangeAspect="1"/>
          </p:cNvPicPr>
          <p:nvPr/>
        </p:nvPicPr>
        <p:blipFill>
          <a:blip r:embed="rId3" cstate="print"/>
          <a:stretch>
            <a:fillRect/>
          </a:stretch>
        </p:blipFill>
        <p:spPr>
          <a:xfrm>
            <a:off x="5867400" y="1066800"/>
            <a:ext cx="2017776" cy="46131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TextBox 4"/>
          <p:cNvSpPr txBox="1"/>
          <p:nvPr/>
        </p:nvSpPr>
        <p:spPr bwMode="auto">
          <a:xfrm rot="16200000">
            <a:off x="6620961" y="4258761"/>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Moses and the Israelites</a:t>
            </a:r>
            <a:endParaRPr lang="en-US" dirty="0"/>
          </a:p>
        </p:txBody>
      </p:sp>
      <p:sp>
        <p:nvSpPr>
          <p:cNvPr id="3" name="Content Placeholder 2"/>
          <p:cNvSpPr>
            <a:spLocks noGrp="1"/>
          </p:cNvSpPr>
          <p:nvPr>
            <p:ph idx="1"/>
          </p:nvPr>
        </p:nvSpPr>
        <p:spPr>
          <a:xfrm>
            <a:off x="1371600" y="1752600"/>
            <a:ext cx="7391400" cy="4373563"/>
          </a:xfrm>
        </p:spPr>
        <p:txBody>
          <a:bodyPr/>
          <a:lstStyle/>
          <a:p>
            <a:pPr lvl="0"/>
            <a:r>
              <a:rPr lang="en-US" dirty="0" smtClean="0"/>
              <a:t>The Mosaic Covenant was a conditional covenant.</a:t>
            </a:r>
          </a:p>
          <a:p>
            <a:pPr lvl="0"/>
            <a:r>
              <a:rPr lang="en-US" dirty="0" smtClean="0"/>
              <a:t>It brought either God’s direct blessing (if they followed his Laws) or God’s direct cursing (for disobedience).</a:t>
            </a:r>
          </a:p>
        </p:txBody>
      </p:sp>
      <p:pic>
        <p:nvPicPr>
          <p:cNvPr id="4" name="Picture 3" descr="Slide17-Tissot_Moses_and_Aaron_Speak_to_the_People-wikimedia.jpg"/>
          <p:cNvPicPr>
            <a:picLocks noChangeAspect="1"/>
          </p:cNvPicPr>
          <p:nvPr/>
        </p:nvPicPr>
        <p:blipFill>
          <a:blip r:embed="rId3" cstate="print"/>
          <a:stretch>
            <a:fillRect/>
          </a:stretch>
        </p:blipFill>
        <p:spPr>
          <a:xfrm>
            <a:off x="2743200" y="3581400"/>
            <a:ext cx="3629024" cy="3074476"/>
          </a:xfrm>
          <a:prstGeom prst="rect">
            <a:avLst/>
          </a:prstGeom>
        </p:spPr>
      </p:pic>
      <p:sp>
        <p:nvSpPr>
          <p:cNvPr id="5" name="TextBox 4"/>
          <p:cNvSpPr txBox="1"/>
          <p:nvPr/>
        </p:nvSpPr>
        <p:spPr bwMode="auto">
          <a:xfrm rot="16200000">
            <a:off x="5113839" y="5249361"/>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Mosaic Law</a:t>
            </a:r>
            <a:endParaRPr lang="en-US" dirty="0"/>
          </a:p>
        </p:txBody>
      </p:sp>
      <p:sp>
        <p:nvSpPr>
          <p:cNvPr id="3" name="Content Placeholder 2"/>
          <p:cNvSpPr>
            <a:spLocks noGrp="1"/>
          </p:cNvSpPr>
          <p:nvPr>
            <p:ph idx="1"/>
          </p:nvPr>
        </p:nvSpPr>
        <p:spPr>
          <a:xfrm>
            <a:off x="1371600" y="1752600"/>
            <a:ext cx="7467600" cy="4373563"/>
          </a:xfrm>
        </p:spPr>
        <p:txBody>
          <a:bodyPr/>
          <a:lstStyle/>
          <a:p>
            <a:pPr lvl="0"/>
            <a:r>
              <a:rPr lang="en-US" dirty="0" smtClean="0"/>
              <a:t>Part of the Covenant was the Ten Commandments, but there was also the rest of the Law, which contained more than six hundred commands—roughly three hundred positive </a:t>
            </a:r>
            <a:br>
              <a:rPr lang="en-US" dirty="0" smtClean="0"/>
            </a:br>
            <a:r>
              <a:rPr lang="en-US" dirty="0" smtClean="0"/>
              <a:t>and three hundred negative.</a:t>
            </a:r>
          </a:p>
          <a:p>
            <a:pPr lvl="0"/>
            <a:r>
              <a:rPr lang="en-US" dirty="0" smtClean="0"/>
              <a:t>The history books of the Old </a:t>
            </a:r>
            <a:br>
              <a:rPr lang="en-US" dirty="0" smtClean="0"/>
            </a:br>
            <a:r>
              <a:rPr lang="en-US" dirty="0" smtClean="0"/>
              <a:t>Testament (Joshua–Esther) </a:t>
            </a:r>
            <a:br>
              <a:rPr lang="en-US" dirty="0" smtClean="0"/>
            </a:br>
            <a:r>
              <a:rPr lang="en-US" dirty="0" smtClean="0"/>
              <a:t>detail how Israel succeeded, </a:t>
            </a:r>
            <a:br>
              <a:rPr lang="en-US" dirty="0" smtClean="0"/>
            </a:br>
            <a:r>
              <a:rPr lang="en-US" dirty="0" smtClean="0"/>
              <a:t>or failed, at obeying the Law.</a:t>
            </a:r>
          </a:p>
          <a:p>
            <a:pPr>
              <a:buNone/>
            </a:pPr>
            <a:endParaRPr lang="en-US" dirty="0"/>
          </a:p>
        </p:txBody>
      </p:sp>
      <p:pic>
        <p:nvPicPr>
          <p:cNvPr id="4" name="Picture 3" descr="Slide18-Golden_calf_weltchronik-wikimedia.png"/>
          <p:cNvPicPr>
            <a:picLocks noChangeAspect="1"/>
          </p:cNvPicPr>
          <p:nvPr/>
        </p:nvPicPr>
        <p:blipFill>
          <a:blip r:embed="rId3" cstate="print"/>
          <a:stretch>
            <a:fillRect/>
          </a:stretch>
        </p:blipFill>
        <p:spPr>
          <a:xfrm>
            <a:off x="6096000" y="2971800"/>
            <a:ext cx="2560122" cy="2981408"/>
          </a:xfrm>
          <a:prstGeom prst="rect">
            <a:avLst/>
          </a:prstGeom>
        </p:spPr>
      </p:pic>
      <p:sp>
        <p:nvSpPr>
          <p:cNvPr id="5" name="TextBox 4"/>
          <p:cNvSpPr txBox="1"/>
          <p:nvPr/>
        </p:nvSpPr>
        <p:spPr bwMode="auto">
          <a:xfrm rot="16200000">
            <a:off x="7399838" y="4563563"/>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Mosaic Covenant</a:t>
            </a:r>
            <a:endParaRPr lang="en-US" dirty="0"/>
          </a:p>
        </p:txBody>
      </p:sp>
      <p:sp>
        <p:nvSpPr>
          <p:cNvPr id="3" name="Content Placeholder 2"/>
          <p:cNvSpPr>
            <a:spLocks noGrp="1"/>
          </p:cNvSpPr>
          <p:nvPr>
            <p:ph idx="1"/>
          </p:nvPr>
        </p:nvSpPr>
        <p:spPr/>
        <p:txBody>
          <a:bodyPr/>
          <a:lstStyle/>
          <a:p>
            <a:pPr lvl="0"/>
            <a:r>
              <a:rPr lang="en-US" dirty="0" smtClean="0"/>
              <a:t>The Ten </a:t>
            </a:r>
            <a:br>
              <a:rPr lang="en-US" dirty="0" smtClean="0"/>
            </a:br>
            <a:r>
              <a:rPr lang="en-US" dirty="0" smtClean="0"/>
              <a:t>Commandments are </a:t>
            </a:r>
            <a:br>
              <a:rPr lang="en-US" dirty="0" smtClean="0"/>
            </a:br>
            <a:r>
              <a:rPr lang="en-US" dirty="0" smtClean="0"/>
              <a:t>a summation of the </a:t>
            </a:r>
            <a:br>
              <a:rPr lang="en-US" dirty="0" smtClean="0"/>
            </a:br>
            <a:r>
              <a:rPr lang="en-US" dirty="0" smtClean="0"/>
              <a:t>Mosaic Law.</a:t>
            </a:r>
            <a:endParaRPr lang="en-US" dirty="0"/>
          </a:p>
        </p:txBody>
      </p:sp>
      <p:pic>
        <p:nvPicPr>
          <p:cNvPr id="4" name="Picture 3" descr="Slide19-Rembrandt_Harmensz.-wikimedia.jpg"/>
          <p:cNvPicPr>
            <a:picLocks noChangeAspect="1"/>
          </p:cNvPicPr>
          <p:nvPr/>
        </p:nvPicPr>
        <p:blipFill>
          <a:blip r:embed="rId3" cstate="print"/>
          <a:stretch>
            <a:fillRect/>
          </a:stretch>
        </p:blipFill>
        <p:spPr>
          <a:xfrm>
            <a:off x="4953000" y="1014997"/>
            <a:ext cx="3810000" cy="5004803"/>
          </a:xfrm>
          <a:prstGeom prst="ellipse">
            <a:avLst/>
          </a:prstGeom>
          <a:ln>
            <a:noFill/>
          </a:ln>
          <a:effectLst>
            <a:softEdge rad="112500"/>
          </a:effectLst>
        </p:spPr>
      </p:pic>
      <p:sp>
        <p:nvSpPr>
          <p:cNvPr id="5" name="TextBox 4"/>
          <p:cNvSpPr txBox="1"/>
          <p:nvPr/>
        </p:nvSpPr>
        <p:spPr bwMode="auto">
          <a:xfrm rot="18845721">
            <a:off x="7191204" y="4866992"/>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What Is a Covenant?</a:t>
            </a:r>
            <a:endParaRPr lang="en-US" dirty="0"/>
          </a:p>
        </p:txBody>
      </p:sp>
      <p:sp>
        <p:nvSpPr>
          <p:cNvPr id="6" name="Content Placeholder 5"/>
          <p:cNvSpPr>
            <a:spLocks noGrp="1"/>
          </p:cNvSpPr>
          <p:nvPr>
            <p:ph idx="1"/>
          </p:nvPr>
        </p:nvSpPr>
        <p:spPr>
          <a:xfrm>
            <a:off x="1371600" y="1752600"/>
            <a:ext cx="3429000" cy="4373563"/>
          </a:xfrm>
        </p:spPr>
        <p:txBody>
          <a:bodyPr/>
          <a:lstStyle/>
          <a:p>
            <a:pPr lvl="0"/>
            <a:r>
              <a:rPr lang="en-US" dirty="0" smtClean="0"/>
              <a:t>A solemn agreement between human beings or between God and a human being in which mutual commitments are made. </a:t>
            </a:r>
          </a:p>
        </p:txBody>
      </p:sp>
      <p:pic>
        <p:nvPicPr>
          <p:cNvPr id="4" name="Picture 3" descr="Slide2-Handshake-wikimedia.jpeg"/>
          <p:cNvPicPr>
            <a:picLocks noChangeAspect="1"/>
          </p:cNvPicPr>
          <p:nvPr/>
        </p:nvPicPr>
        <p:blipFill>
          <a:blip r:embed="rId3" cstate="print"/>
          <a:stretch>
            <a:fillRect/>
          </a:stretch>
        </p:blipFill>
        <p:spPr>
          <a:xfrm>
            <a:off x="4865351" y="1066800"/>
            <a:ext cx="3897649" cy="3884679"/>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7" name="TextBox 6"/>
          <p:cNvSpPr txBox="1"/>
          <p:nvPr/>
        </p:nvSpPr>
        <p:spPr bwMode="auto">
          <a:xfrm>
            <a:off x="5410200" y="4953000"/>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David and the Kingdom</a:t>
            </a:r>
            <a:endParaRPr lang="en-US" dirty="0"/>
          </a:p>
        </p:txBody>
      </p:sp>
      <p:sp>
        <p:nvSpPr>
          <p:cNvPr id="3" name="Content Placeholder 2"/>
          <p:cNvSpPr>
            <a:spLocks noGrp="1"/>
          </p:cNvSpPr>
          <p:nvPr>
            <p:ph idx="1"/>
          </p:nvPr>
        </p:nvSpPr>
        <p:spPr>
          <a:xfrm>
            <a:off x="3581400" y="1752600"/>
            <a:ext cx="4267200" cy="4373563"/>
          </a:xfrm>
        </p:spPr>
        <p:txBody>
          <a:bodyPr/>
          <a:lstStyle/>
          <a:p>
            <a:pPr lvl="0"/>
            <a:r>
              <a:rPr lang="en-US" dirty="0" smtClean="0"/>
              <a:t>The Davidic Covenant amplifies the “seed” aspect that was detailed in the </a:t>
            </a:r>
            <a:r>
              <a:rPr lang="en-US" dirty="0" err="1" smtClean="0"/>
              <a:t>Abrahamic</a:t>
            </a:r>
            <a:r>
              <a:rPr lang="en-US" dirty="0" smtClean="0"/>
              <a:t> Covenant.</a:t>
            </a:r>
          </a:p>
          <a:p>
            <a:pPr lvl="0"/>
            <a:r>
              <a:rPr lang="en-US" dirty="0" smtClean="0"/>
              <a:t>God promises that David’s physical line of descent will last forever and that his kingdom will never pass away.</a:t>
            </a:r>
          </a:p>
          <a:p>
            <a:pPr>
              <a:buNone/>
            </a:pPr>
            <a:endParaRPr lang="en-US" dirty="0"/>
          </a:p>
        </p:txBody>
      </p:sp>
      <p:pic>
        <p:nvPicPr>
          <p:cNvPr id="4" name="Picture 3" descr="Slide20-David_SM_Maggiore-wikimedia.jpg"/>
          <p:cNvPicPr>
            <a:picLocks noChangeAspect="1"/>
          </p:cNvPicPr>
          <p:nvPr/>
        </p:nvPicPr>
        <p:blipFill>
          <a:blip r:embed="rId3" cstate="print"/>
          <a:stretch>
            <a:fillRect/>
          </a:stretch>
        </p:blipFill>
        <p:spPr>
          <a:xfrm>
            <a:off x="990600" y="1828800"/>
            <a:ext cx="2312035" cy="41910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5" name="TextBox 4"/>
          <p:cNvSpPr txBox="1"/>
          <p:nvPr/>
        </p:nvSpPr>
        <p:spPr bwMode="auto">
          <a:xfrm>
            <a:off x="990600" y="6096000"/>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David’s “House”</a:t>
            </a:r>
            <a:endParaRPr lang="en-US" dirty="0"/>
          </a:p>
        </p:txBody>
      </p:sp>
      <p:sp>
        <p:nvSpPr>
          <p:cNvPr id="3" name="Content Placeholder 2"/>
          <p:cNvSpPr>
            <a:spLocks noGrp="1"/>
          </p:cNvSpPr>
          <p:nvPr>
            <p:ph idx="1"/>
          </p:nvPr>
        </p:nvSpPr>
        <p:spPr/>
        <p:txBody>
          <a:bodyPr/>
          <a:lstStyle/>
          <a:p>
            <a:pPr lvl="0"/>
            <a:r>
              <a:rPr lang="en-US" dirty="0" smtClean="0"/>
              <a:t>God will establish forever David’s “house,” the royal dynasty through David’s descendants.</a:t>
            </a:r>
          </a:p>
          <a:p>
            <a:pPr lvl="0"/>
            <a:r>
              <a:rPr lang="en-US" dirty="0" smtClean="0"/>
              <a:t>David’s son (Solomon) will build God’s “house,” the first Temple of Jerusalem.</a:t>
            </a:r>
          </a:p>
          <a:p>
            <a:pPr lvl="0"/>
            <a:r>
              <a:rPr lang="en-US" dirty="0" smtClean="0"/>
              <a:t>The “sign” of this covenant will be the descendants of David and the Temple itself.</a:t>
            </a:r>
          </a:p>
          <a:p>
            <a:pPr>
              <a:buNone/>
            </a:pPr>
            <a:endParaRPr lang="en-US" dirty="0"/>
          </a:p>
        </p:txBody>
      </p:sp>
      <p:pic>
        <p:nvPicPr>
          <p:cNvPr id="4" name="Picture 3" descr="slide21-Afbeeldinge_van_den_Tempel-wikimedia.jpg"/>
          <p:cNvPicPr>
            <a:picLocks noChangeAspect="1"/>
          </p:cNvPicPr>
          <p:nvPr/>
        </p:nvPicPr>
        <p:blipFill>
          <a:blip r:embed="rId3" cstate="print"/>
          <a:srcRect t="3831" b="19540"/>
          <a:stretch>
            <a:fillRect/>
          </a:stretch>
        </p:blipFill>
        <p:spPr>
          <a:xfrm>
            <a:off x="2438400" y="4648200"/>
            <a:ext cx="3962400" cy="1981200"/>
          </a:xfrm>
          <a:prstGeom prst="rect">
            <a:avLst/>
          </a:prstGeom>
        </p:spPr>
      </p:pic>
      <p:sp>
        <p:nvSpPr>
          <p:cNvPr id="5" name="TextBox 4"/>
          <p:cNvSpPr txBox="1"/>
          <p:nvPr/>
        </p:nvSpPr>
        <p:spPr bwMode="auto">
          <a:xfrm rot="16200000">
            <a:off x="5143502" y="5249361"/>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David’s Throne</a:t>
            </a:r>
            <a:endParaRPr lang="en-US" dirty="0"/>
          </a:p>
        </p:txBody>
      </p:sp>
      <p:sp>
        <p:nvSpPr>
          <p:cNvPr id="3" name="Content Placeholder 2"/>
          <p:cNvSpPr>
            <a:spLocks noGrp="1"/>
          </p:cNvSpPr>
          <p:nvPr>
            <p:ph idx="1"/>
          </p:nvPr>
        </p:nvSpPr>
        <p:spPr/>
        <p:txBody>
          <a:bodyPr/>
          <a:lstStyle/>
          <a:p>
            <a:pPr lvl="0"/>
            <a:r>
              <a:rPr lang="en-US" dirty="0" smtClean="0"/>
              <a:t>David’s throne has not been in place at all times.</a:t>
            </a:r>
          </a:p>
          <a:p>
            <a:pPr lvl="0"/>
            <a:r>
              <a:rPr lang="en-US" dirty="0" smtClean="0"/>
              <a:t>There would come a time, however, when someone from the line of David would again sit on the throne and rule as king.</a:t>
            </a:r>
          </a:p>
          <a:p>
            <a:pPr>
              <a:buNone/>
            </a:pPr>
            <a:endParaRPr lang="en-US" dirty="0"/>
          </a:p>
        </p:txBody>
      </p:sp>
      <p:pic>
        <p:nvPicPr>
          <p:cNvPr id="4" name="Picture 3" descr="Slide22-Study_of_King_David,_by_Julia_Margaret_Cameron-wikimedia.jpg"/>
          <p:cNvPicPr>
            <a:picLocks noChangeAspect="1"/>
          </p:cNvPicPr>
          <p:nvPr/>
        </p:nvPicPr>
        <p:blipFill>
          <a:blip r:embed="rId3" cstate="print"/>
          <a:stretch>
            <a:fillRect/>
          </a:stretch>
        </p:blipFill>
        <p:spPr>
          <a:xfrm>
            <a:off x="2971800" y="3810000"/>
            <a:ext cx="2391840" cy="2888533"/>
          </a:xfrm>
          <a:prstGeom prst="rect">
            <a:avLst/>
          </a:prstGeom>
        </p:spPr>
      </p:pic>
      <p:sp>
        <p:nvSpPr>
          <p:cNvPr id="5" name="TextBox 4"/>
          <p:cNvSpPr txBox="1"/>
          <p:nvPr/>
        </p:nvSpPr>
        <p:spPr bwMode="auto">
          <a:xfrm rot="16200000">
            <a:off x="4123240" y="5249362"/>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This Future King: Jesus</a:t>
            </a:r>
            <a:endParaRPr lang="en-US" dirty="0"/>
          </a:p>
        </p:txBody>
      </p:sp>
      <p:pic>
        <p:nvPicPr>
          <p:cNvPr id="3" name="Picture 2" descr="Slide23-Brooklyn_Museum_-_The_Nativity_-_Cuzco_School_-wikimedia.jpg"/>
          <p:cNvPicPr>
            <a:picLocks noChangeAspect="1"/>
          </p:cNvPicPr>
          <p:nvPr/>
        </p:nvPicPr>
        <p:blipFill>
          <a:blip r:embed="rId3" cstate="print"/>
          <a:stretch>
            <a:fillRect/>
          </a:stretch>
        </p:blipFill>
        <p:spPr>
          <a:xfrm>
            <a:off x="1752600" y="2054027"/>
            <a:ext cx="5334000" cy="3965773"/>
          </a:xfrm>
          <a:prstGeom prst="rect">
            <a:avLst/>
          </a:prstGeom>
          <a:ln>
            <a:noFill/>
          </a:ln>
          <a:effectLst>
            <a:outerShdw blurRad="190500" algn="tl" rotWithShape="0">
              <a:srgbClr val="000000">
                <a:alpha val="70000"/>
              </a:srgbClr>
            </a:outerShdw>
          </a:effectLst>
        </p:spPr>
      </p:pic>
      <p:sp>
        <p:nvSpPr>
          <p:cNvPr id="4" name="TextBox 3"/>
          <p:cNvSpPr txBox="1"/>
          <p:nvPr/>
        </p:nvSpPr>
        <p:spPr bwMode="auto">
          <a:xfrm>
            <a:off x="1752600" y="5989320"/>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New Covenant</a:t>
            </a:r>
            <a:endParaRPr lang="en-US" dirty="0"/>
          </a:p>
        </p:txBody>
      </p:sp>
      <p:sp>
        <p:nvSpPr>
          <p:cNvPr id="3" name="Content Placeholder 2"/>
          <p:cNvSpPr>
            <a:spLocks noGrp="1"/>
          </p:cNvSpPr>
          <p:nvPr>
            <p:ph idx="1"/>
          </p:nvPr>
        </p:nvSpPr>
        <p:spPr>
          <a:xfrm>
            <a:off x="1371600" y="1752600"/>
            <a:ext cx="7315200" cy="4373563"/>
          </a:xfrm>
        </p:spPr>
        <p:txBody>
          <a:bodyPr/>
          <a:lstStyle/>
          <a:p>
            <a:pPr lvl="0"/>
            <a:r>
              <a:rPr lang="en-US" dirty="0" smtClean="0"/>
              <a:t>The New Testament makes clear a distinction between the Covenants of the Old Testament and the Covenant of the New Testament.</a:t>
            </a:r>
          </a:p>
          <a:p>
            <a:pPr lvl="0"/>
            <a:r>
              <a:rPr lang="en-US" dirty="0" smtClean="0"/>
              <a:t>Saint Paul speaks of these “two covenants,” one originating “from Mount Sinai” and the other from “the Jerusalem above” (Galatians 4:24–26).</a:t>
            </a:r>
          </a:p>
          <a:p>
            <a:pPr>
              <a:buNone/>
            </a:pPr>
            <a:endParaRPr lang="en-US" dirty="0"/>
          </a:p>
        </p:txBody>
      </p:sp>
      <p:pic>
        <p:nvPicPr>
          <p:cNvPr id="4" name="Picture 3" descr="Slide24-Lightbeam_from_heaven-wikimedia.JPG"/>
          <p:cNvPicPr>
            <a:picLocks noChangeAspect="1"/>
          </p:cNvPicPr>
          <p:nvPr/>
        </p:nvPicPr>
        <p:blipFill>
          <a:blip r:embed="rId3" cstate="print"/>
          <a:stretch>
            <a:fillRect/>
          </a:stretch>
        </p:blipFill>
        <p:spPr>
          <a:xfrm>
            <a:off x="2895600" y="4241768"/>
            <a:ext cx="3583687" cy="238763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bwMode="auto">
          <a:xfrm rot="16200000">
            <a:off x="5266240" y="5325562"/>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Covenant</a:t>
            </a:r>
            <a:endParaRPr lang="en-US" dirty="0"/>
          </a:p>
        </p:txBody>
      </p:sp>
      <p:sp>
        <p:nvSpPr>
          <p:cNvPr id="3" name="Content Placeholder 2"/>
          <p:cNvSpPr>
            <a:spLocks noGrp="1"/>
          </p:cNvSpPr>
          <p:nvPr>
            <p:ph idx="1"/>
          </p:nvPr>
        </p:nvSpPr>
        <p:spPr>
          <a:xfrm>
            <a:off x="1371600" y="1752600"/>
            <a:ext cx="5562600" cy="4876800"/>
          </a:xfrm>
        </p:spPr>
        <p:txBody>
          <a:bodyPr>
            <a:normAutofit/>
          </a:bodyPr>
          <a:lstStyle/>
          <a:p>
            <a:pPr lvl="0"/>
            <a:r>
              <a:rPr lang="en-US" dirty="0" smtClean="0"/>
              <a:t>The death of Christ ushered </a:t>
            </a:r>
            <a:br>
              <a:rPr lang="en-US" dirty="0" smtClean="0"/>
            </a:br>
            <a:r>
              <a:rPr lang="en-US" dirty="0" smtClean="0"/>
              <a:t>in the New Covenant, under </a:t>
            </a:r>
            <a:br>
              <a:rPr lang="en-US" dirty="0" smtClean="0"/>
            </a:br>
            <a:r>
              <a:rPr lang="en-US" dirty="0" smtClean="0"/>
              <a:t>which we are justified by </a:t>
            </a:r>
            <a:br>
              <a:rPr lang="en-US" dirty="0" smtClean="0"/>
            </a:br>
            <a:r>
              <a:rPr lang="en-US" dirty="0" smtClean="0"/>
              <a:t>God’s grace and mercy. It </a:t>
            </a:r>
            <a:br>
              <a:rPr lang="en-US" dirty="0" smtClean="0"/>
            </a:br>
            <a:r>
              <a:rPr lang="en-US" dirty="0" smtClean="0"/>
              <a:t>is now possible to have the </a:t>
            </a:r>
            <a:br>
              <a:rPr lang="en-US" dirty="0" smtClean="0"/>
            </a:br>
            <a:r>
              <a:rPr lang="en-US" dirty="0" smtClean="0"/>
              <a:t>true forgiveness of sin.</a:t>
            </a:r>
          </a:p>
          <a:p>
            <a:pPr lvl="0"/>
            <a:r>
              <a:rPr lang="en-US" dirty="0" smtClean="0"/>
              <a:t>Jesus himself is the </a:t>
            </a:r>
            <a:br>
              <a:rPr lang="en-US" dirty="0" smtClean="0"/>
            </a:br>
            <a:r>
              <a:rPr lang="en-US" dirty="0" smtClean="0"/>
              <a:t>Mediator of this better </a:t>
            </a:r>
            <a:br>
              <a:rPr lang="en-US" dirty="0" smtClean="0"/>
            </a:br>
            <a:r>
              <a:rPr lang="en-US" dirty="0" smtClean="0"/>
              <a:t>Covenant between God and man.</a:t>
            </a:r>
          </a:p>
          <a:p>
            <a:pPr lvl="0"/>
            <a:r>
              <a:rPr lang="en-US" dirty="0" smtClean="0"/>
              <a:t>Jesus’ sacrificial death served as the oath, which God made to us to seal this New Covenant.</a:t>
            </a:r>
          </a:p>
          <a:p>
            <a:pPr>
              <a:buNone/>
            </a:pPr>
            <a:endParaRPr lang="en-US" dirty="0"/>
          </a:p>
        </p:txBody>
      </p:sp>
      <p:pic>
        <p:nvPicPr>
          <p:cNvPr id="4" name="Picture 3" descr="Slide25-Jesus_ascending_to_heaven-wikimedia.jpg"/>
          <p:cNvPicPr>
            <a:picLocks noChangeAspect="1"/>
          </p:cNvPicPr>
          <p:nvPr/>
        </p:nvPicPr>
        <p:blipFill>
          <a:blip r:embed="rId3" cstate="print"/>
          <a:stretch>
            <a:fillRect/>
          </a:stretch>
        </p:blipFill>
        <p:spPr>
          <a:xfrm>
            <a:off x="5744972" y="1219200"/>
            <a:ext cx="3091815" cy="342900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5" name="TextBox 4"/>
          <p:cNvSpPr txBox="1"/>
          <p:nvPr/>
        </p:nvSpPr>
        <p:spPr bwMode="auto">
          <a:xfrm>
            <a:off x="6324600" y="4648200"/>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 New Agreement</a:t>
            </a:r>
            <a:endParaRPr lang="en-US" dirty="0"/>
          </a:p>
        </p:txBody>
      </p:sp>
      <p:sp>
        <p:nvSpPr>
          <p:cNvPr id="3" name="Content Placeholder 2"/>
          <p:cNvSpPr>
            <a:spLocks noGrp="1"/>
          </p:cNvSpPr>
          <p:nvPr>
            <p:ph idx="1"/>
          </p:nvPr>
        </p:nvSpPr>
        <p:spPr>
          <a:xfrm>
            <a:off x="1371600" y="1752600"/>
            <a:ext cx="5562600" cy="5105400"/>
          </a:xfrm>
        </p:spPr>
        <p:txBody>
          <a:bodyPr>
            <a:normAutofit/>
          </a:bodyPr>
          <a:lstStyle/>
          <a:p>
            <a:pPr lvl="0"/>
            <a:r>
              <a:rPr lang="en-US" dirty="0" smtClean="0"/>
              <a:t>The New Covenant is the </a:t>
            </a:r>
            <a:br>
              <a:rPr lang="en-US" dirty="0" smtClean="0"/>
            </a:br>
            <a:r>
              <a:rPr lang="en-US" dirty="0" smtClean="0"/>
              <a:t>new agreement God has </a:t>
            </a:r>
            <a:br>
              <a:rPr lang="en-US" dirty="0" smtClean="0"/>
            </a:br>
            <a:r>
              <a:rPr lang="en-US" dirty="0" smtClean="0"/>
              <a:t>made with mankind, based </a:t>
            </a:r>
            <a:br>
              <a:rPr lang="en-US" dirty="0" smtClean="0"/>
            </a:br>
            <a:r>
              <a:rPr lang="en-US" dirty="0" smtClean="0"/>
              <a:t>on the death and Resurrection </a:t>
            </a:r>
            <a:br>
              <a:rPr lang="en-US" dirty="0" smtClean="0"/>
            </a:br>
            <a:r>
              <a:rPr lang="en-US" dirty="0" smtClean="0"/>
              <a:t>of Jesus Christ.</a:t>
            </a:r>
          </a:p>
          <a:p>
            <a:pPr lvl="0"/>
            <a:r>
              <a:rPr lang="en-US" dirty="0" smtClean="0"/>
              <a:t>The concept of the New </a:t>
            </a:r>
            <a:br>
              <a:rPr lang="en-US" dirty="0" smtClean="0"/>
            </a:br>
            <a:r>
              <a:rPr lang="en-US" dirty="0" smtClean="0"/>
              <a:t>Covenant originated with the promise of Jeremiah that God </a:t>
            </a:r>
            <a:br>
              <a:rPr lang="en-US" dirty="0" smtClean="0"/>
            </a:br>
            <a:r>
              <a:rPr lang="en-US" dirty="0" smtClean="0"/>
              <a:t>would accomplish for his </a:t>
            </a:r>
            <a:br>
              <a:rPr lang="en-US" dirty="0" smtClean="0"/>
            </a:br>
            <a:r>
              <a:rPr lang="en-US" dirty="0" smtClean="0"/>
              <a:t>People what the Old Covenants </a:t>
            </a:r>
            <a:br>
              <a:rPr lang="en-US" dirty="0" smtClean="0"/>
            </a:br>
            <a:r>
              <a:rPr lang="en-US" dirty="0" smtClean="0"/>
              <a:t>had failed to do (due to humankind’s sins and flaws).</a:t>
            </a:r>
          </a:p>
          <a:p>
            <a:pPr>
              <a:buNone/>
            </a:pPr>
            <a:endParaRPr lang="en-US" dirty="0"/>
          </a:p>
        </p:txBody>
      </p:sp>
      <p:pic>
        <p:nvPicPr>
          <p:cNvPr id="4" name="Picture 3" descr="Slide26-Resurrection_Pinacoteka-wikimedia.jpg"/>
          <p:cNvPicPr>
            <a:picLocks noChangeAspect="1"/>
          </p:cNvPicPr>
          <p:nvPr/>
        </p:nvPicPr>
        <p:blipFill>
          <a:blip r:embed="rId3" cstate="print"/>
          <a:stretch>
            <a:fillRect/>
          </a:stretch>
        </p:blipFill>
        <p:spPr>
          <a:xfrm>
            <a:off x="6172200" y="1600200"/>
            <a:ext cx="2370773" cy="3619500"/>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bwMode="auto">
          <a:xfrm>
            <a:off x="6172200" y="5181600"/>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 as Covenant</a:t>
            </a:r>
            <a:endParaRPr lang="en-US" dirty="0"/>
          </a:p>
        </p:txBody>
      </p:sp>
      <p:sp>
        <p:nvSpPr>
          <p:cNvPr id="3" name="Content Placeholder 2"/>
          <p:cNvSpPr>
            <a:spLocks noGrp="1"/>
          </p:cNvSpPr>
          <p:nvPr>
            <p:ph idx="1"/>
          </p:nvPr>
        </p:nvSpPr>
        <p:spPr/>
        <p:txBody>
          <a:bodyPr/>
          <a:lstStyle/>
          <a:p>
            <a:pPr lvl="0"/>
            <a:r>
              <a:rPr lang="en-US" dirty="0" smtClean="0"/>
              <a:t>At the Last Supper, Jesus spoke of the cup, saying, “This is my blood of the covenant, which will be shed on behalf of many for the forgiveness of sins” (Matthew 26:28).</a:t>
            </a:r>
          </a:p>
          <a:p>
            <a:pPr>
              <a:buNone/>
            </a:pPr>
            <a:endParaRPr lang="en-US" dirty="0"/>
          </a:p>
        </p:txBody>
      </p:sp>
      <p:pic>
        <p:nvPicPr>
          <p:cNvPr id="4" name="Picture 3" descr="Slide27-Alcudia_6779-wikimedia.jpg"/>
          <p:cNvPicPr>
            <a:picLocks noChangeAspect="1"/>
          </p:cNvPicPr>
          <p:nvPr/>
        </p:nvPicPr>
        <p:blipFill>
          <a:blip r:embed="rId3" cstate="print"/>
          <a:stretch>
            <a:fillRect/>
          </a:stretch>
        </p:blipFill>
        <p:spPr>
          <a:xfrm>
            <a:off x="2397513" y="3581400"/>
            <a:ext cx="4460487" cy="297180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
        <p:nvSpPr>
          <p:cNvPr id="5" name="TextBox 4"/>
          <p:cNvSpPr txBox="1"/>
          <p:nvPr/>
        </p:nvSpPr>
        <p:spPr bwMode="auto">
          <a:xfrm>
            <a:off x="2819400" y="6428232"/>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Life through Covenant</a:t>
            </a:r>
            <a:endParaRPr lang="en-US" dirty="0"/>
          </a:p>
        </p:txBody>
      </p:sp>
      <p:sp>
        <p:nvSpPr>
          <p:cNvPr id="3" name="Content Placeholder 2"/>
          <p:cNvSpPr>
            <a:spLocks noGrp="1"/>
          </p:cNvSpPr>
          <p:nvPr>
            <p:ph idx="1"/>
          </p:nvPr>
        </p:nvSpPr>
        <p:spPr/>
        <p:txBody>
          <a:bodyPr/>
          <a:lstStyle/>
          <a:p>
            <a:pPr lvl="0"/>
            <a:r>
              <a:rPr lang="en-US" dirty="0" smtClean="0"/>
              <a:t>Under this New Covenant, God would write his Law on human hearts.</a:t>
            </a:r>
          </a:p>
          <a:p>
            <a:pPr>
              <a:buNone/>
            </a:pPr>
            <a:endParaRPr lang="en-US" dirty="0"/>
          </a:p>
        </p:txBody>
      </p:sp>
      <p:sp>
        <p:nvSpPr>
          <p:cNvPr id="5" name="TextBox 4"/>
          <p:cNvSpPr txBox="1"/>
          <p:nvPr/>
        </p:nvSpPr>
        <p:spPr bwMode="auto">
          <a:xfrm rot="16200000">
            <a:off x="1037138" y="5973262"/>
            <a:ext cx="1295401" cy="169277"/>
          </a:xfrm>
          <a:prstGeom prst="rect">
            <a:avLst/>
          </a:prstGeom>
          <a:noFill/>
          <a:ln w="9525">
            <a:noFill/>
            <a:miter lim="800000"/>
            <a:headEnd/>
            <a:tailEnd/>
          </a:ln>
        </p:spPr>
        <p:txBody>
          <a:bodyPr wrap="square" rtlCol="0">
            <a:spAutoFit/>
          </a:bodyPr>
          <a:lstStyle/>
          <a:p>
            <a:r>
              <a:rPr lang="en-US" sz="500" dirty="0" smtClean="0"/>
              <a:t>©prayerfulorgodfull.blogspot.com</a:t>
            </a:r>
            <a:endParaRPr lang="en-US" sz="500" dirty="0">
              <a:solidFill>
                <a:schemeClr val="bg1">
                  <a:lumMod val="65000"/>
                </a:schemeClr>
              </a:solidFill>
            </a:endParaRPr>
          </a:p>
        </p:txBody>
      </p:sp>
      <p:pic>
        <p:nvPicPr>
          <p:cNvPr id="6" name="Picture 5" descr="505-2195495813_3c9b170636-prayerfulorgodfull.blogspot.com"/>
          <p:cNvPicPr>
            <a:picLocks noChangeAspect="1"/>
          </p:cNvPicPr>
          <p:nvPr/>
        </p:nvPicPr>
        <p:blipFill>
          <a:blip r:embed="rId3" cstate="print"/>
          <a:stretch>
            <a:fillRect/>
          </a:stretch>
        </p:blipFill>
        <p:spPr>
          <a:xfrm>
            <a:off x="1752600" y="3114866"/>
            <a:ext cx="5562600" cy="3657410"/>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Review</a:t>
            </a:r>
            <a:endParaRPr lang="en-US" dirty="0"/>
          </a:p>
        </p:txBody>
      </p:sp>
      <p:sp>
        <p:nvSpPr>
          <p:cNvPr id="3" name="Content Placeholder 2"/>
          <p:cNvSpPr>
            <a:spLocks noGrp="1"/>
          </p:cNvSpPr>
          <p:nvPr>
            <p:ph idx="1"/>
          </p:nvPr>
        </p:nvSpPr>
        <p:spPr>
          <a:xfrm>
            <a:off x="1371600" y="1752600"/>
            <a:ext cx="6477000" cy="4724400"/>
          </a:xfrm>
        </p:spPr>
        <p:txBody>
          <a:bodyPr>
            <a:normAutofit/>
          </a:bodyPr>
          <a:lstStyle/>
          <a:p>
            <a:pPr lvl="0"/>
            <a:r>
              <a:rPr lang="en-US" dirty="0" smtClean="0"/>
              <a:t>Five major Covenants of the Old Testament:</a:t>
            </a:r>
          </a:p>
          <a:p>
            <a:pPr lvl="1"/>
            <a:r>
              <a:rPr lang="en-US" dirty="0" smtClean="0"/>
              <a:t>Adam and Eve</a:t>
            </a:r>
          </a:p>
          <a:p>
            <a:pPr lvl="1"/>
            <a:r>
              <a:rPr lang="en-US" dirty="0" smtClean="0"/>
              <a:t>Noah</a:t>
            </a:r>
          </a:p>
          <a:p>
            <a:pPr lvl="1"/>
            <a:r>
              <a:rPr lang="en-US" dirty="0" smtClean="0"/>
              <a:t>Abraham</a:t>
            </a:r>
          </a:p>
          <a:p>
            <a:pPr lvl="1"/>
            <a:r>
              <a:rPr lang="en-US" dirty="0" smtClean="0"/>
              <a:t>Moses</a:t>
            </a:r>
          </a:p>
          <a:p>
            <a:pPr lvl="1"/>
            <a:r>
              <a:rPr lang="en-US" dirty="0" smtClean="0"/>
              <a:t>David</a:t>
            </a:r>
          </a:p>
          <a:p>
            <a:pPr lvl="0"/>
            <a:r>
              <a:rPr lang="en-US" dirty="0" smtClean="0"/>
              <a:t>The New Covenant</a:t>
            </a:r>
          </a:p>
          <a:p>
            <a:pPr lvl="1"/>
            <a:r>
              <a:rPr lang="en-US" dirty="0" smtClean="0"/>
              <a:t>Secured by Christ</a:t>
            </a:r>
          </a:p>
          <a:p>
            <a:pPr lvl="1"/>
            <a:r>
              <a:rPr lang="en-US" dirty="0" smtClean="0"/>
              <a:t>Removal of sin</a:t>
            </a:r>
          </a:p>
          <a:p>
            <a:pPr lvl="1"/>
            <a:r>
              <a:rPr lang="en-US" dirty="0" smtClean="0"/>
              <a:t>Cleansing of the conscience</a:t>
            </a:r>
          </a:p>
        </p:txBody>
      </p:sp>
      <p:pic>
        <p:nvPicPr>
          <p:cNvPr id="4" name="Picture 3" descr="Slide29-Francesco_Botticini_-_The_Assumption_of_the_Virgin-wikimedia.jpg"/>
          <p:cNvPicPr>
            <a:picLocks noChangeAspect="1"/>
          </p:cNvPicPr>
          <p:nvPr/>
        </p:nvPicPr>
        <p:blipFill>
          <a:blip r:embed="rId3" cstate="print"/>
          <a:stretch>
            <a:fillRect/>
          </a:stretch>
        </p:blipFill>
        <p:spPr>
          <a:xfrm>
            <a:off x="4876800" y="2514600"/>
            <a:ext cx="3786335" cy="2286000"/>
          </a:xfrm>
          <a:prstGeom prst="rect">
            <a:avLst/>
          </a:prstGeom>
          <a:ln>
            <a:noFill/>
          </a:ln>
          <a:effectLst>
            <a:softEdge rad="112500"/>
          </a:effectLst>
        </p:spPr>
      </p:pic>
      <p:sp>
        <p:nvSpPr>
          <p:cNvPr id="5" name="TextBox 4"/>
          <p:cNvSpPr txBox="1"/>
          <p:nvPr/>
        </p:nvSpPr>
        <p:spPr bwMode="auto">
          <a:xfrm>
            <a:off x="5105400" y="4681728"/>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 Covenant with God?</a:t>
            </a:r>
            <a:endParaRPr lang="en-US" dirty="0"/>
          </a:p>
        </p:txBody>
      </p:sp>
      <p:sp>
        <p:nvSpPr>
          <p:cNvPr id="6" name="Content Placeholder 5"/>
          <p:cNvSpPr>
            <a:spLocks noGrp="1"/>
          </p:cNvSpPr>
          <p:nvPr>
            <p:ph idx="1"/>
          </p:nvPr>
        </p:nvSpPr>
        <p:spPr/>
        <p:txBody>
          <a:bodyPr/>
          <a:lstStyle/>
          <a:p>
            <a:pPr lvl="0"/>
            <a:r>
              <a:rPr lang="en-US" dirty="0" smtClean="0"/>
              <a:t>The concept of a covenant between God and his People is one of the most central themes of the Bible.</a:t>
            </a:r>
          </a:p>
          <a:p>
            <a:pPr lvl="0"/>
            <a:r>
              <a:rPr lang="en-US" dirty="0" smtClean="0"/>
              <a:t>In the biblical sense, a covenant implies much more than a contract or a simple agreement between two parties.</a:t>
            </a:r>
          </a:p>
          <a:p>
            <a:pPr>
              <a:buNone/>
            </a:pP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Promise Is a Promise</a:t>
            </a:r>
            <a:endParaRPr lang="en-US" dirty="0"/>
          </a:p>
        </p:txBody>
      </p:sp>
      <p:sp>
        <p:nvSpPr>
          <p:cNvPr id="3" name="Content Placeholder 2"/>
          <p:cNvSpPr>
            <a:spLocks noGrp="1"/>
          </p:cNvSpPr>
          <p:nvPr>
            <p:ph idx="1"/>
          </p:nvPr>
        </p:nvSpPr>
        <p:spPr>
          <a:xfrm>
            <a:off x="1371600" y="1752600"/>
            <a:ext cx="6858000" cy="4190999"/>
          </a:xfrm>
        </p:spPr>
        <p:txBody>
          <a:bodyPr>
            <a:normAutofit/>
          </a:bodyPr>
          <a:lstStyle/>
          <a:p>
            <a:pPr lvl="0"/>
            <a:r>
              <a:rPr lang="en-US" dirty="0" smtClean="0"/>
              <a:t>The word for </a:t>
            </a:r>
            <a:r>
              <a:rPr lang="en-US" i="1" dirty="0" smtClean="0"/>
              <a:t>covenant</a:t>
            </a:r>
            <a:r>
              <a:rPr lang="en-US" dirty="0" smtClean="0"/>
              <a:t> in the Old Testament gives new meaning to this idea. It comes from a Hebrew root word that means “to cut.”</a:t>
            </a:r>
          </a:p>
          <a:p>
            <a:pPr lvl="0"/>
            <a:r>
              <a:rPr lang="en-US" dirty="0" smtClean="0"/>
              <a:t>This explains the strange custom </a:t>
            </a:r>
            <a:br>
              <a:rPr lang="en-US" dirty="0" smtClean="0"/>
            </a:br>
            <a:r>
              <a:rPr lang="en-US" dirty="0" smtClean="0"/>
              <a:t>of two people passing through </a:t>
            </a:r>
            <a:br>
              <a:rPr lang="en-US" dirty="0" smtClean="0"/>
            </a:br>
            <a:r>
              <a:rPr lang="en-US" dirty="0" smtClean="0"/>
              <a:t>the cut bodies of slain animals </a:t>
            </a:r>
            <a:br>
              <a:rPr lang="en-US" dirty="0" smtClean="0"/>
            </a:br>
            <a:r>
              <a:rPr lang="en-US" dirty="0" smtClean="0"/>
              <a:t>after making an agreement. </a:t>
            </a:r>
            <a:br>
              <a:rPr lang="en-US" dirty="0" smtClean="0"/>
            </a:br>
            <a:r>
              <a:rPr lang="en-US" dirty="0" smtClean="0"/>
              <a:t>Such a ceremony always </a:t>
            </a:r>
            <a:br>
              <a:rPr lang="en-US" dirty="0" smtClean="0"/>
            </a:br>
            <a:r>
              <a:rPr lang="en-US" dirty="0" smtClean="0"/>
              <a:t>accompanied the making of </a:t>
            </a:r>
            <a:br>
              <a:rPr lang="en-US" dirty="0" smtClean="0"/>
            </a:br>
            <a:r>
              <a:rPr lang="en-US" dirty="0" smtClean="0"/>
              <a:t>a covenant in the Old Testament.</a:t>
            </a:r>
          </a:p>
          <a:p>
            <a:pPr>
              <a:buNone/>
            </a:pPr>
            <a:endParaRPr lang="en-US" dirty="0" smtClean="0"/>
          </a:p>
          <a:p>
            <a:endParaRPr lang="en-US" dirty="0"/>
          </a:p>
        </p:txBody>
      </p:sp>
      <p:pic>
        <p:nvPicPr>
          <p:cNvPr id="4" name="Picture 3" descr="Slide4-Sacrifice_boar-wikimedia.jpg"/>
          <p:cNvPicPr>
            <a:picLocks noChangeAspect="1"/>
          </p:cNvPicPr>
          <p:nvPr/>
        </p:nvPicPr>
        <p:blipFill>
          <a:blip r:embed="rId3" cstate="print"/>
          <a:stretch>
            <a:fillRect/>
          </a:stretch>
        </p:blipFill>
        <p:spPr>
          <a:xfrm>
            <a:off x="6163056" y="2976349"/>
            <a:ext cx="2752344" cy="273865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TextBox 4"/>
          <p:cNvSpPr txBox="1"/>
          <p:nvPr/>
        </p:nvSpPr>
        <p:spPr bwMode="auto">
          <a:xfrm rot="20175333">
            <a:off x="7615379" y="5510931"/>
            <a:ext cx="914400" cy="169277"/>
          </a:xfrm>
          <a:prstGeom prst="rect">
            <a:avLst/>
          </a:prstGeom>
          <a:noFill/>
          <a:ln w="9525">
            <a:noFill/>
            <a:miter lim="800000"/>
            <a:headEnd/>
            <a:tailEnd/>
          </a:ln>
        </p:spPr>
        <p:txBody>
          <a:bodyPr wrap="square" rtlCol="0">
            <a:prstTxWarp prst="textArchDown">
              <a:avLst/>
            </a:prstTxWarp>
            <a:spAutoFit/>
          </a:bodyPr>
          <a:lstStyle/>
          <a:p>
            <a:pPr algn="ctr"/>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Blessings and  .  .  .</a:t>
            </a:r>
            <a:endParaRPr lang="en-US" dirty="0"/>
          </a:p>
        </p:txBody>
      </p:sp>
      <p:sp>
        <p:nvSpPr>
          <p:cNvPr id="3" name="Content Placeholder 2"/>
          <p:cNvSpPr>
            <a:spLocks noGrp="1"/>
          </p:cNvSpPr>
          <p:nvPr>
            <p:ph idx="1"/>
          </p:nvPr>
        </p:nvSpPr>
        <p:spPr>
          <a:xfrm>
            <a:off x="1371600" y="1752600"/>
            <a:ext cx="5638800" cy="4373563"/>
          </a:xfrm>
        </p:spPr>
        <p:txBody>
          <a:bodyPr/>
          <a:lstStyle/>
          <a:p>
            <a:pPr lvl="0"/>
            <a:r>
              <a:rPr lang="en-US" dirty="0" smtClean="0"/>
              <a:t>A covenant often promises specific benefits, rewards, or blessings for people who keep the terms of the agreement.</a:t>
            </a:r>
          </a:p>
          <a:p>
            <a:pPr lvl="0"/>
            <a:r>
              <a:rPr lang="en-US" dirty="0" smtClean="0"/>
              <a:t>But  they also threaten sanctions, punishments, or curses for people who break the terms of the contract.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Conditional Covenant</a:t>
            </a:r>
            <a:endParaRPr lang="en-US" dirty="0"/>
          </a:p>
        </p:txBody>
      </p:sp>
      <p:sp>
        <p:nvSpPr>
          <p:cNvPr id="3" name="Content Placeholder 2"/>
          <p:cNvSpPr>
            <a:spLocks noGrp="1"/>
          </p:cNvSpPr>
          <p:nvPr>
            <p:ph idx="1"/>
          </p:nvPr>
        </p:nvSpPr>
        <p:spPr/>
        <p:txBody>
          <a:bodyPr/>
          <a:lstStyle/>
          <a:p>
            <a:pPr lvl="0"/>
            <a:r>
              <a:rPr lang="en-US" dirty="0" smtClean="0"/>
              <a:t>With a conditional covenant, the terms of the covenant depend on the one receiving the covenant, not on the one granting it.</a:t>
            </a:r>
          </a:p>
          <a:p>
            <a:pPr lvl="0"/>
            <a:r>
              <a:rPr lang="en-US" dirty="0" smtClean="0"/>
              <a:t>The receiver must meet certain obligations or conditions of the covenant before the giver of the covenant is obligated to fulfill what was promised.</a:t>
            </a:r>
          </a:p>
        </p:txBody>
      </p:sp>
      <p:pic>
        <p:nvPicPr>
          <p:cNvPr id="4" name="Picture 3" descr="Slide6-prequalifications-job-description-wikimedia.jpg"/>
          <p:cNvPicPr>
            <a:picLocks noChangeAspect="1"/>
          </p:cNvPicPr>
          <p:nvPr/>
        </p:nvPicPr>
        <p:blipFill>
          <a:blip r:embed="rId3" cstate="print"/>
          <a:srcRect t="20000"/>
          <a:stretch>
            <a:fillRect/>
          </a:stretch>
        </p:blipFill>
        <p:spPr>
          <a:xfrm>
            <a:off x="3200400" y="4572000"/>
            <a:ext cx="2667000" cy="2133600"/>
          </a:xfrm>
          <a:prstGeom prst="rect">
            <a:avLst/>
          </a:prstGeom>
        </p:spPr>
      </p:pic>
      <p:sp>
        <p:nvSpPr>
          <p:cNvPr id="5" name="TextBox 4"/>
          <p:cNvSpPr txBox="1"/>
          <p:nvPr/>
        </p:nvSpPr>
        <p:spPr bwMode="auto">
          <a:xfrm rot="16200000">
            <a:off x="4610102" y="5325561"/>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Unconditional Covenant</a:t>
            </a:r>
            <a:endParaRPr lang="en-US" dirty="0"/>
          </a:p>
        </p:txBody>
      </p:sp>
      <p:sp>
        <p:nvSpPr>
          <p:cNvPr id="3" name="Content Placeholder 2"/>
          <p:cNvSpPr>
            <a:spLocks noGrp="1"/>
          </p:cNvSpPr>
          <p:nvPr>
            <p:ph idx="1"/>
          </p:nvPr>
        </p:nvSpPr>
        <p:spPr/>
        <p:txBody>
          <a:bodyPr/>
          <a:lstStyle/>
          <a:p>
            <a:pPr lvl="0"/>
            <a:r>
              <a:rPr lang="en-US" dirty="0" smtClean="0"/>
              <a:t>With an unconditional covenant, fulfillment for what is promised depends solely upon the authority and integrity of the one making the covenant.</a:t>
            </a:r>
          </a:p>
          <a:p>
            <a:pPr lvl="0"/>
            <a:r>
              <a:rPr lang="en-US" dirty="0" smtClean="0"/>
              <a:t>It is a promise with no “if” attached to it.</a:t>
            </a:r>
          </a:p>
        </p:txBody>
      </p:sp>
      <p:pic>
        <p:nvPicPr>
          <p:cNvPr id="4" name="Picture 3" descr="Slide7-prequalifications-job-description-wikimedia.jpg"/>
          <p:cNvPicPr>
            <a:picLocks noChangeAspect="1"/>
          </p:cNvPicPr>
          <p:nvPr/>
        </p:nvPicPr>
        <p:blipFill>
          <a:blip r:embed="rId3" cstate="print"/>
          <a:srcRect t="20000"/>
          <a:stretch>
            <a:fillRect/>
          </a:stretch>
        </p:blipFill>
        <p:spPr>
          <a:xfrm>
            <a:off x="3219450" y="4587240"/>
            <a:ext cx="2647950" cy="2118360"/>
          </a:xfrm>
          <a:prstGeom prst="rect">
            <a:avLst/>
          </a:prstGeom>
        </p:spPr>
      </p:pic>
      <p:sp>
        <p:nvSpPr>
          <p:cNvPr id="6" name="TextBox 5"/>
          <p:cNvSpPr txBox="1"/>
          <p:nvPr/>
        </p:nvSpPr>
        <p:spPr bwMode="auto">
          <a:xfrm rot="16200000">
            <a:off x="4610102" y="5325561"/>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Covenants in the Bible</a:t>
            </a:r>
            <a:endParaRPr lang="en-US" dirty="0"/>
          </a:p>
        </p:txBody>
      </p:sp>
      <p:sp>
        <p:nvSpPr>
          <p:cNvPr id="3" name="Content Placeholder 2"/>
          <p:cNvSpPr>
            <a:spLocks noGrp="1"/>
          </p:cNvSpPr>
          <p:nvPr>
            <p:ph idx="1"/>
          </p:nvPr>
        </p:nvSpPr>
        <p:spPr>
          <a:xfrm>
            <a:off x="1371600" y="1752600"/>
            <a:ext cx="7086600" cy="4373563"/>
          </a:xfrm>
        </p:spPr>
        <p:txBody>
          <a:bodyPr/>
          <a:lstStyle/>
          <a:p>
            <a:pPr>
              <a:buNone/>
            </a:pP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Five Major Covenants in the Old Testament</a:t>
            </a:r>
          </a:p>
          <a:p>
            <a:pPr lvl="0"/>
            <a:r>
              <a:rPr lang="en-US" dirty="0" smtClean="0"/>
              <a:t>The first two apply to all human beings.</a:t>
            </a:r>
          </a:p>
          <a:p>
            <a:pPr lvl="0"/>
            <a:r>
              <a:rPr lang="en-US" dirty="0" smtClean="0"/>
              <a:t>The next three apply specifically to the Jews, </a:t>
            </a:r>
            <a:br>
              <a:rPr lang="en-US" dirty="0" smtClean="0"/>
            </a:br>
            <a:r>
              <a:rPr lang="en-US" dirty="0" smtClean="0"/>
              <a:t>the “Children of Abraham.”</a:t>
            </a:r>
          </a:p>
          <a:p>
            <a:pPr>
              <a:buNone/>
            </a:pPr>
            <a:endParaRPr lang="en-US" dirty="0"/>
          </a:p>
        </p:txBody>
      </p:sp>
      <p:pic>
        <p:nvPicPr>
          <p:cNvPr id="4" name="Picture 3" descr="Slide8-cyb.jpg"/>
          <p:cNvPicPr>
            <a:picLocks noChangeAspect="1"/>
          </p:cNvPicPr>
          <p:nvPr/>
        </p:nvPicPr>
        <p:blipFill>
          <a:blip r:embed="rId3" cstate="print"/>
          <a:stretch>
            <a:fillRect/>
          </a:stretch>
        </p:blipFill>
        <p:spPr>
          <a:xfrm>
            <a:off x="3505200" y="3733800"/>
            <a:ext cx="2151459" cy="2971800"/>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Testament Covenants</a:t>
            </a:r>
            <a:endParaRPr lang="en-US" dirty="0"/>
          </a:p>
        </p:txBody>
      </p:sp>
      <p:sp>
        <p:nvSpPr>
          <p:cNvPr id="3" name="Content Placeholder 2"/>
          <p:cNvSpPr>
            <a:spLocks noGrp="1"/>
          </p:cNvSpPr>
          <p:nvPr>
            <p:ph idx="1"/>
          </p:nvPr>
        </p:nvSpPr>
        <p:spPr/>
        <p:txBody>
          <a:bodyPr/>
          <a:lstStyle/>
          <a:p>
            <a:pPr marL="0" indent="0">
              <a:buNone/>
            </a:pP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What Are the Five Covenants in the Old Testament?</a:t>
            </a:r>
          </a:p>
          <a:p>
            <a:pPr lvl="0"/>
            <a:r>
              <a:rPr lang="en-US" dirty="0" smtClean="0"/>
              <a:t>Adam and Eve</a:t>
            </a:r>
          </a:p>
          <a:p>
            <a:pPr lvl="0"/>
            <a:r>
              <a:rPr lang="en-US" dirty="0" smtClean="0"/>
              <a:t>Noah and his family</a:t>
            </a:r>
          </a:p>
          <a:p>
            <a:pPr lvl="0"/>
            <a:r>
              <a:rPr lang="en-US" dirty="0" smtClean="0"/>
              <a:t>Abraham and his descendants</a:t>
            </a:r>
          </a:p>
          <a:p>
            <a:pPr lvl="0"/>
            <a:r>
              <a:rPr lang="en-US" dirty="0" smtClean="0"/>
              <a:t>Moses and the Israelites</a:t>
            </a:r>
          </a:p>
          <a:p>
            <a:pPr lvl="0"/>
            <a:r>
              <a:rPr lang="en-US" dirty="0" smtClean="0"/>
              <a:t>David and the Kingdom</a:t>
            </a:r>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IC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spAutoFit/>
      </a:bodyPr>
      <a:lstStyle>
        <a:defPPr>
          <a:defRPr sz="800" dirty="0">
            <a:solidFill>
              <a:schemeClr val="bg1">
                <a:lumMod val="6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LIC Presentation template</Template>
  <TotalTime>1705</TotalTime>
  <Words>1455</Words>
  <Application>Microsoft Office PowerPoint</Application>
  <PresentationFormat>On-screen Show (4:3)</PresentationFormat>
  <Paragraphs>171</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LIC Presentation template</vt:lpstr>
      <vt:lpstr>Bible Covenants</vt:lpstr>
      <vt:lpstr>What Is a Covenant?</vt:lpstr>
      <vt:lpstr>A Covenant with God?</vt:lpstr>
      <vt:lpstr>A Promise Is a Promise</vt:lpstr>
      <vt:lpstr>Blessings and  .  .  .</vt:lpstr>
      <vt:lpstr>Conditional Covenant</vt:lpstr>
      <vt:lpstr>Unconditional Covenant</vt:lpstr>
      <vt:lpstr>Covenants in the Bible</vt:lpstr>
      <vt:lpstr>Old Testament Covenants</vt:lpstr>
      <vt:lpstr>Adam and Eve</vt:lpstr>
      <vt:lpstr>The Edenic Covenant (Innocence)</vt:lpstr>
      <vt:lpstr>The Adamic Covenant (Grace)</vt:lpstr>
      <vt:lpstr>Noah and His Family</vt:lpstr>
      <vt:lpstr>Abraham and His Descendants</vt:lpstr>
      <vt:lpstr>Abraham</vt:lpstr>
      <vt:lpstr>Abraham Is Foremost</vt:lpstr>
      <vt:lpstr>Moses and the Israelites</vt:lpstr>
      <vt:lpstr>Mosaic Law</vt:lpstr>
      <vt:lpstr>Mosaic Covenant</vt:lpstr>
      <vt:lpstr>David and the Kingdom</vt:lpstr>
      <vt:lpstr>David’s “House”</vt:lpstr>
      <vt:lpstr>David’s Throne</vt:lpstr>
      <vt:lpstr>This Future King: Jesus</vt:lpstr>
      <vt:lpstr>The New Covenant</vt:lpstr>
      <vt:lpstr>New Covenant</vt:lpstr>
      <vt:lpstr>A New Agreement</vt:lpstr>
      <vt:lpstr>Christ as Covenant</vt:lpstr>
      <vt:lpstr>New Life through Covenant</vt:lpstr>
      <vt:lpstr>A Review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Bible Covenants</dc:title>
  <dc:creator>bmartinka</dc:creator>
  <cp:lastModifiedBy>pintern</cp:lastModifiedBy>
  <cp:revision>70</cp:revision>
  <dcterms:created xsi:type="dcterms:W3CDTF">2010-11-22T21:14:15Z</dcterms:created>
  <dcterms:modified xsi:type="dcterms:W3CDTF">2012-02-15T17:06:45Z</dcterms:modified>
</cp:coreProperties>
</file>