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9" r:id="rId4"/>
    <p:sldId id="260" r:id="rId5"/>
    <p:sldId id="261" r:id="rId6"/>
    <p:sldId id="263" r:id="rId7"/>
    <p:sldId id="264" r:id="rId8"/>
    <p:sldId id="262" r:id="rId9"/>
    <p:sldId id="258"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holzworth" initial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9286" autoAdjust="0"/>
  </p:normalViewPr>
  <p:slideViewPr>
    <p:cSldViewPr>
      <p:cViewPr>
        <p:scale>
          <a:sx n="90" d="100"/>
          <a:sy n="90" d="100"/>
        </p:scale>
        <p:origin x="-1524" y="-3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2BF3F18-7686-44ED-A519-B5EAAE73D914}"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8478D4-920D-4B1E-A34A-E55A808827B7}" type="slidenum">
              <a:rPr lang="en-US" smtClean="0"/>
              <a:pPr/>
              <a:t>‹#›</a:t>
            </a:fld>
            <a:endParaRPr lang="en-US"/>
          </a:p>
        </p:txBody>
      </p:sp>
    </p:spTree>
    <p:extLst>
      <p:ext uri="{BB962C8B-B14F-4D97-AF65-F5344CB8AC3E}">
        <p14:creationId xmlns:p14="http://schemas.microsoft.com/office/powerpoint/2010/main" val="4126303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8478D4-920D-4B1E-A34A-E55A808827B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i="1" dirty="0" smtClean="0"/>
              <a:t>Lumen </a:t>
            </a:r>
            <a:r>
              <a:rPr lang="en-US" i="1" dirty="0" err="1" smtClean="0"/>
              <a:t>Gentium</a:t>
            </a:r>
            <a:r>
              <a:rPr lang="en-US" baseline="30000" dirty="0" smtClean="0"/>
              <a:t> </a:t>
            </a:r>
            <a:r>
              <a:rPr lang="en-US" dirty="0" smtClean="0"/>
              <a:t>49; cf. 1 Timothy 2:5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This would be a good time to discuss with the students the reality of the saints. Explain</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that we look to the saints as models of holy life and appeal to them for their help in attaining our own holiness, overcoming temptations and life’s struggles.)</a:t>
            </a: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1. </a:t>
            </a:r>
            <a:r>
              <a:rPr lang="en-US" i="1" dirty="0" smtClean="0"/>
              <a:t>Lumen </a:t>
            </a:r>
            <a:r>
              <a:rPr lang="en-US" i="1" dirty="0" err="1" smtClean="0"/>
              <a:t>Gentium</a:t>
            </a:r>
            <a:r>
              <a:rPr lang="en-US" dirty="0" smtClean="0"/>
              <a:t> 50; cf. Ephesians 4:1–6.</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8478D4-920D-4B1E-A34A-E55A808827B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1.  </a:t>
            </a:r>
            <a:r>
              <a:rPr lang="en-US" sz="1200" i="1" dirty="0" smtClean="0"/>
              <a:t>Lumen </a:t>
            </a:r>
            <a:r>
              <a:rPr lang="en-US" sz="1200" i="1" dirty="0" err="1" smtClean="0"/>
              <a:t>Gentium</a:t>
            </a:r>
            <a:r>
              <a:rPr lang="en-US" sz="1200" dirty="0" smtClean="0"/>
              <a:t> 50; cf. 2 </a:t>
            </a:r>
            <a:r>
              <a:rPr lang="en-US" sz="1200" dirty="0" err="1" smtClean="0"/>
              <a:t>Maccabees</a:t>
            </a:r>
            <a:r>
              <a:rPr lang="en-US" sz="1200" dirty="0" smtClean="0"/>
              <a:t> 12:45.</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Share with the students that o</a:t>
            </a:r>
            <a:r>
              <a:rPr lang="en-US" dirty="0" smtClean="0"/>
              <a:t>ur prayer for the dead is capable not only of helping them, but also of making their intercession for us effective.</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is an excellent time to speak of the power of prayer as requests for intercession from those in Heaven and those who have gone before us. You may need to speak to the existence of Purgatory as well, another tenet taken on faith.)</a:t>
            </a: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Faustus of </a:t>
            </a:r>
            <a:r>
              <a:rPr lang="en-US" dirty="0" err="1" smtClean="0"/>
              <a:t>Riez</a:t>
            </a:r>
            <a:r>
              <a:rPr lang="en-US" dirty="0" smtClean="0"/>
              <a:t>, </a:t>
            </a:r>
            <a:r>
              <a:rPr lang="en-US" i="1" dirty="0" smtClean="0"/>
              <a:t>De </a:t>
            </a:r>
            <a:r>
              <a:rPr lang="en-US" i="1" dirty="0" err="1" smtClean="0"/>
              <a:t>Spiritu</a:t>
            </a:r>
            <a:r>
              <a:rPr lang="en-US" i="1" dirty="0" smtClean="0"/>
              <a:t> </a:t>
            </a:r>
            <a:r>
              <a:rPr lang="en-US" i="1" dirty="0" err="1" smtClean="0"/>
              <a:t>Sancto</a:t>
            </a:r>
            <a:r>
              <a:rPr lang="en-US" i="1" dirty="0" smtClean="0"/>
              <a:t>, </a:t>
            </a:r>
            <a:r>
              <a:rPr lang="en-US" dirty="0" smtClean="0"/>
              <a:t>1, 2: J. P. </a:t>
            </a:r>
            <a:r>
              <a:rPr lang="en-US" dirty="0" err="1" smtClean="0"/>
              <a:t>Migne</a:t>
            </a:r>
            <a:r>
              <a:rPr lang="en-US" dirty="0" smtClean="0"/>
              <a:t>, ed., </a:t>
            </a:r>
            <a:r>
              <a:rPr lang="en-US" dirty="0" err="1" smtClean="0"/>
              <a:t>Patrologia</a:t>
            </a:r>
            <a:r>
              <a:rPr lang="en-US" dirty="0" smtClean="0"/>
              <a:t> Latina (Paris: 1841–1855) 62, 11.</a:t>
            </a:r>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8B8478D4-920D-4B1E-A34A-E55A808827B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r>
              <a:rPr lang="en-US" dirty="0" smtClean="0"/>
              <a:t>1.  Galatians 5:1</a:t>
            </a:r>
          </a:p>
          <a:p>
            <a:pPr marL="0" indent="0">
              <a:buNone/>
            </a:pPr>
            <a:r>
              <a:rPr lang="en-US" dirty="0" smtClean="0"/>
              <a:t>2.  Cf. John 8:32.</a:t>
            </a:r>
          </a:p>
          <a:p>
            <a:pPr marL="0" indent="0">
              <a:buNone/>
            </a:pPr>
            <a:r>
              <a:rPr lang="en-US" dirty="0" smtClean="0"/>
              <a:t>3.  2 Corinthians 17.</a:t>
            </a:r>
          </a:p>
          <a:p>
            <a:pPr marL="0" indent="0">
              <a:buNone/>
            </a:pPr>
            <a:r>
              <a:rPr lang="en-US" dirty="0" smtClean="0"/>
              <a:t>4.  Romans 8:21.</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Explain that the entire concept of salvation must be taken on faith, based on the truth that Christ spoke to us. Salvation is the key to our faith. God so loves us that he wants us to dwell with him forever, and he gives us the means to do so.)</a:t>
            </a: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Explain to the students that though they can see the physical dimension of Church, the spiritual or invisible dimension must be taken on faith.)</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  </a:t>
            </a:r>
            <a:r>
              <a:rPr lang="en-US" i="1" dirty="0" smtClean="0"/>
              <a:t>Lumen </a:t>
            </a:r>
            <a:r>
              <a:rPr lang="en-US" i="1" dirty="0" err="1" smtClean="0"/>
              <a:t>Gentium</a:t>
            </a:r>
            <a:r>
              <a:rPr lang="en-US" dirty="0" smtClean="0"/>
              <a:t> 8.</a:t>
            </a:r>
          </a:p>
          <a:p>
            <a:r>
              <a:rPr lang="en-US" dirty="0" smtClean="0"/>
              <a:t>2.  </a:t>
            </a:r>
            <a:r>
              <a:rPr lang="en-US" i="1" dirty="0" smtClean="0"/>
              <a:t>Lumen </a:t>
            </a:r>
            <a:r>
              <a:rPr lang="en-US" i="1" dirty="0" err="1" smtClean="0"/>
              <a:t>Gentium</a:t>
            </a:r>
            <a:r>
              <a:rPr lang="en-US" dirty="0" smtClean="0"/>
              <a:t> 8.</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(Resources used in this presentation include the </a:t>
            </a:r>
            <a:r>
              <a:rPr lang="en-US" sz="1200" i="1" kern="1200" dirty="0" smtClean="0">
                <a:solidFill>
                  <a:schemeClr val="tx1"/>
                </a:solidFill>
                <a:latin typeface="+mn-lt"/>
                <a:ea typeface="+mn-ea"/>
                <a:cs typeface="+mn-cs"/>
              </a:rPr>
              <a:t>Catechism of the Catholic Church</a:t>
            </a:r>
            <a:r>
              <a:rPr lang="en-US" sz="1200" kern="1200" dirty="0" smtClean="0">
                <a:solidFill>
                  <a:schemeClr val="tx1"/>
                </a:solidFill>
                <a:latin typeface="+mn-lt"/>
                <a:ea typeface="+mn-ea"/>
                <a:cs typeface="+mn-cs"/>
              </a:rPr>
              <a:t> for use in the United States of America, second edition, numbers 770, 771, 956, 957, 958, 169, 1741, 771, and 689, respectively. Copyright © 1994 by the United States Catholic Conference, Inc.—</a:t>
            </a:r>
            <a:r>
              <a:rPr lang="en-US" sz="1200" kern="1200" dirty="0" err="1" smtClean="0">
                <a:solidFill>
                  <a:schemeClr val="tx1"/>
                </a:solidFill>
                <a:latin typeface="+mn-lt"/>
                <a:ea typeface="+mn-ea"/>
                <a:cs typeface="+mn-cs"/>
              </a:rPr>
              <a:t>Libreria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Editrice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Vaticana</a:t>
            </a:r>
            <a:r>
              <a:rPr lang="en-US" sz="1200" kern="1200" dirty="0" smtClean="0">
                <a:solidFill>
                  <a:schemeClr val="tx1"/>
                </a:solidFill>
                <a:latin typeface="+mn-lt"/>
                <a:ea typeface="+mn-ea"/>
                <a:cs typeface="+mn-cs"/>
              </a:rPr>
              <a:t>. English translation of the </a:t>
            </a:r>
            <a:r>
              <a:rPr lang="en-US" sz="1200" i="1" kern="1200" dirty="0" smtClean="0">
                <a:solidFill>
                  <a:schemeClr val="tx1"/>
                </a:solidFill>
                <a:latin typeface="+mn-lt"/>
                <a:ea typeface="+mn-ea"/>
                <a:cs typeface="+mn-cs"/>
              </a:rPr>
              <a:t>Catechism of the Catholic Church: Modifications from the </a:t>
            </a:r>
            <a:r>
              <a:rPr lang="en-US" sz="1200" i="1" kern="1200" dirty="0" err="1" smtClean="0">
                <a:solidFill>
                  <a:schemeClr val="tx1"/>
                </a:solidFill>
                <a:latin typeface="+mn-lt"/>
                <a:ea typeface="+mn-ea"/>
                <a:cs typeface="+mn-cs"/>
              </a:rPr>
              <a:t>Editio</a:t>
            </a:r>
            <a:r>
              <a:rPr lang="en-US" sz="1200" i="1" kern="1200" dirty="0" smtClean="0">
                <a:solidFill>
                  <a:schemeClr val="tx1"/>
                </a:solidFill>
                <a:latin typeface="+mn-lt"/>
                <a:ea typeface="+mn-ea"/>
                <a:cs typeface="+mn-cs"/>
              </a:rPr>
              <a:t> </a:t>
            </a:r>
            <a:r>
              <a:rPr lang="en-US" sz="1200" i="1" kern="1200" dirty="0" err="1" smtClean="0">
                <a:solidFill>
                  <a:schemeClr val="tx1"/>
                </a:solidFill>
                <a:latin typeface="+mn-lt"/>
                <a:ea typeface="+mn-ea"/>
                <a:cs typeface="+mn-cs"/>
              </a:rPr>
              <a:t>Typica</a:t>
            </a:r>
            <a:r>
              <a:rPr lang="en-US" sz="1200" kern="1200" dirty="0" smtClean="0">
                <a:solidFill>
                  <a:schemeClr val="tx1"/>
                </a:solidFill>
                <a:latin typeface="+mn-lt"/>
                <a:ea typeface="+mn-ea"/>
                <a:cs typeface="+mn-cs"/>
              </a:rPr>
              <a:t> copyright © 1997 by the United States Catholic Conference, Inc.—</a:t>
            </a:r>
            <a:r>
              <a:rPr lang="en-US" sz="1200" kern="1200" dirty="0" err="1" smtClean="0">
                <a:solidFill>
                  <a:schemeClr val="tx1"/>
                </a:solidFill>
                <a:latin typeface="+mn-lt"/>
                <a:ea typeface="+mn-ea"/>
                <a:cs typeface="+mn-cs"/>
              </a:rPr>
              <a:t>Libreria</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Editrice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Vaticana</a:t>
            </a:r>
            <a:r>
              <a:rPr lang="en-US" sz="1200"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Examples: liturgy, service organizations, the People of God, the Church hierarchy, prayer books, hymnals, sacred art and music, the Church community, prayer groups)</a:t>
            </a: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  </a:t>
            </a:r>
            <a:r>
              <a:rPr lang="en-US" i="1" dirty="0" smtClean="0"/>
              <a:t>Roman Catechism I,</a:t>
            </a:r>
            <a:r>
              <a:rPr lang="en-US" dirty="0" smtClean="0"/>
              <a:t> 10, 20.</a:t>
            </a:r>
          </a:p>
          <a:p>
            <a:endParaRPr lang="en-US" b="1"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a:t>
            </a:r>
            <a:r>
              <a:rPr lang="en-US" i="1" dirty="0" smtClean="0"/>
              <a:t>  Lumen </a:t>
            </a:r>
            <a:r>
              <a:rPr lang="en-US" i="1" dirty="0" err="1" smtClean="0"/>
              <a:t>Gentium</a:t>
            </a:r>
            <a:r>
              <a:rPr lang="en-US" dirty="0" smtClean="0"/>
              <a:t> 8 § 1.</a:t>
            </a: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Examples: wind, air, gravity, time, surface tension)</a:t>
            </a: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(Notes:  Examples: faith, grace, holiness, forgiveness, the Holy Spirit, God the Father, Transubstantiation, the Communion of Saints, the intercession of saints, angels.</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Explain that the following slides are going to present elements of the Church that are invisible, yet very real.)</a:t>
            </a:r>
          </a:p>
          <a:p>
            <a:endParaRPr lang="en-US" dirty="0"/>
          </a:p>
        </p:txBody>
      </p:sp>
      <p:sp>
        <p:nvSpPr>
          <p:cNvPr id="4" name="Slide Number Placeholder 3"/>
          <p:cNvSpPr>
            <a:spLocks noGrp="1"/>
          </p:cNvSpPr>
          <p:nvPr>
            <p:ph type="sldNum" sz="quarter" idx="10"/>
          </p:nvPr>
        </p:nvSpPr>
        <p:spPr/>
        <p:txBody>
          <a:bodyPr/>
          <a:lstStyle/>
          <a:p>
            <a:fld id="{8B8478D4-920D-4B1E-A34A-E55A808827B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800">
                <a:solidFill>
                  <a:schemeClr val="accent5">
                    <a:lumMod val="75000"/>
                  </a:schemeClr>
                </a:solidFill>
              </a:defRPr>
            </a:lvl1pPr>
            <a:lvl2pPr algn="ctr">
              <a:defRPr sz="2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normAutofit/>
          </a:bodyPr>
          <a:lstStyle>
            <a:lvl1pPr marL="457200" indent="-457200">
              <a:buAutoNum type="arabicPeriod"/>
              <a:defRPr sz="2400"/>
            </a:lvl1pPr>
            <a:lvl2pPr>
              <a:defRPr sz="2400"/>
            </a:lvl2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Visible and Spiritual Church</a:t>
            </a:r>
            <a:endParaRPr lang="en-US" dirty="0"/>
          </a:p>
        </p:txBody>
      </p:sp>
      <p:sp>
        <p:nvSpPr>
          <p:cNvPr id="3" name="Subtitle 2"/>
          <p:cNvSpPr>
            <a:spLocks noGrp="1"/>
          </p:cNvSpPr>
          <p:nvPr>
            <p:ph type="subTitle" idx="1"/>
          </p:nvPr>
        </p:nvSpPr>
        <p:spPr/>
        <p:txBody>
          <a:bodyPr/>
          <a:lstStyle/>
          <a:p>
            <a:r>
              <a:rPr lang="en-US" dirty="0" smtClean="0"/>
              <a:t>The </a:t>
            </a:r>
            <a:r>
              <a:rPr lang="en-US" smtClean="0"/>
              <a:t>Church </a:t>
            </a:r>
            <a:r>
              <a:rPr lang="en-US" smtClean="0"/>
              <a:t>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TX001508</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Transubstantiation</a:t>
            </a:r>
            <a:endParaRPr lang="en-US" dirty="0"/>
          </a:p>
        </p:txBody>
      </p:sp>
      <p:sp>
        <p:nvSpPr>
          <p:cNvPr id="3" name="Content Placeholder 2"/>
          <p:cNvSpPr>
            <a:spLocks noGrp="1"/>
          </p:cNvSpPr>
          <p:nvPr>
            <p:ph idx="1"/>
          </p:nvPr>
        </p:nvSpPr>
        <p:spPr/>
        <p:txBody>
          <a:bodyPr/>
          <a:lstStyle/>
          <a:p>
            <a:pPr lvl="0"/>
            <a:r>
              <a:rPr lang="en-US" dirty="0" smtClean="0"/>
              <a:t>At the moment of consecration, the bread and wine become the Body and Blood of Jesus Christ.</a:t>
            </a:r>
          </a:p>
          <a:p>
            <a:pPr lvl="0"/>
            <a:r>
              <a:rPr lang="en-US" dirty="0" smtClean="0"/>
              <a:t>We take this on faith, </a:t>
            </a:r>
            <a:br>
              <a:rPr lang="en-US" dirty="0" smtClean="0"/>
            </a:br>
            <a:r>
              <a:rPr lang="en-US" dirty="0" smtClean="0"/>
              <a:t>having been told by </a:t>
            </a:r>
            <a:br>
              <a:rPr lang="en-US" dirty="0" smtClean="0"/>
            </a:br>
            <a:r>
              <a:rPr lang="en-US" dirty="0" smtClean="0"/>
              <a:t>Christ, “This is my </a:t>
            </a:r>
            <a:br>
              <a:rPr lang="en-US" dirty="0" smtClean="0"/>
            </a:br>
            <a:r>
              <a:rPr lang="en-US" dirty="0" smtClean="0"/>
              <a:t>body,  .  .  .  this is my </a:t>
            </a:r>
            <a:br>
              <a:rPr lang="en-US" dirty="0" smtClean="0"/>
            </a:br>
            <a:r>
              <a:rPr lang="en-US" dirty="0" smtClean="0"/>
              <a:t>blood” (Matthew 26:26–28).</a:t>
            </a:r>
          </a:p>
          <a:p>
            <a:pPr>
              <a:buNone/>
            </a:pPr>
            <a:endParaRPr lang="en-US" dirty="0"/>
          </a:p>
        </p:txBody>
      </p:sp>
      <p:pic>
        <p:nvPicPr>
          <p:cNvPr id="4" name="Picture 3" descr="Slide10-Q630049d-wittman.jpg"/>
          <p:cNvPicPr>
            <a:picLocks noChangeAspect="1"/>
          </p:cNvPicPr>
          <p:nvPr/>
        </p:nvPicPr>
        <p:blipFill>
          <a:blip r:embed="rId3" cstate="print"/>
          <a:stretch>
            <a:fillRect/>
          </a:stretch>
        </p:blipFill>
        <p:spPr>
          <a:xfrm>
            <a:off x="5820867" y="2895600"/>
            <a:ext cx="2865933" cy="3124200"/>
          </a:xfrm>
          <a:prstGeom prst="rect">
            <a:avLst/>
          </a:prstGeom>
          <a:ln>
            <a:noFill/>
          </a:ln>
          <a:effectLst>
            <a:softEdge rad="112500"/>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Grace</a:t>
            </a:r>
            <a:endParaRPr lang="en-US" dirty="0"/>
          </a:p>
        </p:txBody>
      </p:sp>
      <p:sp>
        <p:nvSpPr>
          <p:cNvPr id="3" name="Content Placeholder 2"/>
          <p:cNvSpPr>
            <a:spLocks noGrp="1"/>
          </p:cNvSpPr>
          <p:nvPr>
            <p:ph idx="1"/>
          </p:nvPr>
        </p:nvSpPr>
        <p:spPr/>
        <p:txBody>
          <a:bodyPr/>
          <a:lstStyle/>
          <a:p>
            <a:pPr lvl="0"/>
            <a:r>
              <a:rPr lang="en-US" dirty="0" smtClean="0"/>
              <a:t>Grace is God’s unmerited favor.</a:t>
            </a:r>
          </a:p>
          <a:p>
            <a:pPr lvl="0"/>
            <a:r>
              <a:rPr lang="en-US" dirty="0" smtClean="0"/>
              <a:t>Grace is divine assistance.</a:t>
            </a:r>
          </a:p>
          <a:p>
            <a:pPr lvl="0"/>
            <a:r>
              <a:rPr lang="en-US" dirty="0" smtClean="0"/>
              <a:t>God continues to gift us with grace, freely given and never earned.</a:t>
            </a:r>
          </a:p>
          <a:p>
            <a:pPr lvl="0"/>
            <a:r>
              <a:rPr lang="en-US" dirty="0" smtClean="0"/>
              <a:t>God causes grace in the soul when the Sacraments are received.</a:t>
            </a:r>
          </a:p>
          <a:p>
            <a:pPr>
              <a:buNone/>
            </a:pPr>
            <a:endParaRPr lang="en-US" dirty="0"/>
          </a:p>
        </p:txBody>
      </p:sp>
      <p:pic>
        <p:nvPicPr>
          <p:cNvPr id="4" name="Picture 3" descr="Slide11-Q631103d-wittman.jpg"/>
          <p:cNvPicPr>
            <a:picLocks noChangeAspect="1"/>
          </p:cNvPicPr>
          <p:nvPr/>
        </p:nvPicPr>
        <p:blipFill>
          <a:blip r:embed="rId3" cstate="print"/>
          <a:stretch>
            <a:fillRect/>
          </a:stretch>
        </p:blipFill>
        <p:spPr>
          <a:xfrm>
            <a:off x="2286000" y="4419600"/>
            <a:ext cx="3581400" cy="2263445"/>
          </a:xfrm>
          <a:prstGeom prst="rect">
            <a:avLst/>
          </a:prstGeom>
          <a:ln>
            <a:noFill/>
          </a:ln>
          <a:effectLst>
            <a:outerShdw blurRad="190500" algn="tl" rotWithShape="0">
              <a:srgbClr val="000000">
                <a:alpha val="70000"/>
              </a:srgbClr>
            </a:outerShdw>
          </a:effec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Forgiveness</a:t>
            </a:r>
            <a:endParaRPr lang="en-US" dirty="0"/>
          </a:p>
        </p:txBody>
      </p:sp>
      <p:sp>
        <p:nvSpPr>
          <p:cNvPr id="3" name="Content Placeholder 2"/>
          <p:cNvSpPr>
            <a:spLocks noGrp="1"/>
          </p:cNvSpPr>
          <p:nvPr>
            <p:ph idx="1"/>
          </p:nvPr>
        </p:nvSpPr>
        <p:spPr>
          <a:xfrm>
            <a:off x="1371600" y="1752600"/>
            <a:ext cx="7467600" cy="5105400"/>
          </a:xfrm>
        </p:spPr>
        <p:txBody>
          <a:bodyPr>
            <a:normAutofit/>
          </a:bodyPr>
          <a:lstStyle/>
          <a:p>
            <a:pPr lvl="0"/>
            <a:r>
              <a:rPr lang="en-US" dirty="0" smtClean="0"/>
              <a:t>Christ instructed his disciples </a:t>
            </a:r>
            <a:br>
              <a:rPr lang="en-US" dirty="0" smtClean="0"/>
            </a:br>
            <a:r>
              <a:rPr lang="en-US" dirty="0" smtClean="0"/>
              <a:t>to forgive sins. Those sins </a:t>
            </a:r>
            <a:br>
              <a:rPr lang="en-US" dirty="0" smtClean="0"/>
            </a:br>
            <a:r>
              <a:rPr lang="en-US" dirty="0" smtClean="0"/>
              <a:t>they forgive on earth are </a:t>
            </a:r>
            <a:br>
              <a:rPr lang="en-US" dirty="0" smtClean="0"/>
            </a:br>
            <a:r>
              <a:rPr lang="en-US" dirty="0" smtClean="0"/>
              <a:t>forgiven in Heaven; those sins </a:t>
            </a:r>
            <a:br>
              <a:rPr lang="en-US" dirty="0" smtClean="0"/>
            </a:br>
            <a:r>
              <a:rPr lang="en-US" dirty="0" smtClean="0"/>
              <a:t>that are not forgiven remain.</a:t>
            </a:r>
          </a:p>
          <a:p>
            <a:pPr lvl="0"/>
            <a:r>
              <a:rPr lang="en-US" dirty="0" smtClean="0"/>
              <a:t>With his death, Christ opened the gates of Heaven, allowing for the redemption of mankind after the advent of Original Sin.</a:t>
            </a:r>
          </a:p>
          <a:p>
            <a:pPr lvl="0"/>
            <a:r>
              <a:rPr lang="en-US" dirty="0" smtClean="0"/>
              <a:t>Forgiveness cannot be seen but must be accepted in faith.</a:t>
            </a:r>
          </a:p>
          <a:p>
            <a:pPr lvl="0"/>
            <a:r>
              <a:rPr lang="en-US" dirty="0" smtClean="0"/>
              <a:t>Because sin is an offense against God, only God can forgive it.</a:t>
            </a:r>
          </a:p>
          <a:p>
            <a:pPr>
              <a:buNone/>
            </a:pPr>
            <a:endParaRPr lang="en-US" dirty="0"/>
          </a:p>
        </p:txBody>
      </p:sp>
      <p:pic>
        <p:nvPicPr>
          <p:cNvPr id="4" name="Picture 3" descr="Slide12-Q523138d-wikimedia.jpg"/>
          <p:cNvPicPr>
            <a:picLocks noChangeAspect="1"/>
          </p:cNvPicPr>
          <p:nvPr/>
        </p:nvPicPr>
        <p:blipFill>
          <a:blip r:embed="rId3" cstate="print"/>
          <a:srcRect l="15266" t="3125" r="12400"/>
          <a:stretch>
            <a:fillRect/>
          </a:stretch>
        </p:blipFill>
        <p:spPr>
          <a:xfrm>
            <a:off x="6096000" y="1143000"/>
            <a:ext cx="2667000" cy="2362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16200000">
            <a:off x="7552240" y="212516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Holiness</a:t>
            </a:r>
            <a:endParaRPr lang="en-US" dirty="0"/>
          </a:p>
        </p:txBody>
      </p:sp>
      <p:sp>
        <p:nvSpPr>
          <p:cNvPr id="3" name="Content Placeholder 2"/>
          <p:cNvSpPr>
            <a:spLocks noGrp="1"/>
          </p:cNvSpPr>
          <p:nvPr>
            <p:ph idx="1"/>
          </p:nvPr>
        </p:nvSpPr>
        <p:spPr>
          <a:xfrm>
            <a:off x="1371600" y="1752600"/>
            <a:ext cx="6477000" cy="5105400"/>
          </a:xfrm>
        </p:spPr>
        <p:txBody>
          <a:bodyPr>
            <a:normAutofit/>
          </a:bodyPr>
          <a:lstStyle/>
          <a:p>
            <a:pPr lvl="0"/>
            <a:r>
              <a:rPr lang="en-US" dirty="0" smtClean="0"/>
              <a:t>God calls us to be holy.</a:t>
            </a:r>
          </a:p>
          <a:p>
            <a:pPr lvl="0"/>
            <a:r>
              <a:rPr lang="en-US" dirty="0" smtClean="0"/>
              <a:t>To be holy is simply to live as </a:t>
            </a:r>
            <a:br>
              <a:rPr lang="en-US" dirty="0" smtClean="0"/>
            </a:br>
            <a:r>
              <a:rPr lang="en-US" dirty="0" smtClean="0"/>
              <a:t>someone who belongs to God, </a:t>
            </a:r>
            <a:br>
              <a:rPr lang="en-US" dirty="0" smtClean="0"/>
            </a:br>
            <a:r>
              <a:rPr lang="en-US" dirty="0" smtClean="0"/>
              <a:t>living by the vision of the </a:t>
            </a:r>
            <a:br>
              <a:rPr lang="en-US" dirty="0" smtClean="0"/>
            </a:br>
            <a:r>
              <a:rPr lang="en-US" dirty="0" smtClean="0"/>
              <a:t>Kingdom of God.</a:t>
            </a:r>
          </a:p>
          <a:p>
            <a:pPr lvl="0"/>
            <a:r>
              <a:rPr lang="en-US" dirty="0" smtClean="0"/>
              <a:t>Without the presence of the </a:t>
            </a:r>
            <a:br>
              <a:rPr lang="en-US" dirty="0" smtClean="0"/>
            </a:br>
            <a:r>
              <a:rPr lang="en-US" dirty="0" smtClean="0"/>
              <a:t>Holy Spirit, we cannot know </a:t>
            </a:r>
            <a:br>
              <a:rPr lang="en-US" dirty="0" smtClean="0"/>
            </a:br>
            <a:r>
              <a:rPr lang="en-US" dirty="0" smtClean="0"/>
              <a:t>God.</a:t>
            </a:r>
          </a:p>
          <a:p>
            <a:pPr lvl="0"/>
            <a:r>
              <a:rPr lang="en-US" dirty="0" smtClean="0"/>
              <a:t>The Holy Spirit’s presence leads us to God.</a:t>
            </a:r>
          </a:p>
          <a:p>
            <a:pPr lvl="0"/>
            <a:r>
              <a:rPr lang="en-US" dirty="0" smtClean="0"/>
              <a:t>This is a tenet of faith. The presence of the Holy Spirit cannot be seen.</a:t>
            </a:r>
          </a:p>
          <a:p>
            <a:pPr>
              <a:buNone/>
            </a:pPr>
            <a:endParaRPr lang="en-US" dirty="0"/>
          </a:p>
        </p:txBody>
      </p:sp>
      <p:pic>
        <p:nvPicPr>
          <p:cNvPr id="4" name="Picture 3" descr="Slide13-Saint_Euthymius-wikimedia.jpg"/>
          <p:cNvPicPr>
            <a:picLocks noChangeAspect="1"/>
          </p:cNvPicPr>
          <p:nvPr/>
        </p:nvPicPr>
        <p:blipFill>
          <a:blip r:embed="rId3" cstate="print"/>
          <a:stretch>
            <a:fillRect/>
          </a:stretch>
        </p:blipFill>
        <p:spPr>
          <a:xfrm>
            <a:off x="6076950" y="1752600"/>
            <a:ext cx="2609850" cy="3131820"/>
          </a:xfrm>
          <a:prstGeom prst="rect">
            <a:avLst/>
          </a:prstGeom>
        </p:spPr>
      </p:pic>
      <p:sp>
        <p:nvSpPr>
          <p:cNvPr id="5" name="TextBox 4"/>
          <p:cNvSpPr txBox="1"/>
          <p:nvPr/>
        </p:nvSpPr>
        <p:spPr bwMode="auto">
          <a:xfrm rot="16200000">
            <a:off x="7437941" y="342056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Intercession of the Saints</a:t>
            </a:r>
            <a:endParaRPr lang="en-US" dirty="0"/>
          </a:p>
        </p:txBody>
      </p:sp>
      <p:sp>
        <p:nvSpPr>
          <p:cNvPr id="3" name="Content Placeholder 2"/>
          <p:cNvSpPr>
            <a:spLocks noGrp="1"/>
          </p:cNvSpPr>
          <p:nvPr>
            <p:ph idx="1"/>
          </p:nvPr>
        </p:nvSpPr>
        <p:spPr>
          <a:xfrm>
            <a:off x="1371600" y="1752600"/>
            <a:ext cx="6400800" cy="4373563"/>
          </a:xfrm>
        </p:spPr>
        <p:txBody>
          <a:bodyPr/>
          <a:lstStyle/>
          <a:p>
            <a:pPr marL="0" indent="0">
              <a:buNone/>
            </a:pPr>
            <a:r>
              <a:rPr lang="en-US" dirty="0" smtClean="0">
                <a:solidFill>
                  <a:schemeClr val="accent2">
                    <a:lumMod val="75000"/>
                  </a:schemeClr>
                </a:solidFill>
              </a:rPr>
              <a:t>“Being more closely united to Christ, those who dwell in heaven fix the whole Church more firmly in holiness.  .  .  .  So by their fraternal concern is our weakness greatly helped.”</a:t>
            </a:r>
            <a:r>
              <a:rPr lang="en-US" baseline="30000" dirty="0" smtClean="0">
                <a:solidFill>
                  <a:schemeClr val="accent2">
                    <a:lumMod val="75000"/>
                  </a:schemeClr>
                </a:solidFill>
              </a:rPr>
              <a:t>1</a:t>
            </a:r>
            <a:r>
              <a:rPr lang="en-US" baseline="30000" dirty="0" smtClean="0"/>
              <a:t> </a:t>
            </a:r>
            <a:r>
              <a:rPr lang="en-US" dirty="0" smtClean="0"/>
              <a:t>(</a:t>
            </a:r>
            <a:r>
              <a:rPr lang="en-US" i="1" dirty="0" smtClean="0"/>
              <a:t>CCC, </a:t>
            </a:r>
            <a:r>
              <a:rPr lang="en-US" dirty="0" smtClean="0"/>
              <a:t>956)</a:t>
            </a:r>
          </a:p>
          <a:p>
            <a:pPr marL="0" indent="0">
              <a:buNone/>
            </a:pPr>
            <a:r>
              <a:rPr lang="en-US" baseline="30000" dirty="0" smtClean="0"/>
              <a:t> </a:t>
            </a:r>
            <a:endParaRPr lang="en-US" dirty="0" smtClean="0"/>
          </a:p>
          <a:p>
            <a:pPr marL="0" indent="0">
              <a:buNone/>
            </a:pPr>
            <a:endParaRPr lang="en-US" dirty="0"/>
          </a:p>
        </p:txBody>
      </p:sp>
      <p:pic>
        <p:nvPicPr>
          <p:cNvPr id="4" name="Picture 3" descr="Slide14-St.Peter_und_Paul_in_Söll_-wikimedia.jpg"/>
          <p:cNvPicPr>
            <a:picLocks noChangeAspect="1"/>
          </p:cNvPicPr>
          <p:nvPr/>
        </p:nvPicPr>
        <p:blipFill>
          <a:blip r:embed="rId3" cstate="print"/>
          <a:stretch>
            <a:fillRect/>
          </a:stretch>
        </p:blipFill>
        <p:spPr>
          <a:xfrm>
            <a:off x="2286000" y="3886200"/>
            <a:ext cx="3886200" cy="25988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16200000">
            <a:off x="4961440" y="51731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Communion with the Saints</a:t>
            </a:r>
            <a:endParaRPr lang="en-US" dirty="0"/>
          </a:p>
        </p:txBody>
      </p:sp>
      <p:sp>
        <p:nvSpPr>
          <p:cNvPr id="3" name="Content Placeholder 2"/>
          <p:cNvSpPr>
            <a:spLocks noGrp="1"/>
          </p:cNvSpPr>
          <p:nvPr>
            <p:ph idx="1"/>
          </p:nvPr>
        </p:nvSpPr>
        <p:spPr>
          <a:xfrm>
            <a:off x="1371600" y="1752600"/>
            <a:ext cx="6477000" cy="4800600"/>
          </a:xfrm>
        </p:spPr>
        <p:txBody>
          <a:bodyPr>
            <a:normAutofit/>
          </a:bodyPr>
          <a:lstStyle/>
          <a:p>
            <a:pPr marL="0" indent="0">
              <a:buNone/>
            </a:pPr>
            <a:r>
              <a:rPr lang="en-US" dirty="0" smtClean="0">
                <a:solidFill>
                  <a:schemeClr val="accent6">
                    <a:lumMod val="50000"/>
                  </a:schemeClr>
                </a:solidFill>
              </a:rPr>
              <a:t>“Exactly as Christian communion among our fellow pilgrims brings us closer to Christ, so our communion with the saints joins us to Christ, from whom as from its fountain and head issues all grace, and the life of the People of God itself.”</a:t>
            </a:r>
            <a:r>
              <a:rPr lang="en-US" baseline="30000" dirty="0" smtClean="0">
                <a:solidFill>
                  <a:schemeClr val="accent6">
                    <a:lumMod val="50000"/>
                  </a:schemeClr>
                </a:solidFill>
              </a:rPr>
              <a:t>1</a:t>
            </a:r>
            <a:r>
              <a:rPr lang="en-US" baseline="30000" dirty="0" smtClean="0"/>
              <a:t> </a:t>
            </a:r>
            <a:r>
              <a:rPr lang="en-US" dirty="0" smtClean="0"/>
              <a:t>(</a:t>
            </a:r>
            <a:r>
              <a:rPr lang="en-US" i="1" dirty="0" smtClean="0"/>
              <a:t>CCC,</a:t>
            </a:r>
            <a:r>
              <a:rPr lang="en-US" dirty="0" smtClean="0"/>
              <a:t> 957)</a:t>
            </a:r>
          </a:p>
          <a:p>
            <a:pPr marL="0" indent="0">
              <a:buNone/>
            </a:pPr>
            <a:r>
              <a:rPr lang="en-US" dirty="0" smtClean="0"/>
              <a:t> </a:t>
            </a:r>
          </a:p>
        </p:txBody>
      </p:sp>
      <p:pic>
        <p:nvPicPr>
          <p:cNvPr id="4" name="Picture 3" descr="Slide15-Saint-Ulrich-in-heaven-wikimedia.jpg"/>
          <p:cNvPicPr>
            <a:picLocks noChangeAspect="1"/>
          </p:cNvPicPr>
          <p:nvPr/>
        </p:nvPicPr>
        <p:blipFill>
          <a:blip r:embed="rId3" cstate="print"/>
          <a:stretch>
            <a:fillRect/>
          </a:stretch>
        </p:blipFill>
        <p:spPr>
          <a:xfrm>
            <a:off x="2819400" y="4114800"/>
            <a:ext cx="3070742" cy="2495759"/>
          </a:xfrm>
          <a:prstGeom prst="rect">
            <a:avLst/>
          </a:prstGeom>
          <a:ln>
            <a:noFill/>
          </a:ln>
          <a:effectLst>
            <a:outerShdw blurRad="190500" algn="tl" rotWithShape="0">
              <a:srgbClr val="000000">
                <a:alpha val="70000"/>
              </a:srgbClr>
            </a:outerShdw>
          </a:effectLst>
        </p:spPr>
      </p:pic>
      <p:sp>
        <p:nvSpPr>
          <p:cNvPr id="5" name="TextBox 4"/>
          <p:cNvSpPr txBox="1"/>
          <p:nvPr/>
        </p:nvSpPr>
        <p:spPr bwMode="auto">
          <a:xfrm rot="16200000">
            <a:off x="4656640" y="52493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of the Dead</a:t>
            </a:r>
            <a:endParaRPr lang="en-US" dirty="0"/>
          </a:p>
        </p:txBody>
      </p:sp>
      <p:sp>
        <p:nvSpPr>
          <p:cNvPr id="3" name="Content Placeholder 2"/>
          <p:cNvSpPr>
            <a:spLocks noGrp="1"/>
          </p:cNvSpPr>
          <p:nvPr>
            <p:ph idx="1"/>
          </p:nvPr>
        </p:nvSpPr>
        <p:spPr>
          <a:xfrm>
            <a:off x="990600" y="1752600"/>
            <a:ext cx="7696200" cy="5105400"/>
          </a:xfrm>
        </p:spPr>
        <p:txBody>
          <a:bodyPr>
            <a:normAutofit/>
          </a:bodyPr>
          <a:lstStyle/>
          <a:p>
            <a:pPr marL="0" lvl="0" indent="0">
              <a:buNone/>
            </a:pPr>
            <a:r>
              <a:rPr lang="en-US" dirty="0" smtClean="0">
                <a:solidFill>
                  <a:schemeClr val="accent1">
                    <a:lumMod val="50000"/>
                  </a:schemeClr>
                </a:solidFill>
              </a:rPr>
              <a:t>“In full consciousness of this communion of the whole Mystical Body of Jesus Christ, the Church in its pilgrim members, from the very earliest days of the Christian religion, has honored with great respect the memory of the dead; and ‘because it is a holy and a wholesome thought to pray for the dead that they may be loosed from their sins’ she offers her suffrages for them.”</a:t>
            </a:r>
            <a:r>
              <a:rPr lang="en-US" baseline="30000" dirty="0" smtClean="0"/>
              <a:t>1</a:t>
            </a:r>
            <a:r>
              <a:rPr lang="en-US" dirty="0" smtClean="0"/>
              <a:t> (</a:t>
            </a:r>
            <a:r>
              <a:rPr lang="en-US" i="1" dirty="0" smtClean="0"/>
              <a:t>CCC,</a:t>
            </a:r>
            <a:r>
              <a:rPr lang="en-US" dirty="0" smtClean="0"/>
              <a:t> 958)</a:t>
            </a:r>
          </a:p>
          <a:p>
            <a:pPr>
              <a:buNone/>
            </a:pPr>
            <a:r>
              <a:rPr lang="en-US" sz="1200" dirty="0" smtClean="0"/>
              <a:t> </a:t>
            </a:r>
          </a:p>
          <a:p>
            <a:endParaRPr lang="en-US" dirty="0"/>
          </a:p>
        </p:txBody>
      </p:sp>
      <p:pic>
        <p:nvPicPr>
          <p:cNvPr id="4" name="Picture 3" descr="Slide16-Beersheba_War_Cemetery-wikimedia.jpg"/>
          <p:cNvPicPr>
            <a:picLocks noChangeAspect="1"/>
          </p:cNvPicPr>
          <p:nvPr/>
        </p:nvPicPr>
        <p:blipFill>
          <a:blip r:embed="rId3" cstate="print"/>
          <a:stretch>
            <a:fillRect/>
          </a:stretch>
        </p:blipFill>
        <p:spPr>
          <a:xfrm>
            <a:off x="3073400" y="4610100"/>
            <a:ext cx="2692400" cy="20193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bwMode="auto">
          <a:xfrm rot="16200000">
            <a:off x="4995323" y="5477962"/>
            <a:ext cx="1828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a:t>
            </a:r>
            <a:endParaRPr lang="en-US" dirty="0"/>
          </a:p>
        </p:txBody>
      </p:sp>
      <p:sp>
        <p:nvSpPr>
          <p:cNvPr id="3" name="Content Placeholder 2"/>
          <p:cNvSpPr>
            <a:spLocks noGrp="1"/>
          </p:cNvSpPr>
          <p:nvPr>
            <p:ph idx="1"/>
          </p:nvPr>
        </p:nvSpPr>
        <p:spPr>
          <a:xfrm>
            <a:off x="1066800" y="1752600"/>
            <a:ext cx="7467600" cy="4373563"/>
          </a:xfrm>
        </p:spPr>
        <p:txBody>
          <a:bodyPr>
            <a:normAutofit/>
          </a:bodyPr>
          <a:lstStyle/>
          <a:p>
            <a:pPr marL="0" indent="0">
              <a:buNone/>
            </a:pPr>
            <a:r>
              <a:rPr lang="en-US" dirty="0" smtClean="0">
                <a:solidFill>
                  <a:schemeClr val="accent3">
                    <a:lumMod val="50000"/>
                  </a:schemeClr>
                </a:solidFill>
              </a:rPr>
              <a:t>“Salvation comes from God alone; but because we receive the life of faith through the Church, she is our mother: ‘We believe the Church as the mother of our new birth, and not </a:t>
            </a:r>
            <a:r>
              <a:rPr lang="en-US" i="1" dirty="0" smtClean="0">
                <a:solidFill>
                  <a:schemeClr val="accent3">
                    <a:lumMod val="50000"/>
                  </a:schemeClr>
                </a:solidFill>
              </a:rPr>
              <a:t>in</a:t>
            </a:r>
            <a:r>
              <a:rPr lang="en-US" dirty="0" smtClean="0">
                <a:solidFill>
                  <a:schemeClr val="accent3">
                    <a:lumMod val="50000"/>
                  </a:schemeClr>
                </a:solidFill>
              </a:rPr>
              <a:t> the Church as if she were the author of our salvation.’</a:t>
            </a:r>
            <a:r>
              <a:rPr lang="en-US" baseline="30000" dirty="0" smtClean="0">
                <a:solidFill>
                  <a:schemeClr val="accent3">
                    <a:lumMod val="50000"/>
                  </a:schemeClr>
                </a:solidFill>
              </a:rPr>
              <a:t>1</a:t>
            </a:r>
            <a:r>
              <a:rPr lang="en-US" dirty="0" smtClean="0"/>
              <a:t> </a:t>
            </a:r>
            <a:r>
              <a:rPr lang="en-US" dirty="0" smtClean="0">
                <a:solidFill>
                  <a:schemeClr val="accent3">
                    <a:lumMod val="50000"/>
                  </a:schemeClr>
                </a:solidFill>
              </a:rPr>
              <a:t>Because she is our mother, she is also our teacher in the faith. </a:t>
            </a:r>
            <a:r>
              <a:rPr lang="en-US" dirty="0" smtClean="0"/>
              <a:t>(</a:t>
            </a:r>
            <a:r>
              <a:rPr lang="en-US" i="1" dirty="0" smtClean="0"/>
              <a:t>CCC,</a:t>
            </a:r>
            <a:r>
              <a:rPr lang="en-US" dirty="0" smtClean="0"/>
              <a:t> 169)</a:t>
            </a:r>
          </a:p>
          <a:p>
            <a:pPr marL="0" indent="0">
              <a:buNone/>
            </a:pPr>
            <a:r>
              <a:rPr lang="en-US" dirty="0" smtClean="0"/>
              <a:t> </a:t>
            </a:r>
          </a:p>
        </p:txBody>
      </p:sp>
      <p:pic>
        <p:nvPicPr>
          <p:cNvPr id="4" name="Picture 3" descr="Slide17-St.Michael_-_Vierungsfresco_6_Seelige-wikimedia.jpg"/>
          <p:cNvPicPr>
            <a:picLocks noChangeAspect="1"/>
          </p:cNvPicPr>
          <p:nvPr/>
        </p:nvPicPr>
        <p:blipFill>
          <a:blip r:embed="rId3" cstate="print"/>
          <a:stretch>
            <a:fillRect/>
          </a:stretch>
        </p:blipFill>
        <p:spPr>
          <a:xfrm>
            <a:off x="2743200" y="4114800"/>
            <a:ext cx="3352800" cy="2514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16200000">
            <a:off x="5257802" y="5363661"/>
            <a:ext cx="1752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Salvation through Christ</a:t>
            </a:r>
            <a:endParaRPr lang="en-US" dirty="0"/>
          </a:p>
        </p:txBody>
      </p:sp>
      <p:sp>
        <p:nvSpPr>
          <p:cNvPr id="3" name="Content Placeholder 2"/>
          <p:cNvSpPr>
            <a:spLocks noGrp="1"/>
          </p:cNvSpPr>
          <p:nvPr>
            <p:ph idx="1"/>
          </p:nvPr>
        </p:nvSpPr>
        <p:spPr>
          <a:xfrm>
            <a:off x="838200" y="1752600"/>
            <a:ext cx="5181600" cy="4876800"/>
          </a:xfrm>
        </p:spPr>
        <p:txBody>
          <a:bodyPr>
            <a:normAutofit/>
          </a:bodyPr>
          <a:lstStyle/>
          <a:p>
            <a:pPr marL="0" indent="0">
              <a:buNone/>
            </a:pPr>
            <a:r>
              <a:rPr lang="en-US" dirty="0" smtClean="0">
                <a:solidFill>
                  <a:schemeClr val="accent5">
                    <a:lumMod val="50000"/>
                  </a:schemeClr>
                </a:solidFill>
              </a:rPr>
              <a:t>“By His glorious Cross Christ has won salvation for all men. He redeemed them from the sin that held them in bondage. ‘For freedom Christ has set us free.’</a:t>
            </a:r>
            <a:r>
              <a:rPr lang="en-US" baseline="30000" dirty="0" smtClean="0">
                <a:solidFill>
                  <a:schemeClr val="accent5">
                    <a:lumMod val="50000"/>
                  </a:schemeClr>
                </a:solidFill>
              </a:rPr>
              <a:t>1</a:t>
            </a:r>
            <a:r>
              <a:rPr lang="en-US" dirty="0" smtClean="0">
                <a:solidFill>
                  <a:schemeClr val="accent5">
                    <a:lumMod val="50000"/>
                  </a:schemeClr>
                </a:solidFill>
              </a:rPr>
              <a:t> In him we have communion with the ‘truth that makes us free.’</a:t>
            </a:r>
            <a:r>
              <a:rPr lang="en-US" baseline="30000" dirty="0" smtClean="0">
                <a:solidFill>
                  <a:schemeClr val="accent5">
                    <a:lumMod val="50000"/>
                  </a:schemeClr>
                </a:solidFill>
              </a:rPr>
              <a:t>2</a:t>
            </a:r>
            <a:r>
              <a:rPr lang="en-US" dirty="0" smtClean="0">
                <a:solidFill>
                  <a:schemeClr val="accent5">
                    <a:lumMod val="50000"/>
                  </a:schemeClr>
                </a:solidFill>
              </a:rPr>
              <a:t> The Holy Spirit has been given to us and, as the Apostle teaches, ‘Where the Spirit of the Lord is, there is freedom.’</a:t>
            </a:r>
            <a:r>
              <a:rPr lang="en-US" baseline="30000" dirty="0" smtClean="0">
                <a:solidFill>
                  <a:schemeClr val="accent5">
                    <a:lumMod val="50000"/>
                  </a:schemeClr>
                </a:solidFill>
              </a:rPr>
              <a:t>3</a:t>
            </a:r>
            <a:r>
              <a:rPr lang="en-US" dirty="0" smtClean="0">
                <a:solidFill>
                  <a:schemeClr val="accent5">
                    <a:lumMod val="50000"/>
                  </a:schemeClr>
                </a:solidFill>
              </a:rPr>
              <a:t> Already we glory in the ‘liberty of the children of God.’”</a:t>
            </a:r>
            <a:r>
              <a:rPr lang="en-US" baseline="30000" dirty="0" smtClean="0">
                <a:solidFill>
                  <a:schemeClr val="accent5">
                    <a:lumMod val="50000"/>
                  </a:schemeClr>
                </a:solidFill>
              </a:rPr>
              <a:t>4</a:t>
            </a:r>
            <a:r>
              <a:rPr lang="en-US" dirty="0" smtClean="0">
                <a:solidFill>
                  <a:schemeClr val="accent5">
                    <a:lumMod val="50000"/>
                  </a:schemeClr>
                </a:solidFill>
              </a:rPr>
              <a:t> </a:t>
            </a:r>
            <a:r>
              <a:rPr lang="en-US" dirty="0" smtClean="0"/>
              <a:t>(</a:t>
            </a:r>
            <a:r>
              <a:rPr lang="en-US" i="1" dirty="0" smtClean="0"/>
              <a:t>CCC,</a:t>
            </a:r>
            <a:r>
              <a:rPr lang="en-US" dirty="0" smtClean="0"/>
              <a:t> 1741)</a:t>
            </a:r>
          </a:p>
          <a:p>
            <a:pPr>
              <a:buNone/>
            </a:pPr>
            <a:endParaRPr lang="en-US" dirty="0"/>
          </a:p>
        </p:txBody>
      </p:sp>
      <p:pic>
        <p:nvPicPr>
          <p:cNvPr id="4" name="Picture 3" descr="Slide18-Andrea_Mantegna_012-wikimedia.jpg"/>
          <p:cNvPicPr>
            <a:picLocks noChangeAspect="1"/>
          </p:cNvPicPr>
          <p:nvPr/>
        </p:nvPicPr>
        <p:blipFill>
          <a:blip r:embed="rId3" cstate="print"/>
          <a:stretch>
            <a:fillRect/>
          </a:stretch>
        </p:blipFill>
        <p:spPr>
          <a:xfrm>
            <a:off x="6172200" y="1143000"/>
            <a:ext cx="2447544" cy="5029200"/>
          </a:xfrm>
          <a:prstGeom prst="rect">
            <a:avLst/>
          </a:prstGeom>
          <a:ln>
            <a:noFill/>
          </a:ln>
          <a:effectLst>
            <a:softEdge rad="112500"/>
          </a:effectLst>
        </p:spPr>
      </p:pic>
      <p:sp>
        <p:nvSpPr>
          <p:cNvPr id="5" name="TextBox 4"/>
          <p:cNvSpPr txBox="1"/>
          <p:nvPr/>
        </p:nvSpPr>
        <p:spPr bwMode="auto">
          <a:xfrm>
            <a:off x="6248400" y="60198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Visible to Invisible</a:t>
            </a:r>
            <a:endParaRPr lang="en-US" dirty="0"/>
          </a:p>
        </p:txBody>
      </p:sp>
      <p:sp>
        <p:nvSpPr>
          <p:cNvPr id="3" name="Content Placeholder 2"/>
          <p:cNvSpPr>
            <a:spLocks noGrp="1"/>
          </p:cNvSpPr>
          <p:nvPr>
            <p:ph idx="1"/>
          </p:nvPr>
        </p:nvSpPr>
        <p:spPr>
          <a:xfrm>
            <a:off x="1371600" y="1752600"/>
            <a:ext cx="3810000" cy="4373563"/>
          </a:xfrm>
        </p:spPr>
        <p:txBody>
          <a:bodyPr/>
          <a:lstStyle/>
          <a:p>
            <a:pPr lvl="0"/>
            <a:r>
              <a:rPr lang="en-US" dirty="0" smtClean="0"/>
              <a:t>The visible elements of the Church are meant to guide us to an understanding of, and belief in, the invisible (spiritual) elements of the Church, from the sign to the thing signified, from the Sacraments to the mysteries.</a:t>
            </a:r>
          </a:p>
          <a:p>
            <a:pPr>
              <a:buNone/>
            </a:pPr>
            <a:endParaRPr lang="en-US" dirty="0"/>
          </a:p>
        </p:txBody>
      </p:sp>
      <p:pic>
        <p:nvPicPr>
          <p:cNvPr id="4" name="Picture 3" descr="Slide19-_Christ_Standing_in_a_Chalice_Supported_by_Angels-wikimedia.jpg"/>
          <p:cNvPicPr>
            <a:picLocks noChangeAspect="1"/>
          </p:cNvPicPr>
          <p:nvPr/>
        </p:nvPicPr>
        <p:blipFill>
          <a:blip r:embed="rId3" cstate="print"/>
          <a:stretch>
            <a:fillRect/>
          </a:stretch>
        </p:blipFill>
        <p:spPr>
          <a:xfrm>
            <a:off x="5517388" y="1295400"/>
            <a:ext cx="3307080" cy="45720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a:off x="5562600" y="5850523"/>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Visible and Spiritual</a:t>
            </a:r>
            <a:endParaRPr lang="en-US" dirty="0"/>
          </a:p>
        </p:txBody>
      </p:sp>
      <p:sp>
        <p:nvSpPr>
          <p:cNvPr id="6" name="Content Placeholder 5"/>
          <p:cNvSpPr>
            <a:spLocks noGrp="1"/>
          </p:cNvSpPr>
          <p:nvPr>
            <p:ph idx="1"/>
          </p:nvPr>
        </p:nvSpPr>
        <p:spPr>
          <a:xfrm>
            <a:off x="1371600" y="1752600"/>
            <a:ext cx="4953000" cy="4373563"/>
          </a:xfrm>
        </p:spPr>
        <p:txBody>
          <a:bodyPr/>
          <a:lstStyle/>
          <a:p>
            <a:pPr lvl="0"/>
            <a:r>
              <a:rPr lang="en-US" dirty="0" smtClean="0"/>
              <a:t>The Church is both visible and spiritual, a hierarchical society and the Mystical Body of Christ.</a:t>
            </a:r>
          </a:p>
          <a:p>
            <a:pPr lvl="0"/>
            <a:r>
              <a:rPr lang="en-US" dirty="0" smtClean="0"/>
              <a:t>She is one, yet formed of two components, human and divine.</a:t>
            </a:r>
          </a:p>
          <a:p>
            <a:pPr lvl="0"/>
            <a:r>
              <a:rPr lang="en-US" dirty="0" smtClean="0"/>
              <a:t>That is her mystery, which only faith can accept.</a:t>
            </a:r>
          </a:p>
          <a:p>
            <a:pPr>
              <a:buNone/>
            </a:pPr>
            <a:endParaRPr lang="en-US" dirty="0"/>
          </a:p>
        </p:txBody>
      </p:sp>
      <p:pic>
        <p:nvPicPr>
          <p:cNvPr id="4" name="Picture 3" descr="508-Jesus_ascending_to_heaven-wikimedia.jpg"/>
          <p:cNvPicPr>
            <a:picLocks noChangeAspect="1"/>
          </p:cNvPicPr>
          <p:nvPr/>
        </p:nvPicPr>
        <p:blipFill>
          <a:blip r:embed="rId3" cstate="print"/>
          <a:stretch>
            <a:fillRect/>
          </a:stretch>
        </p:blipFill>
        <p:spPr>
          <a:xfrm>
            <a:off x="6324600" y="1371600"/>
            <a:ext cx="2419731" cy="2683620"/>
          </a:xfrm>
          <a:prstGeom prst="rect">
            <a:avLst/>
          </a:prstGeom>
          <a:ln>
            <a:noFill/>
          </a:ln>
          <a:effectLst>
            <a:outerShdw blurRad="292100" dist="139700" dir="2700000" algn="tl" rotWithShape="0">
              <a:srgbClr val="333333">
                <a:alpha val="65000"/>
              </a:srgbClr>
            </a:outerShdw>
          </a:effectLst>
        </p:spPr>
      </p:pic>
      <p:pic>
        <p:nvPicPr>
          <p:cNvPr id="7" name="Picture 6" descr="508-Catholic_cathedral_Sofia-wikimedia.jpg"/>
          <p:cNvPicPr>
            <a:picLocks noChangeAspect="1"/>
          </p:cNvPicPr>
          <p:nvPr/>
        </p:nvPicPr>
        <p:blipFill>
          <a:blip r:embed="rId4" cstate="print"/>
          <a:stretch>
            <a:fillRect/>
          </a:stretch>
        </p:blipFill>
        <p:spPr>
          <a:xfrm>
            <a:off x="4267200" y="4229100"/>
            <a:ext cx="3200400" cy="2400300"/>
          </a:xfrm>
          <a:prstGeom prst="rect">
            <a:avLst/>
          </a:prstGeom>
          <a:ln>
            <a:noFill/>
          </a:ln>
          <a:effectLst>
            <a:outerShdw blurRad="292100" dist="139700" dir="2700000" algn="tl" rotWithShape="0">
              <a:srgbClr val="333333">
                <a:alpha val="65000"/>
              </a:srgbClr>
            </a:outerShdw>
          </a:effectLst>
        </p:spPr>
      </p:pic>
      <p:sp>
        <p:nvSpPr>
          <p:cNvPr id="8" name="TextBox 7"/>
          <p:cNvSpPr txBox="1"/>
          <p:nvPr/>
        </p:nvSpPr>
        <p:spPr bwMode="auto">
          <a:xfrm>
            <a:off x="6553200" y="4038600"/>
            <a:ext cx="2057400" cy="169277"/>
          </a:xfrm>
          <a:prstGeom prst="rect">
            <a:avLst/>
          </a:prstGeom>
          <a:noFill/>
          <a:ln w="9525">
            <a:noFill/>
            <a:miter lim="800000"/>
            <a:headEnd/>
            <a:tailEnd/>
          </a:ln>
        </p:spPr>
        <p:txBody>
          <a:bodyPr wrap="square" rtlCol="0">
            <a:spAutoFit/>
          </a:bodyPr>
          <a:lstStyle/>
          <a:p>
            <a:r>
              <a:rPr lang="en-US" sz="500" dirty="0" smtClean="0">
                <a:latin typeface="Arial" pitchFamily="34" charset="0"/>
                <a:cs typeface="Arial" pitchFamily="34" charset="0"/>
              </a:rPr>
              <a:t>Images in public domain</a:t>
            </a:r>
            <a:endParaRPr lang="en-US" sz="500" dirty="0">
              <a:latin typeface="Arial" pitchFamily="34" charset="0"/>
              <a:cs typeface="Arial" pitchFamily="34" charset="0"/>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and Invisible</a:t>
            </a:r>
            <a:endParaRPr lang="en-US" dirty="0"/>
          </a:p>
        </p:txBody>
      </p:sp>
      <p:sp>
        <p:nvSpPr>
          <p:cNvPr id="3" name="Content Placeholder 2"/>
          <p:cNvSpPr>
            <a:spLocks noGrp="1"/>
          </p:cNvSpPr>
          <p:nvPr>
            <p:ph idx="1"/>
          </p:nvPr>
        </p:nvSpPr>
        <p:spPr>
          <a:xfrm>
            <a:off x="1371600" y="1752600"/>
            <a:ext cx="6477000" cy="4876800"/>
          </a:xfrm>
        </p:spPr>
        <p:txBody>
          <a:bodyPr>
            <a:normAutofit/>
          </a:bodyPr>
          <a:lstStyle/>
          <a:p>
            <a:pPr>
              <a:buNone/>
            </a:pPr>
            <a:r>
              <a:rPr lang="en-US" dirty="0" smtClean="0"/>
              <a:t>“The Church is at the same time:</a:t>
            </a:r>
          </a:p>
          <a:p>
            <a:pPr lvl="0"/>
            <a:r>
              <a:rPr lang="en-US" dirty="0" smtClean="0"/>
              <a:t>a “society structured with </a:t>
            </a:r>
            <a:br>
              <a:rPr lang="en-US" dirty="0" smtClean="0"/>
            </a:br>
            <a:r>
              <a:rPr lang="en-US" dirty="0" smtClean="0"/>
              <a:t>hierarchical organs and the </a:t>
            </a:r>
            <a:br>
              <a:rPr lang="en-US" dirty="0" smtClean="0"/>
            </a:br>
            <a:r>
              <a:rPr lang="en-US" dirty="0" smtClean="0"/>
              <a:t>mystical body of Christ;</a:t>
            </a:r>
          </a:p>
          <a:p>
            <a:pPr lvl="0"/>
            <a:r>
              <a:rPr lang="en-US" dirty="0" smtClean="0"/>
              <a:t>the visible society and the </a:t>
            </a:r>
            <a:br>
              <a:rPr lang="en-US" dirty="0" smtClean="0"/>
            </a:br>
            <a:r>
              <a:rPr lang="en-US" dirty="0" smtClean="0"/>
              <a:t>spiritual community;</a:t>
            </a:r>
          </a:p>
          <a:p>
            <a:pPr lvl="0"/>
            <a:r>
              <a:rPr lang="en-US" dirty="0" smtClean="0"/>
              <a:t>the earthly Church and the </a:t>
            </a:r>
            <a:br>
              <a:rPr lang="en-US" dirty="0" smtClean="0"/>
            </a:br>
            <a:r>
              <a:rPr lang="en-US" dirty="0" smtClean="0"/>
              <a:t>Church endowed with heavenly riches.”</a:t>
            </a:r>
            <a:r>
              <a:rPr lang="en-US" baseline="30000" dirty="0" smtClean="0"/>
              <a:t>1</a:t>
            </a:r>
            <a:endParaRPr lang="en-US" dirty="0" smtClean="0"/>
          </a:p>
          <a:p>
            <a:pPr marL="0" indent="0">
              <a:buNone/>
            </a:pPr>
            <a:r>
              <a:rPr lang="en-US" dirty="0" smtClean="0"/>
              <a:t>These dimensions together constitute “one complex reality which comes together from a human and a divine element.”</a:t>
            </a:r>
            <a:r>
              <a:rPr lang="en-US" baseline="30000" dirty="0" smtClean="0"/>
              <a:t>2 </a:t>
            </a:r>
            <a:r>
              <a:rPr lang="en-US" dirty="0" smtClean="0"/>
              <a:t>(</a:t>
            </a:r>
            <a:r>
              <a:rPr lang="en-US" i="1" dirty="0" smtClean="0"/>
              <a:t>CCC,</a:t>
            </a:r>
            <a:r>
              <a:rPr lang="en-US" dirty="0" smtClean="0"/>
              <a:t> 771)</a:t>
            </a:r>
          </a:p>
          <a:p>
            <a:endParaRPr lang="en-US" dirty="0"/>
          </a:p>
        </p:txBody>
      </p:sp>
      <p:pic>
        <p:nvPicPr>
          <p:cNvPr id="4" name="Picture 3" descr="Slide20-Holy_Mass-wikimedia.jpg"/>
          <p:cNvPicPr>
            <a:picLocks noChangeAspect="1"/>
          </p:cNvPicPr>
          <p:nvPr/>
        </p:nvPicPr>
        <p:blipFill>
          <a:blip r:embed="rId3" cstate="print"/>
          <a:stretch>
            <a:fillRect/>
          </a:stretch>
        </p:blipFill>
        <p:spPr>
          <a:xfrm>
            <a:off x="6419850" y="1295400"/>
            <a:ext cx="2286000" cy="3048000"/>
          </a:xfrm>
          <a:prstGeom prst="rect">
            <a:avLst/>
          </a:prstGeom>
        </p:spPr>
      </p:pic>
      <p:sp>
        <p:nvSpPr>
          <p:cNvPr id="5" name="TextBox 4"/>
          <p:cNvSpPr txBox="1"/>
          <p:nvPr/>
        </p:nvSpPr>
        <p:spPr bwMode="auto">
          <a:xfrm>
            <a:off x="6400800" y="429768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Leads to Invisible</a:t>
            </a:r>
            <a:endParaRPr lang="en-US" dirty="0"/>
          </a:p>
        </p:txBody>
      </p:sp>
      <p:sp>
        <p:nvSpPr>
          <p:cNvPr id="3" name="Content Placeholder 2"/>
          <p:cNvSpPr>
            <a:spLocks noGrp="1"/>
          </p:cNvSpPr>
          <p:nvPr>
            <p:ph idx="1"/>
          </p:nvPr>
        </p:nvSpPr>
        <p:spPr/>
        <p:txBody>
          <a:bodyPr/>
          <a:lstStyle/>
          <a:p>
            <a:r>
              <a:rPr lang="en-US" dirty="0" smtClean="0"/>
              <a:t>“To be sure, it is Christ who is seen, the visible image of the invisible God, but it is the Spirit who reveals him.” (</a:t>
            </a:r>
            <a:r>
              <a:rPr lang="en-US" i="1" dirty="0" smtClean="0"/>
              <a:t>CCC,</a:t>
            </a:r>
            <a:r>
              <a:rPr lang="en-US" dirty="0" smtClean="0"/>
              <a:t> 689)</a:t>
            </a:r>
          </a:p>
          <a:p>
            <a:pPr>
              <a:buNone/>
            </a:pPr>
            <a:endParaRPr lang="en-US" dirty="0"/>
          </a:p>
        </p:txBody>
      </p:sp>
      <p:pic>
        <p:nvPicPr>
          <p:cNvPr id="4" name="Picture 3" descr="Slide21-Christ_oriental-wikimedia.jpg"/>
          <p:cNvPicPr>
            <a:picLocks noChangeAspect="1"/>
          </p:cNvPicPr>
          <p:nvPr/>
        </p:nvPicPr>
        <p:blipFill>
          <a:blip r:embed="rId3" cstate="print"/>
          <a:stretch>
            <a:fillRect/>
          </a:stretch>
        </p:blipFill>
        <p:spPr>
          <a:xfrm>
            <a:off x="3036247" y="3124200"/>
            <a:ext cx="2526353" cy="3441067"/>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TextBox 4"/>
          <p:cNvSpPr txBox="1"/>
          <p:nvPr/>
        </p:nvSpPr>
        <p:spPr bwMode="auto">
          <a:xfrm>
            <a:off x="3124200" y="6477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a:t>
            </a:r>
            <a:endParaRPr lang="en-US" dirty="0"/>
          </a:p>
        </p:txBody>
      </p:sp>
      <p:sp>
        <p:nvSpPr>
          <p:cNvPr id="3" name="Content Placeholder 2"/>
          <p:cNvSpPr>
            <a:spLocks noGrp="1"/>
          </p:cNvSpPr>
          <p:nvPr>
            <p:ph idx="1"/>
          </p:nvPr>
        </p:nvSpPr>
        <p:spPr/>
        <p:txBody>
          <a:bodyPr/>
          <a:lstStyle/>
          <a:p>
            <a:pPr lvl="0"/>
            <a:r>
              <a:rPr lang="en-US" dirty="0" smtClean="0"/>
              <a:t>The visible Church consists of the People of God, the physical structures of the Church, the liturgies, and the Sacraments.</a:t>
            </a:r>
          </a:p>
          <a:p>
            <a:pPr lvl="0"/>
            <a:r>
              <a:rPr lang="en-US" dirty="0" smtClean="0"/>
              <a:t>Can you name other visible elements of the Church?</a:t>
            </a:r>
          </a:p>
          <a:p>
            <a:pPr>
              <a:buNone/>
            </a:pPr>
            <a:endParaRPr lang="en-US" dirty="0"/>
          </a:p>
        </p:txBody>
      </p:sp>
      <p:pic>
        <p:nvPicPr>
          <p:cNvPr id="4" name="Picture 3" descr="Slide3-eucharist-wikimedia.jpg"/>
          <p:cNvPicPr>
            <a:picLocks noChangeAspect="1"/>
          </p:cNvPicPr>
          <p:nvPr/>
        </p:nvPicPr>
        <p:blipFill>
          <a:blip r:embed="rId3" cstate="print"/>
          <a:stretch>
            <a:fillRect/>
          </a:stretch>
        </p:blipFill>
        <p:spPr>
          <a:xfrm>
            <a:off x="2743200" y="3810305"/>
            <a:ext cx="3657600" cy="2799283"/>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16200000">
            <a:off x="5181602" y="5249361"/>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Visible Elements</a:t>
            </a:r>
            <a:endParaRPr lang="en-US" dirty="0"/>
          </a:p>
        </p:txBody>
      </p:sp>
      <p:sp>
        <p:nvSpPr>
          <p:cNvPr id="3" name="Content Placeholder 2"/>
          <p:cNvSpPr>
            <a:spLocks noGrp="1"/>
          </p:cNvSpPr>
          <p:nvPr>
            <p:ph idx="1"/>
          </p:nvPr>
        </p:nvSpPr>
        <p:spPr>
          <a:xfrm>
            <a:off x="1371600" y="1752600"/>
            <a:ext cx="4572000" cy="5105400"/>
          </a:xfrm>
        </p:spPr>
        <p:txBody>
          <a:bodyPr>
            <a:normAutofit/>
          </a:bodyPr>
          <a:lstStyle/>
          <a:p>
            <a:pPr lvl="0"/>
            <a:r>
              <a:rPr lang="en-US" dirty="0" smtClean="0"/>
              <a:t>The Church is a society with a hierarchical structure.</a:t>
            </a:r>
          </a:p>
          <a:p>
            <a:pPr lvl="0"/>
            <a:r>
              <a:rPr lang="en-US" dirty="0" smtClean="0"/>
              <a:t>This hierarchy guides the People of God and protects the faith.</a:t>
            </a:r>
          </a:p>
          <a:p>
            <a:pPr lvl="0"/>
            <a:r>
              <a:rPr lang="en-US" dirty="0" smtClean="0"/>
              <a:t>The physical churches are centers of prayer and worship for the People of God.</a:t>
            </a:r>
          </a:p>
          <a:p>
            <a:pPr lvl="0"/>
            <a:r>
              <a:rPr lang="en-US" dirty="0" smtClean="0"/>
              <a:t>The human is directed toward, and subordinated to, the divine, the visible to the invisible.</a:t>
            </a:r>
          </a:p>
        </p:txBody>
      </p:sp>
      <p:pic>
        <p:nvPicPr>
          <p:cNvPr id="4" name="Picture 3" descr="Slide4-EgliseVal-Brillant-wikimedia.jpg"/>
          <p:cNvPicPr>
            <a:picLocks noChangeAspect="1"/>
          </p:cNvPicPr>
          <p:nvPr/>
        </p:nvPicPr>
        <p:blipFill>
          <a:blip r:embed="rId3" cstate="print"/>
          <a:stretch>
            <a:fillRect/>
          </a:stretch>
        </p:blipFill>
        <p:spPr>
          <a:xfrm>
            <a:off x="6019800" y="1295400"/>
            <a:ext cx="2526431" cy="45720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a:off x="6019800" y="583387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History and Beyond</a:t>
            </a:r>
            <a:endParaRPr lang="en-US" dirty="0"/>
          </a:p>
        </p:txBody>
      </p:sp>
      <p:sp>
        <p:nvSpPr>
          <p:cNvPr id="3" name="Content Placeholder 2"/>
          <p:cNvSpPr>
            <a:spLocks noGrp="1"/>
          </p:cNvSpPr>
          <p:nvPr>
            <p:ph idx="1"/>
          </p:nvPr>
        </p:nvSpPr>
        <p:spPr>
          <a:xfrm>
            <a:off x="1371600" y="1752600"/>
            <a:ext cx="6858000" cy="4800600"/>
          </a:xfrm>
        </p:spPr>
        <p:txBody>
          <a:bodyPr>
            <a:normAutofit/>
          </a:bodyPr>
          <a:lstStyle/>
          <a:p>
            <a:pPr lvl="0"/>
            <a:r>
              <a:rPr lang="en-US" dirty="0" smtClean="0"/>
              <a:t>“The Church is in history, </a:t>
            </a:r>
            <a:br>
              <a:rPr lang="en-US" dirty="0" smtClean="0"/>
            </a:br>
            <a:r>
              <a:rPr lang="en-US" dirty="0" smtClean="0"/>
              <a:t>but at the same time she </a:t>
            </a:r>
            <a:br>
              <a:rPr lang="en-US" dirty="0" smtClean="0"/>
            </a:br>
            <a:r>
              <a:rPr lang="en-US" dirty="0" smtClean="0"/>
              <a:t>transcends it.” (</a:t>
            </a:r>
            <a:r>
              <a:rPr lang="en-US" i="1" dirty="0" smtClean="0"/>
              <a:t>Catechism </a:t>
            </a:r>
            <a:br>
              <a:rPr lang="en-US" i="1" dirty="0" smtClean="0"/>
            </a:br>
            <a:r>
              <a:rPr lang="en-US" i="1" dirty="0" smtClean="0"/>
              <a:t>of the Catholic Church </a:t>
            </a:r>
            <a:br>
              <a:rPr lang="en-US" i="1" dirty="0" smtClean="0"/>
            </a:br>
            <a:r>
              <a:rPr lang="en-US" i="1" dirty="0" smtClean="0"/>
              <a:t>[CCC],</a:t>
            </a:r>
            <a:r>
              <a:rPr lang="en-US" dirty="0" smtClean="0"/>
              <a:t> 770)</a:t>
            </a:r>
          </a:p>
          <a:p>
            <a:pPr lvl="0"/>
            <a:r>
              <a:rPr lang="en-US" dirty="0" smtClean="0"/>
              <a:t>“It is only ‘with the eyes </a:t>
            </a:r>
            <a:br>
              <a:rPr lang="en-US" dirty="0" smtClean="0"/>
            </a:br>
            <a:r>
              <a:rPr lang="en-US" dirty="0" smtClean="0"/>
              <a:t>of faith’</a:t>
            </a:r>
            <a:r>
              <a:rPr lang="en-US" baseline="30000" dirty="0" smtClean="0"/>
              <a:t>1</a:t>
            </a:r>
            <a:r>
              <a:rPr lang="en-US" dirty="0" smtClean="0"/>
              <a:t> that one can see </a:t>
            </a:r>
            <a:br>
              <a:rPr lang="en-US" dirty="0" smtClean="0"/>
            </a:br>
            <a:r>
              <a:rPr lang="en-US" dirty="0" smtClean="0"/>
              <a:t>her in her visible reality and at the same time in her spiritual reality as bearer of divine life.” (</a:t>
            </a:r>
            <a:r>
              <a:rPr lang="en-US" i="1" dirty="0" smtClean="0"/>
              <a:t>CCC,</a:t>
            </a:r>
            <a:r>
              <a:rPr lang="en-US" dirty="0" smtClean="0"/>
              <a:t>770)</a:t>
            </a:r>
          </a:p>
          <a:p>
            <a:pPr>
              <a:buNone/>
            </a:pPr>
            <a:r>
              <a:rPr lang="en-US" dirty="0" smtClean="0"/>
              <a:t>	</a:t>
            </a:r>
          </a:p>
          <a:p>
            <a:pPr>
              <a:buNone/>
            </a:pPr>
            <a:endParaRPr lang="en-US" dirty="0"/>
          </a:p>
        </p:txBody>
      </p:sp>
      <p:pic>
        <p:nvPicPr>
          <p:cNvPr id="4" name="Picture 3" descr="Slide5-Jupiter_System_Montage_-wikimedia.jpg"/>
          <p:cNvPicPr>
            <a:picLocks noChangeAspect="1"/>
          </p:cNvPicPr>
          <p:nvPr/>
        </p:nvPicPr>
        <p:blipFill>
          <a:blip r:embed="rId3" cstate="print"/>
          <a:srcRect l="12639"/>
          <a:stretch>
            <a:fillRect/>
          </a:stretch>
        </p:blipFill>
        <p:spPr>
          <a:xfrm>
            <a:off x="5531970" y="1143000"/>
            <a:ext cx="3184215" cy="2895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TextBox 4"/>
          <p:cNvSpPr txBox="1"/>
          <p:nvPr/>
        </p:nvSpPr>
        <p:spPr bwMode="auto">
          <a:xfrm rot="16200000">
            <a:off x="7476039" y="258236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and Grace</a:t>
            </a:r>
            <a:endParaRPr lang="en-US" dirty="0"/>
          </a:p>
        </p:txBody>
      </p:sp>
      <p:sp>
        <p:nvSpPr>
          <p:cNvPr id="3" name="Content Placeholder 2"/>
          <p:cNvSpPr>
            <a:spLocks noGrp="1"/>
          </p:cNvSpPr>
          <p:nvPr>
            <p:ph idx="1"/>
          </p:nvPr>
        </p:nvSpPr>
        <p:spPr/>
        <p:txBody>
          <a:bodyPr/>
          <a:lstStyle/>
          <a:p>
            <a:pPr marL="0" indent="0">
              <a:buNone/>
            </a:pPr>
            <a:r>
              <a:rPr lang="en-US" dirty="0" smtClean="0"/>
              <a:t>“The one mediator, Christ, established and ever sustains on earth his holy Church, the community of faith, hope, and charity, </a:t>
            </a:r>
            <a:br>
              <a:rPr lang="en-US" dirty="0" smtClean="0"/>
            </a:br>
            <a:r>
              <a:rPr lang="en-US" dirty="0" smtClean="0"/>
              <a:t>as a visible organization through </a:t>
            </a:r>
            <a:br>
              <a:rPr lang="en-US" dirty="0" smtClean="0"/>
            </a:br>
            <a:r>
              <a:rPr lang="en-US" dirty="0" smtClean="0"/>
              <a:t>which he communicates truth </a:t>
            </a:r>
            <a:br>
              <a:rPr lang="en-US" dirty="0" smtClean="0"/>
            </a:br>
            <a:r>
              <a:rPr lang="en-US" dirty="0" smtClean="0"/>
              <a:t>and grace to all men.”</a:t>
            </a:r>
            <a:r>
              <a:rPr lang="en-US" baseline="30000" dirty="0" smtClean="0"/>
              <a:t>1 </a:t>
            </a:r>
            <a:br>
              <a:rPr lang="en-US" baseline="30000" dirty="0" smtClean="0"/>
            </a:br>
            <a:r>
              <a:rPr lang="en-US" dirty="0" smtClean="0"/>
              <a:t>(</a:t>
            </a:r>
            <a:r>
              <a:rPr lang="en-US" i="1" dirty="0" smtClean="0"/>
              <a:t>CCC,</a:t>
            </a:r>
            <a:r>
              <a:rPr lang="en-US" dirty="0" smtClean="0"/>
              <a:t> 771)</a:t>
            </a:r>
          </a:p>
          <a:p>
            <a:pPr marL="0" indent="0">
              <a:buNone/>
            </a:pPr>
            <a:r>
              <a:rPr lang="en-US" dirty="0" smtClean="0"/>
              <a:t> </a:t>
            </a:r>
          </a:p>
          <a:p>
            <a:endParaRPr lang="en-US" dirty="0"/>
          </a:p>
        </p:txBody>
      </p:sp>
      <p:pic>
        <p:nvPicPr>
          <p:cNvPr id="4" name="Picture 3" descr="Slide7-Lutheran_church_Pápa_sunshine-wikimedia.jpg"/>
          <p:cNvPicPr>
            <a:picLocks noChangeAspect="1"/>
          </p:cNvPicPr>
          <p:nvPr/>
        </p:nvPicPr>
        <p:blipFill>
          <a:blip r:embed="rId3" cstate="print"/>
          <a:stretch>
            <a:fillRect/>
          </a:stretch>
        </p:blipFill>
        <p:spPr>
          <a:xfrm>
            <a:off x="5638800" y="2743200"/>
            <a:ext cx="2895600" cy="3897674"/>
          </a:xfrm>
          <a:prstGeom prst="ellipse">
            <a:avLst/>
          </a:prstGeom>
          <a:ln>
            <a:noFill/>
          </a:ln>
          <a:effectLst>
            <a:softEdge rad="112500"/>
          </a:effectLst>
        </p:spPr>
      </p:pic>
      <p:sp>
        <p:nvSpPr>
          <p:cNvPr id="5" name="TextBox 4"/>
          <p:cNvSpPr txBox="1"/>
          <p:nvPr/>
        </p:nvSpPr>
        <p:spPr bwMode="auto">
          <a:xfrm rot="18371774">
            <a:off x="7415450" y="5854047"/>
            <a:ext cx="1131692" cy="214038"/>
          </a:xfrm>
          <a:prstGeom prst="rect">
            <a:avLst/>
          </a:prstGeom>
          <a:noFill/>
          <a:ln w="9525">
            <a:noFill/>
            <a:miter lim="800000"/>
            <a:headEnd/>
            <a:tailEnd/>
          </a:ln>
        </p:spPr>
        <p:txBody>
          <a:bodyPr wrap="square" rtlCol="0">
            <a:prstTxWarp prst="textArchDown">
              <a:avLst/>
            </a:prstTxWarp>
            <a:spAutoFit/>
          </a:bodyPr>
          <a:lstStyle/>
          <a:p>
            <a:pPr algn="ctr"/>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Endowed with Riches</a:t>
            </a:r>
            <a:endParaRPr lang="en-US" dirty="0"/>
          </a:p>
        </p:txBody>
      </p:sp>
      <p:sp>
        <p:nvSpPr>
          <p:cNvPr id="3" name="Content Placeholder 2"/>
          <p:cNvSpPr>
            <a:spLocks noGrp="1"/>
          </p:cNvSpPr>
          <p:nvPr>
            <p:ph idx="1"/>
          </p:nvPr>
        </p:nvSpPr>
        <p:spPr>
          <a:xfrm>
            <a:off x="3505200" y="1752600"/>
            <a:ext cx="4343400" cy="4373563"/>
          </a:xfrm>
        </p:spPr>
        <p:txBody>
          <a:bodyPr/>
          <a:lstStyle/>
          <a:p>
            <a:pPr lvl="0"/>
            <a:r>
              <a:rPr lang="en-US" dirty="0" smtClean="0"/>
              <a:t>The Church consists of the earthly Church (which we see) and the Church endowed with heavenly riches (which we don’t see).</a:t>
            </a:r>
          </a:p>
          <a:p>
            <a:pPr lvl="0"/>
            <a:r>
              <a:rPr lang="en-US" dirty="0" smtClean="0"/>
              <a:t>The Church in this world is the sacrament of salvation, the sign and instrument of the communion of God and man.</a:t>
            </a:r>
          </a:p>
          <a:p>
            <a:pPr>
              <a:buNone/>
            </a:pPr>
            <a:endParaRPr lang="en-US" dirty="0"/>
          </a:p>
        </p:txBody>
      </p:sp>
      <p:pic>
        <p:nvPicPr>
          <p:cNvPr id="4" name="Picture 3" descr="Slide8-_Christ_Blessing_the_World-wikimedia.jpg"/>
          <p:cNvPicPr>
            <a:picLocks noChangeAspect="1"/>
          </p:cNvPicPr>
          <p:nvPr/>
        </p:nvPicPr>
        <p:blipFill>
          <a:blip r:embed="rId3" cstate="print"/>
          <a:srcRect l="61450" t="3333" r="2767" b="50000"/>
          <a:stretch>
            <a:fillRect/>
          </a:stretch>
        </p:blipFill>
        <p:spPr>
          <a:xfrm>
            <a:off x="1371600" y="1905000"/>
            <a:ext cx="1905000" cy="3200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a:off x="1371600" y="51054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Invisible</a:t>
            </a:r>
            <a:endParaRPr lang="en-US" dirty="0"/>
          </a:p>
        </p:txBody>
      </p:sp>
      <p:sp>
        <p:nvSpPr>
          <p:cNvPr id="3" name="Content Placeholder 2"/>
          <p:cNvSpPr>
            <a:spLocks noGrp="1"/>
          </p:cNvSpPr>
          <p:nvPr>
            <p:ph idx="1"/>
          </p:nvPr>
        </p:nvSpPr>
        <p:spPr>
          <a:xfrm>
            <a:off x="1371600" y="1752600"/>
            <a:ext cx="2895600" cy="4373563"/>
          </a:xfrm>
        </p:spPr>
        <p:txBody>
          <a:bodyPr/>
          <a:lstStyle/>
          <a:p>
            <a:pPr lvl="0"/>
            <a:r>
              <a:rPr lang="en-US" dirty="0" smtClean="0"/>
              <a:t>If you can’t see it, it can’t be true. Do you agree or disagree?</a:t>
            </a:r>
          </a:p>
          <a:p>
            <a:pPr lvl="0"/>
            <a:r>
              <a:rPr lang="en-US" dirty="0" smtClean="0"/>
              <a:t>What are some examples of things that are invisible yet real?</a:t>
            </a:r>
          </a:p>
        </p:txBody>
      </p:sp>
      <p:pic>
        <p:nvPicPr>
          <p:cNvPr id="4" name="Picture 3" descr="Slide6-Falling Apple-wikimedia.jpg"/>
          <p:cNvPicPr>
            <a:picLocks noChangeAspect="1"/>
          </p:cNvPicPr>
          <p:nvPr/>
        </p:nvPicPr>
        <p:blipFill>
          <a:blip r:embed="rId3" cstate="print"/>
          <a:stretch>
            <a:fillRect/>
          </a:stretch>
        </p:blipFill>
        <p:spPr>
          <a:xfrm>
            <a:off x="5105400" y="1219200"/>
            <a:ext cx="3206801" cy="48006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a:off x="5105400" y="60198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Invisible Church</a:t>
            </a:r>
            <a:endParaRPr lang="en-US" dirty="0"/>
          </a:p>
        </p:txBody>
      </p:sp>
      <p:sp>
        <p:nvSpPr>
          <p:cNvPr id="6" name="Content Placeholder 5"/>
          <p:cNvSpPr>
            <a:spLocks noGrp="1"/>
          </p:cNvSpPr>
          <p:nvPr>
            <p:ph idx="1"/>
          </p:nvPr>
        </p:nvSpPr>
        <p:spPr/>
        <p:txBody>
          <a:bodyPr/>
          <a:lstStyle/>
          <a:p>
            <a:pPr lvl="0"/>
            <a:r>
              <a:rPr lang="en-US" dirty="0" smtClean="0"/>
              <a:t>What elements of the Church are invisible?</a:t>
            </a:r>
          </a:p>
          <a:p>
            <a:pPr>
              <a:buNone/>
            </a:pPr>
            <a:endParaRPr lang="en-US" dirty="0"/>
          </a:p>
        </p:txBody>
      </p:sp>
      <p:pic>
        <p:nvPicPr>
          <p:cNvPr id="4" name="Picture 3" descr="Slide9-WLA_vanda_Christ_Rises_From_the_Dead-wikimedia.jpg"/>
          <p:cNvPicPr>
            <a:picLocks noChangeAspect="1"/>
          </p:cNvPicPr>
          <p:nvPr/>
        </p:nvPicPr>
        <p:blipFill>
          <a:blip r:embed="rId3" cstate="print"/>
          <a:srcRect l="12121" r="15152" b="3636"/>
          <a:stretch>
            <a:fillRect/>
          </a:stretch>
        </p:blipFill>
        <p:spPr>
          <a:xfrm>
            <a:off x="3048000" y="2438400"/>
            <a:ext cx="2286000" cy="4038600"/>
          </a:xfrm>
          <a:prstGeom prst="rect">
            <a:avLst/>
          </a:prstGeom>
          <a:ln>
            <a:noFill/>
          </a:ln>
          <a:effectLst>
            <a:outerShdw blurRad="292100" dist="139700" dir="2700000" algn="tl" rotWithShape="0">
              <a:srgbClr val="333333">
                <a:alpha val="65000"/>
              </a:srgbClr>
            </a:outerShdw>
          </a:effectLst>
        </p:spPr>
      </p:pic>
      <p:sp>
        <p:nvSpPr>
          <p:cNvPr id="7" name="TextBox 6"/>
          <p:cNvSpPr txBox="1"/>
          <p:nvPr/>
        </p:nvSpPr>
        <p:spPr bwMode="auto">
          <a:xfrm>
            <a:off x="3048000" y="6460123"/>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1302</TotalTime>
  <Words>1465</Words>
  <Application>Microsoft Office PowerPoint</Application>
  <PresentationFormat>On-screen Show (4:3)</PresentationFormat>
  <Paragraphs>136</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LIC Presentation template</vt:lpstr>
      <vt:lpstr>Visible and Spiritual Church</vt:lpstr>
      <vt:lpstr>Visible and Spiritual</vt:lpstr>
      <vt:lpstr>Visible</vt:lpstr>
      <vt:lpstr>Visible Elements</vt:lpstr>
      <vt:lpstr>In History and Beyond</vt:lpstr>
      <vt:lpstr>Truth and Grace</vt:lpstr>
      <vt:lpstr>Endowed with Riches</vt:lpstr>
      <vt:lpstr>Invisible</vt:lpstr>
      <vt:lpstr>Invisible Church</vt:lpstr>
      <vt:lpstr>Transubstantiation</vt:lpstr>
      <vt:lpstr>Grace</vt:lpstr>
      <vt:lpstr>Forgiveness</vt:lpstr>
      <vt:lpstr>Holiness</vt:lpstr>
      <vt:lpstr>Intercession of the Saints</vt:lpstr>
      <vt:lpstr>Communion with the Saints</vt:lpstr>
      <vt:lpstr>Memory of the Dead</vt:lpstr>
      <vt:lpstr>Salvation</vt:lpstr>
      <vt:lpstr>Salvation through Christ</vt:lpstr>
      <vt:lpstr>From Visible to Invisible</vt:lpstr>
      <vt:lpstr>Visible and Invisible</vt:lpstr>
      <vt:lpstr>Visible Leads to Invisible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Visible and Spiritual Church</dc:title>
  <dc:creator>bmartinka</dc:creator>
  <cp:lastModifiedBy>pintern</cp:lastModifiedBy>
  <cp:revision>34</cp:revision>
  <dcterms:created xsi:type="dcterms:W3CDTF">2010-11-22T22:49:55Z</dcterms:created>
  <dcterms:modified xsi:type="dcterms:W3CDTF">2012-02-15T17:07:07Z</dcterms:modified>
</cp:coreProperties>
</file>