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76071" autoAdjust="0"/>
  </p:normalViewPr>
  <p:slideViewPr>
    <p:cSldViewPr>
      <p:cViewPr>
        <p:scale>
          <a:sx n="80" d="100"/>
          <a:sy n="80" d="100"/>
        </p:scale>
        <p:origin x="-17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97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quotation on slide 4 is from the English translation of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Catechism of the Catholic Church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use in the United States of America, second edition, number 1840. Copyright © 1994 by the United States Catholic Conference, Inc.—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Libreria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Editrice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Vaticana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(LEV). English translation of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Catechism of the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Catholic Church: Modifications from the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Editio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copyright © 1997 by the United States Catholic Conference, Inc.—LEV.</a:t>
            </a:r>
          </a:p>
          <a:p>
            <a:pPr defTabSz="45720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scriptural quotation on slide 10 is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American Bible with Revised New Testament and Revised Psalms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Copyright © 1991, 1986, and 1970 by the Confraternity of Christian Doctrine, Washington, D.C. Used by the permission of the copyright owner. All Rights Reserved. No part of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American Bible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may be reproduced in any form without permission in writing from the copyright owner.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3" r:id="rId4"/>
    <p:sldLayoutId id="2147483672" r:id="rId5"/>
    <p:sldLayoutId id="2147483651" r:id="rId6"/>
    <p:sldLayoutId id="2147483674" r:id="rId7"/>
    <p:sldLayoutId id="2147483652" r:id="rId8"/>
    <p:sldLayoutId id="2147483655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Commitment to the First Commandment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smtClean="0"/>
              <a:t>Christian </a:t>
            </a:r>
            <a:r>
              <a:rPr lang="en-US" i="1" smtClean="0"/>
              <a:t>Morality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rmAutofit fontScale="62500" lnSpcReduction="20000"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TX001835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 txBox="1">
            <a:spLocks/>
          </p:cNvSpPr>
          <p:nvPr/>
        </p:nvSpPr>
        <p:spPr>
          <a:xfrm>
            <a:off x="914400" y="1066800"/>
            <a:ext cx="64770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How did Jesus broaden the Hebrew understanding of idolatry?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Jesus expanded the </a:t>
            </a:r>
            <a:br>
              <a:rPr lang="en-US" sz="2400" dirty="0" smtClean="0"/>
            </a:br>
            <a:r>
              <a:rPr lang="en-US" sz="2400" dirty="0" smtClean="0"/>
              <a:t>understanding of </a:t>
            </a:r>
            <a:br>
              <a:rPr lang="en-US" sz="2400" dirty="0" smtClean="0"/>
            </a:br>
            <a:r>
              <a:rPr lang="en-US" sz="2400" dirty="0" smtClean="0"/>
              <a:t>idolatry with teachings </a:t>
            </a:r>
            <a:br>
              <a:rPr lang="en-US" sz="2400" dirty="0" smtClean="0"/>
            </a:br>
            <a:r>
              <a:rPr lang="en-US" sz="2400" dirty="0" smtClean="0"/>
              <a:t>such as “You cannot </a:t>
            </a:r>
            <a:br>
              <a:rPr lang="en-US" sz="2400" dirty="0" smtClean="0"/>
            </a:br>
            <a:r>
              <a:rPr lang="en-US" sz="2400" dirty="0" smtClean="0"/>
              <a:t>serve God and </a:t>
            </a:r>
            <a:br>
              <a:rPr lang="en-US" sz="2400" dirty="0" smtClean="0"/>
            </a:br>
            <a:r>
              <a:rPr lang="en-US" sz="2400" dirty="0" smtClean="0"/>
              <a:t>mammon” (Matthew </a:t>
            </a:r>
            <a:br>
              <a:rPr lang="en-US" sz="2400" dirty="0" smtClean="0"/>
            </a:br>
            <a:r>
              <a:rPr lang="en-US" sz="2400" dirty="0" smtClean="0"/>
              <a:t>6:24). </a:t>
            </a:r>
            <a:r>
              <a:rPr lang="en-US" sz="2400" i="1" dirty="0" smtClean="0"/>
              <a:t>Mammon</a:t>
            </a:r>
            <a:r>
              <a:rPr lang="en-US" sz="2400" dirty="0" smtClean="0"/>
              <a:t> means </a:t>
            </a:r>
            <a:br>
              <a:rPr lang="en-US" sz="2400" dirty="0" smtClean="0"/>
            </a:br>
            <a:r>
              <a:rPr lang="en-US" sz="2400" dirty="0" smtClean="0"/>
              <a:t>wealth or power. 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Today we understand </a:t>
            </a:r>
            <a:br>
              <a:rPr lang="en-US" sz="2400" dirty="0" smtClean="0"/>
            </a:br>
            <a:r>
              <a:rPr lang="en-US" sz="2400" dirty="0" smtClean="0"/>
              <a:t>idolatry to mean not allowing anything to take the place of God in our lives.</a:t>
            </a:r>
          </a:p>
        </p:txBody>
      </p:sp>
      <p:pic>
        <p:nvPicPr>
          <p:cNvPr id="7" name="Picture 6" descr="10-Brooklyn_Museum_-_Jesus_Teaches_the_People_by_the_Sea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10414" y="1925488"/>
            <a:ext cx="4676386" cy="3332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 rot="16200000">
            <a:off x="7818939" y="41444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914400" y="1295400"/>
            <a:ext cx="2971800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What are modern examples of idolatry?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90600" y="2514600"/>
            <a:ext cx="6629400" cy="3657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400" dirty="0" smtClean="0"/>
              <a:t>Idolatry is turning </a:t>
            </a:r>
            <a:br>
              <a:rPr lang="en-US" sz="2400" dirty="0" smtClean="0"/>
            </a:br>
            <a:r>
              <a:rPr lang="en-US" sz="2400" dirty="0" smtClean="0"/>
              <a:t>toward something </a:t>
            </a:r>
            <a:br>
              <a:rPr lang="en-US" sz="2400" dirty="0" smtClean="0"/>
            </a:br>
            <a:r>
              <a:rPr lang="en-US" sz="2400" dirty="0" smtClean="0"/>
              <a:t>that is not God for our </a:t>
            </a:r>
            <a:br>
              <a:rPr lang="en-US" sz="2400" dirty="0" smtClean="0"/>
            </a:br>
            <a:r>
              <a:rPr lang="en-US" sz="2400" dirty="0" smtClean="0"/>
              <a:t>happiness and fulfillment. </a:t>
            </a:r>
            <a:br>
              <a:rPr lang="en-US" sz="2400" dirty="0" smtClean="0"/>
            </a:br>
            <a:r>
              <a:rPr lang="en-US" sz="2400" dirty="0" smtClean="0"/>
              <a:t>Modern examples could be </a:t>
            </a:r>
            <a:br>
              <a:rPr lang="en-US" sz="2400" dirty="0" smtClean="0"/>
            </a:br>
            <a:r>
              <a:rPr lang="en-US" sz="2400" dirty="0" smtClean="0"/>
              <a:t>the pursuit of money, success, </a:t>
            </a:r>
            <a:br>
              <a:rPr lang="en-US" sz="2400" dirty="0" smtClean="0"/>
            </a:br>
            <a:r>
              <a:rPr lang="en-US" sz="2400" dirty="0" smtClean="0"/>
              <a:t>fame, entertainment, or sex.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Picture 5" descr="11-Hoard_of_ancient_gold_coins-wikimedia.jpg"/>
          <p:cNvPicPr>
            <a:picLocks noChangeAspect="1"/>
          </p:cNvPicPr>
          <p:nvPr/>
        </p:nvPicPr>
        <p:blipFill>
          <a:blip r:embed="rId3" cstate="print"/>
          <a:srcRect l="10714"/>
          <a:stretch>
            <a:fillRect/>
          </a:stretch>
        </p:blipFill>
        <p:spPr>
          <a:xfrm>
            <a:off x="4165600" y="1066800"/>
            <a:ext cx="4445000" cy="3733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 rot="19439753">
            <a:off x="7342085" y="4177157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09600" y="914400"/>
            <a:ext cx="3276600" cy="1676400"/>
          </a:xfrm>
        </p:spPr>
        <p:txBody>
          <a:bodyPr>
            <a:normAutofit/>
          </a:bodyPr>
          <a:lstStyle/>
          <a:p>
            <a:pPr marL="0" indent="0"/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Why do we consider the First Commandment the starting point of our moral life?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762000" y="2819400"/>
            <a:ext cx="3276600" cy="2895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First Commandment calls us to put our faith in God alone. When we do this, we commit to following God’s moral law, our true path to love and happiness.</a:t>
            </a:r>
            <a:endParaRPr lang="en-US" dirty="0"/>
          </a:p>
        </p:txBody>
      </p:sp>
      <p:pic>
        <p:nvPicPr>
          <p:cNvPr id="7" name="Picture 6" descr="2-Creation_of_the_Sun_and_Moon_face_detail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75159" y="975807"/>
            <a:ext cx="3649641" cy="512019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 rot="16200000">
            <a:off x="7209339" y="467786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685800" y="1143000"/>
            <a:ext cx="7315200" cy="1524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Why do all the other commandments depend on the First Commandment?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838200" y="2209800"/>
            <a:ext cx="6705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First Commandment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calls us to love God with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our whole heart, soul,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mind, and strength.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Because of our love for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God, we will reverence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and honor him—which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are at the heart of the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Second and Third 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Commandments. We will also love and respect those he made in his image—our neighbors and ourselves—which forms the heart of the Fourth through the Tenth Commandments.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Picture 5" descr="3-proud_father_and_Sailor_from_the_destroyer_USS_Halsey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1676400"/>
            <a:ext cx="4785815" cy="32064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7620000" y="48599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 txBox="1">
            <a:spLocks/>
          </p:cNvSpPr>
          <p:nvPr/>
        </p:nvSpPr>
        <p:spPr>
          <a:xfrm>
            <a:off x="1371600" y="1143000"/>
            <a:ext cx="27432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accent4">
                    <a:lumMod val="75000"/>
                  </a:schemeClr>
                </a:solidFill>
              </a:rPr>
              <a:t>“The theological virtues  .  .  .  have God for their origin, their motive, and their object—God known by faith, God hoped in and loved for his own sake.” </a:t>
            </a:r>
          </a:p>
          <a:p>
            <a:r>
              <a:rPr lang="en-US" sz="2200" i="1" dirty="0" smtClean="0"/>
              <a:t>—Catechism of the Catholic Church,</a:t>
            </a:r>
            <a:r>
              <a:rPr lang="en-US" sz="2200" dirty="0" smtClean="0"/>
              <a:t> 1840</a:t>
            </a:r>
          </a:p>
        </p:txBody>
      </p:sp>
      <p:pic>
        <p:nvPicPr>
          <p:cNvPr id="6" name="Picture 5" descr="4-Anônimo_-_A_Santíssima_Trindad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03826" y="1371600"/>
            <a:ext cx="3601974" cy="441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 rot="16200000">
            <a:off x="7590339" y="460166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762000" y="1143000"/>
            <a:ext cx="3886200" cy="52578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>
              <a:spcAft>
                <a:spcPts val="1000"/>
              </a:spcAft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How does commitment to the First Commandment strengthen our practice of the theological virtues?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Commitment to the First Commandment encourages the practice of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faith</a:t>
            </a:r>
            <a:r>
              <a:rPr lang="en-US" sz="2400" dirty="0" smtClean="0"/>
              <a:t>, putting our trust in an unchanging source of life and goodness—in God, who is faithful to his promises.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Commitment to the First Commandment encourages the practice of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hope</a:t>
            </a:r>
            <a:r>
              <a:rPr lang="en-US" sz="2400" dirty="0" smtClean="0"/>
              <a:t>. Hope is expecting God’s blessings in this life and the reward of Heaven in the next.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Commitment to the First Commandment leads to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love</a:t>
            </a:r>
            <a:r>
              <a:rPr lang="en-US" sz="2400" dirty="0" smtClean="0"/>
              <a:t>: of God, others, and self.</a:t>
            </a:r>
          </a:p>
        </p:txBody>
      </p:sp>
      <p:pic>
        <p:nvPicPr>
          <p:cNvPr id="7" name="Picture 6" descr="4-Anônimo_-_A_Santíssima_Trindad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03826" y="1371600"/>
            <a:ext cx="3601974" cy="441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 rot="16200000">
            <a:off x="7590339" y="460166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914400" y="1066800"/>
            <a:ext cx="7315200" cy="1524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How does failure to keep our commitment to the First Commandment lead to sin?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1371600" y="4800600"/>
            <a:ext cx="6248400" cy="1828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/>
              <a:t>Putting our faith in God means accepting the truths of faith revealed through the Scriptures and Tradition and taught through the Church’s </a:t>
            </a:r>
            <a:r>
              <a:rPr lang="en-US" sz="2000" dirty="0" err="1" smtClean="0"/>
              <a:t>Magisterium</a:t>
            </a:r>
            <a:r>
              <a:rPr lang="en-US" sz="2000" dirty="0" smtClean="0"/>
              <a:t>. Thus, failing to put our faith in God can lead to heresy or apostasy—rejection of Christian faith.</a:t>
            </a:r>
          </a:p>
        </p:txBody>
      </p:sp>
      <p:pic>
        <p:nvPicPr>
          <p:cNvPr id="6" name="Picture 5" descr="6-Gutenberg_Bibl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3871" y="1447799"/>
            <a:ext cx="5186529" cy="350739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 rot="15522331">
            <a:off x="6221401" y="292634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838200" y="1066800"/>
            <a:ext cx="3352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How does failure to keep our commitment to the First Commandment lead to sin?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Failing to trust in God may lead to despair: ceasing to believe that God cares.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Failing to love God may lead to ingratitude, indifference, hatred, or pride.</a:t>
            </a:r>
          </a:p>
        </p:txBody>
      </p:sp>
      <p:pic>
        <p:nvPicPr>
          <p:cNvPr id="6" name="Picture 5" descr="7-shutterstock-mangojuicy_62345791.jpg"/>
          <p:cNvPicPr>
            <a:picLocks noChangeAspect="1"/>
          </p:cNvPicPr>
          <p:nvPr/>
        </p:nvPicPr>
        <p:blipFill>
          <a:blip r:embed="rId3" cstate="print"/>
          <a:srcRect l="11310" r="11259"/>
          <a:stretch>
            <a:fillRect/>
          </a:stretch>
        </p:blipFill>
        <p:spPr>
          <a:xfrm>
            <a:off x="4419600" y="1219200"/>
            <a:ext cx="4191000" cy="38862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 rot="16200000">
            <a:off x="7971338" y="4296861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</a:t>
            </a:r>
            <a:r>
              <a:rPr lang="en-US" sz="500" dirty="0" err="1" smtClean="0"/>
              <a:t>mangojuicy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914400" y="1219200"/>
            <a:ext cx="3276600" cy="1828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How do we nurture a relationship with God and strengthen faith, hope, and love?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914400" y="3200400"/>
            <a:ext cx="3200400" cy="28194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en-US" sz="2400" dirty="0" smtClean="0"/>
              <a:t>We strengthen our relationship with God primarily through the Sacraments, and also through adoration, prayer, sacrifice, and keeping our promises and vows.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Picture 5" descr="8-shutterstock-J. McPhail _1140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2440" y="1162050"/>
            <a:ext cx="3947160" cy="4933950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 rot="16200000">
            <a:off x="7497261" y="460166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Shutterstock</a:t>
            </a:r>
            <a:r>
              <a:rPr lang="en-US" sz="500" dirty="0" smtClean="0"/>
              <a:t>/J. </a:t>
            </a:r>
            <a:r>
              <a:rPr lang="en-US" sz="500" dirty="0" err="1" smtClean="0"/>
              <a:t>McPhail</a:t>
            </a:r>
            <a:endParaRPr lang="en-US" sz="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 txBox="1">
            <a:spLocks/>
          </p:cNvSpPr>
          <p:nvPr/>
        </p:nvSpPr>
        <p:spPr>
          <a:xfrm>
            <a:off x="914400" y="1066800"/>
            <a:ext cx="3581400" cy="5486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spcAft>
                <a:spcPts val="1000"/>
              </a:spcAft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What was the Hebrew understanding of idolatry?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In its original context, the First Commandment was understood to forbid the literal worship of gods and goddesses other than Yahweh.</a:t>
            </a:r>
          </a:p>
          <a:p>
            <a:pPr>
              <a:spcAft>
                <a:spcPts val="1000"/>
              </a:spcAft>
            </a:pPr>
            <a:r>
              <a:rPr lang="en-US" sz="2400" dirty="0" smtClean="0"/>
              <a:t>For the Israelites idolatry was a real and concrete thing. Archaeologists have found many statues of pagan gods and goddesses in the ruins of ancient Israel.</a:t>
            </a:r>
          </a:p>
        </p:txBody>
      </p:sp>
      <p:pic>
        <p:nvPicPr>
          <p:cNvPr id="7" name="Picture 6" descr="9-Worshiping_the_golden_calf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990600"/>
            <a:ext cx="3981450" cy="45039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 rot="18046136">
            <a:off x="7667370" y="4137586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580</TotalTime>
  <Words>564</Words>
  <Application>Microsoft Office PowerPoint</Application>
  <PresentationFormat>On-screen Show (4:3)</PresentationFormat>
  <Paragraphs>51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LIC Presentation template-New</vt:lpstr>
      <vt:lpstr>Commitment to the First Commandment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62</cp:revision>
  <dcterms:created xsi:type="dcterms:W3CDTF">2011-06-08T19:56:13Z</dcterms:created>
  <dcterms:modified xsi:type="dcterms:W3CDTF">2012-02-15T17:15:42Z</dcterms:modified>
</cp:coreProperties>
</file>