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2" r:id="rId8"/>
    <p:sldId id="363" r:id="rId9"/>
    <p:sldId id="364" r:id="rId10"/>
    <p:sldId id="3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126" d="100"/>
          <a:sy n="126" d="100"/>
        </p:scale>
        <p:origin x="-2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dirty="0"/>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28 in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dirty="0"/>
          </a:p>
        </p:txBody>
      </p:sp>
    </p:spTree>
    <p:extLst>
      <p:ext uri="{BB962C8B-B14F-4D97-AF65-F5344CB8AC3E}">
        <p14:creationId xmlns:p14="http://schemas.microsoft.com/office/powerpoint/2010/main" val="116427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a:t>
            </a:r>
            <a:r>
              <a:rPr lang="en-US" sz="1200" kern="1200" baseline="0" dirty="0" smtClean="0">
                <a:solidFill>
                  <a:schemeClr val="tx1"/>
                </a:solidFill>
                <a:effectLst/>
                <a:latin typeface="+mn-lt"/>
                <a:ea typeface="+mn-ea"/>
                <a:cs typeface="+mn-cs"/>
              </a:rPr>
              <a:t> the students to brainstorm examples of how to respect their health and the health of their friends and family. Other examples from the handbook include avoiding excess of food, alcohol, and tobacco and driving safely.</a:t>
            </a:r>
          </a:p>
          <a:p>
            <a:r>
              <a:rPr lang="en-US" sz="1200" kern="1200" baseline="0" dirty="0" smtClean="0">
                <a:solidFill>
                  <a:schemeClr val="tx1"/>
                </a:solidFill>
                <a:effectLst/>
                <a:latin typeface="+mn-lt"/>
                <a:ea typeface="+mn-ea"/>
                <a:cs typeface="+mn-cs"/>
              </a:rPr>
              <a:t>QUESTION: What are some benefits of having a healthy mind and body? Are there any spiritual benefits?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dirty="0"/>
          </a:p>
        </p:txBody>
      </p:sp>
    </p:spTree>
    <p:extLst>
      <p:ext uri="{BB962C8B-B14F-4D97-AF65-F5344CB8AC3E}">
        <p14:creationId xmlns:p14="http://schemas.microsoft.com/office/powerpoint/2010/main" val="249876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Both Sacred Scripture and Sacred Tradition speak to the dignity and value of every human life, no matter the person’s “worth” to society</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DISCUSSION: </a:t>
            </a:r>
            <a:r>
              <a:rPr lang="en-US" sz="1200" kern="1200" baseline="0" dirty="0" smtClean="0">
                <a:solidFill>
                  <a:schemeClr val="tx1"/>
                </a:solidFill>
                <a:effectLst/>
                <a:latin typeface="Arial" pitchFamily="34" charset="0"/>
                <a:ea typeface="+mn-ea"/>
                <a:cs typeface="Arial" pitchFamily="34" charset="0"/>
              </a:rPr>
              <a:t>The handbook claims that e</a:t>
            </a:r>
            <a:r>
              <a:rPr lang="en-US" dirty="0" smtClean="0">
                <a:latin typeface="Arial" pitchFamily="34" charset="0"/>
                <a:cs typeface="Arial" pitchFamily="34" charset="0"/>
              </a:rPr>
              <a:t>xposure to killing in movies, books, and news makes us less sensitive to the horror of harming or killing another person. Do the students think this is true? Can</a:t>
            </a:r>
            <a:r>
              <a:rPr lang="en-US" baseline="0" dirty="0" smtClean="0">
                <a:latin typeface="Arial" pitchFamily="34" charset="0"/>
                <a:cs typeface="Arial" pitchFamily="34" charset="0"/>
              </a:rPr>
              <a:t> they see this happening in their own life or in others’?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dirty="0"/>
          </a:p>
        </p:txBody>
      </p:sp>
    </p:spTree>
    <p:extLst>
      <p:ext uri="{BB962C8B-B14F-4D97-AF65-F5344CB8AC3E}">
        <p14:creationId xmlns:p14="http://schemas.microsoft.com/office/powerpoint/2010/main" val="245413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Church considers the principle of legitimate defense to be the only justification for killing a person. This principle only applies when there is absolutely no other way to defend yourself or other innocent people without killing the aggressor. Defending property/possessions is not justification for killing a person.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dirty="0"/>
          </a:p>
        </p:txBody>
      </p:sp>
    </p:spTree>
    <p:extLst>
      <p:ext uri="{BB962C8B-B14F-4D97-AF65-F5344CB8AC3E}">
        <p14:creationId xmlns:p14="http://schemas.microsoft.com/office/powerpoint/2010/main" val="154172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dirty="0" smtClean="0">
                <a:latin typeface="Arial" pitchFamily="34" charset="0"/>
                <a:cs typeface="Arial" pitchFamily="34" charset="0"/>
              </a:rPr>
              <a:t>Although the Church acknowledges the necessity of the death penalty</a:t>
            </a:r>
            <a:r>
              <a:rPr lang="en-US" baseline="0" dirty="0" smtClean="0">
                <a:latin typeface="Arial" pitchFamily="34" charset="0"/>
                <a:cs typeface="Arial" pitchFamily="34" charset="0"/>
              </a:rPr>
              <a:t> if it is the only way to protect society from a dangerous person, today our secure prisons make </a:t>
            </a:r>
            <a:r>
              <a:rPr lang="en-US" dirty="0" smtClean="0">
                <a:latin typeface="Arial" pitchFamily="34" charset="0"/>
                <a:cs typeface="Arial" pitchFamily="34" charset="0"/>
              </a:rPr>
              <a:t>cases where capital punishment is necessary very rare or nonexistent. </a:t>
            </a:r>
          </a:p>
          <a:p>
            <a:pPr marL="0" indent="0">
              <a:buFont typeface="Arial" pitchFamily="34" charset="0"/>
              <a:buNone/>
            </a:pPr>
            <a:r>
              <a:rPr lang="en-US" dirty="0" smtClean="0">
                <a:latin typeface="Arial" pitchFamily="34" charset="0"/>
                <a:cs typeface="Arial" pitchFamily="34" charset="0"/>
              </a:rPr>
              <a:t>QUESTION: Should the criminal</a:t>
            </a:r>
            <a:r>
              <a:rPr lang="en-US" baseline="0" dirty="0" smtClean="0">
                <a:latin typeface="Arial" pitchFamily="34" charset="0"/>
                <a:cs typeface="Arial" pitchFamily="34" charset="0"/>
              </a:rPr>
              <a:t> justice/prison system be more about punishment, protecting society, rehabilitating the offender, or some combination?</a:t>
            </a:r>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dirty="0"/>
          </a:p>
        </p:txBody>
      </p:sp>
    </p:spTree>
    <p:extLst>
      <p:ext uri="{BB962C8B-B14F-4D97-AF65-F5344CB8AC3E}">
        <p14:creationId xmlns:p14="http://schemas.microsoft.com/office/powerpoint/2010/main" val="217353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QUESTION:  In your view, what kind of good would outweigh the suffering caused by war? </a:t>
            </a:r>
            <a:endParaRPr lang="en-US" dirty="0" smtClean="0">
              <a:solidFill>
                <a:schemeClr val="bg1">
                  <a:lumMod val="65000"/>
                </a:schemeClr>
              </a:solidFill>
              <a:latin typeface="Arial" pitchFamily="34" charset="0"/>
              <a:cs typeface="Arial" pitchFamily="34" charset="0"/>
            </a:endParaRPr>
          </a:p>
          <a:p>
            <a:r>
              <a:rPr lang="en-US" sz="1200" kern="1200" dirty="0" smtClean="0">
                <a:solidFill>
                  <a:schemeClr val="tx1"/>
                </a:solidFill>
                <a:effectLst/>
                <a:latin typeface="+mn-lt"/>
                <a:ea typeface="+mn-ea"/>
                <a:cs typeface="+mn-cs"/>
              </a:rPr>
              <a:t>Encourage the students to give serious thought to this question. Remind them that as voters they will someday have input on issues of war and peace, and can voice their opinions even before they reach voting </a:t>
            </a:r>
            <a:r>
              <a:rPr lang="en-US" sz="1200" kern="1200" smtClean="0">
                <a:solidFill>
                  <a:schemeClr val="tx1"/>
                </a:solidFill>
                <a:effectLst/>
                <a:latin typeface="+mn-lt"/>
                <a:ea typeface="+mn-ea"/>
                <a:cs typeface="+mn-cs"/>
              </a:rPr>
              <a:t>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dirty="0"/>
          </a:p>
        </p:txBody>
      </p:sp>
    </p:spTree>
    <p:extLst>
      <p:ext uri="{BB962C8B-B14F-4D97-AF65-F5344CB8AC3E}">
        <p14:creationId xmlns:p14="http://schemas.microsoft.com/office/powerpoint/2010/main" val="428450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Note: Often opponents present the Church’s position as only caring about the</a:t>
            </a:r>
            <a:r>
              <a:rPr lang="en-US" sz="1200" kern="1200" baseline="0" dirty="0" smtClean="0">
                <a:solidFill>
                  <a:schemeClr val="tx1"/>
                </a:solidFill>
                <a:effectLst/>
                <a:latin typeface="+mn-lt"/>
                <a:ea typeface="+mn-ea"/>
                <a:cs typeface="+mn-cs"/>
              </a:rPr>
              <a:t> baby, not the mother, and only until the baby is born. It may be helpful to share information about ministries such as crisis pregnancy centers that offer counseling, parenting classes, and financial support for baby clothes, formula, and medical expenses, as well as ministries that help women and men who regret or are struggling to cope with their involvement in an abortion</a:t>
            </a:r>
            <a:r>
              <a:rPr lang="en-US" sz="1200" kern="1200" baseline="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dirty="0"/>
          </a:p>
        </p:txBody>
      </p:sp>
    </p:spTree>
    <p:extLst>
      <p:ext uri="{BB962C8B-B14F-4D97-AF65-F5344CB8AC3E}">
        <p14:creationId xmlns:p14="http://schemas.microsoft.com/office/powerpoint/2010/main" val="303876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Euthanasia</a:t>
            </a:r>
            <a:r>
              <a:rPr lang="en-US" sz="1200" kern="1200" baseline="0" dirty="0" smtClean="0">
                <a:solidFill>
                  <a:schemeClr val="tx1"/>
                </a:solidFill>
                <a:effectLst/>
                <a:latin typeface="+mn-lt"/>
                <a:ea typeface="+mn-ea"/>
                <a:cs typeface="+mn-cs"/>
              </a:rPr>
              <a:t> is also known as assisted suicide or mercy killing. </a:t>
            </a:r>
          </a:p>
          <a:p>
            <a:r>
              <a:rPr lang="en-US" sz="1200" kern="1200" baseline="0" dirty="0" smtClean="0">
                <a:solidFill>
                  <a:schemeClr val="tx1"/>
                </a:solidFill>
                <a:effectLst/>
                <a:latin typeface="+mn-lt"/>
                <a:ea typeface="+mn-ea"/>
                <a:cs typeface="+mn-cs"/>
              </a:rPr>
              <a:t>A person’s dignity and personhood aren’t diminished because they require intensive care, or because they can no longer speak or respond as they normally do.</a:t>
            </a:r>
          </a:p>
          <a:p>
            <a:r>
              <a:rPr lang="en-US" sz="1200" kern="1200" baseline="0" dirty="0" smtClean="0">
                <a:solidFill>
                  <a:schemeClr val="tx1"/>
                </a:solidFill>
                <a:effectLst/>
                <a:latin typeface="+mn-lt"/>
                <a:ea typeface="+mn-ea"/>
                <a:cs typeface="+mn-cs"/>
              </a:rPr>
              <a:t>The Church’s teaching on this issue does not require that extraordinary means (such as breathing tubes) always be used to keep a person alive, no matter what.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dirty="0"/>
          </a:p>
        </p:txBody>
      </p:sp>
    </p:spTree>
    <p:extLst>
      <p:ext uri="{BB962C8B-B14F-4D97-AF65-F5344CB8AC3E}">
        <p14:creationId xmlns:p14="http://schemas.microsoft.com/office/powerpoint/2010/main" val="3196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Serious</a:t>
            </a:r>
            <a:r>
              <a:rPr lang="en-US" sz="1200" kern="1200" baseline="0" dirty="0" smtClean="0">
                <a:solidFill>
                  <a:schemeClr val="tx1"/>
                </a:solidFill>
                <a:effectLst/>
                <a:latin typeface="+mn-lt"/>
                <a:ea typeface="+mn-ea"/>
                <a:cs typeface="+mn-cs"/>
              </a:rPr>
              <a:t> mental illness can cause a person to make choices they would not freely make, such as self-harm or suicide. Encourage students to talk to a trusted adult—including you!—if they or someone they know is dealing with mental illness and/or suicidal thoughts, or if someone they know has committed suicide. There is always hope, and God’s mercy and compassion never end. </a:t>
            </a: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dirty="0"/>
          </a:p>
        </p:txBody>
      </p:sp>
    </p:spTree>
    <p:extLst>
      <p:ext uri="{BB962C8B-B14F-4D97-AF65-F5344CB8AC3E}">
        <p14:creationId xmlns:p14="http://schemas.microsoft.com/office/powerpoint/2010/main" val="235205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students</a:t>
            </a:r>
            <a:r>
              <a:rPr lang="en-US" sz="1200" kern="1200" baseline="0" dirty="0" smtClean="0">
                <a:solidFill>
                  <a:schemeClr val="tx1"/>
                </a:solidFill>
                <a:effectLst/>
                <a:latin typeface="+mn-lt"/>
                <a:ea typeface="+mn-ea"/>
                <a:cs typeface="+mn-cs"/>
              </a:rPr>
              <a:t> for examples of scandalous behaviors/attitudes and how these behaviors/attitudes might lead observers into sin (e.g., skipping Mass could lead another Catholic to think Mass isn’t important, and to skip it themselves)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dirty="0"/>
          </a:p>
        </p:txBody>
      </p:sp>
    </p:spTree>
    <p:extLst>
      <p:ext uri="{BB962C8B-B14F-4D97-AF65-F5344CB8AC3E}">
        <p14:creationId xmlns:p14="http://schemas.microsoft.com/office/powerpoint/2010/main" val="355572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
        <p:nvSpPr>
          <p:cNvPr id="6" name="TextBox 5"/>
          <p:cNvSpPr txBox="1"/>
          <p:nvPr userDrawn="1"/>
        </p:nvSpPr>
        <p:spPr bwMode="auto">
          <a:xfrm>
            <a:off x="7593444" y="6477014"/>
            <a:ext cx="1550556" cy="369332"/>
          </a:xfrm>
          <a:prstGeom prst="rect">
            <a:avLst/>
          </a:prstGeom>
          <a:noFill/>
          <a:ln w="9525">
            <a:noFill/>
            <a:miter lim="800000"/>
            <a:headEnd/>
            <a:tailEnd/>
          </a:ln>
        </p:spPr>
        <p:txBody>
          <a:bodyPr wrap="none" rtlCol="0">
            <a:spAutoFit/>
          </a:bodyPr>
          <a:lstStyle/>
          <a:p>
            <a:r>
              <a:rPr lang="en-US" sz="900" dirty="0" smtClean="0">
                <a:solidFill>
                  <a:schemeClr val="tx1"/>
                </a:solidFill>
                <a:latin typeface="Arial"/>
              </a:rPr>
              <a:t>© 2015</a:t>
            </a:r>
            <a:r>
              <a:rPr lang="en-US" sz="900" baseline="0" dirty="0" smtClean="0">
                <a:solidFill>
                  <a:schemeClr val="tx1"/>
                </a:solidFill>
                <a:latin typeface="Arial"/>
              </a:rPr>
              <a:t> Saint Mary’s Press</a:t>
            </a:r>
          </a:p>
          <a:p>
            <a:r>
              <a:rPr lang="en-US" sz="900" baseline="0" dirty="0" smtClean="0">
                <a:solidFill>
                  <a:schemeClr val="tx1"/>
                </a:solidFill>
                <a:latin typeface="Arial"/>
              </a:rPr>
              <a:t>Catholic Faith Handbook</a:t>
            </a:r>
            <a:endParaRPr lang="en-US" sz="900" dirty="0">
              <a:solidFill>
                <a:schemeClr val="tx1"/>
              </a:solidFill>
              <a:latin typeface="Arial"/>
            </a:endParaRP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8" name="TextBox 7"/>
          <p:cNvSpPr txBox="1"/>
          <p:nvPr userDrawn="1"/>
        </p:nvSpPr>
        <p:spPr bwMode="auto">
          <a:xfrm>
            <a:off x="7593444" y="6371236"/>
            <a:ext cx="1550556" cy="369332"/>
          </a:xfrm>
          <a:prstGeom prst="rect">
            <a:avLst/>
          </a:prstGeom>
          <a:noFill/>
          <a:ln w="9525">
            <a:noFill/>
            <a:miter lim="800000"/>
            <a:headEnd/>
            <a:tailEnd/>
          </a:ln>
        </p:spPr>
        <p:txBody>
          <a:bodyPr wrap="none" rtlCol="0">
            <a:spAutoFit/>
          </a:bodyPr>
          <a:lstStyle/>
          <a:p>
            <a:r>
              <a:rPr lang="en-US" sz="900" dirty="0" smtClean="0">
                <a:solidFill>
                  <a:schemeClr val="tx1"/>
                </a:solidFill>
                <a:latin typeface="Arial"/>
              </a:rPr>
              <a:t>© 2015</a:t>
            </a:r>
            <a:r>
              <a:rPr lang="en-US" sz="900" baseline="0" dirty="0" smtClean="0">
                <a:solidFill>
                  <a:schemeClr val="tx1"/>
                </a:solidFill>
                <a:latin typeface="Arial"/>
              </a:rPr>
              <a:t> Saint Mary’s Press</a:t>
            </a:r>
          </a:p>
          <a:p>
            <a:r>
              <a:rPr lang="en-US" sz="900" baseline="0" dirty="0" smtClean="0">
                <a:solidFill>
                  <a:schemeClr val="tx1"/>
                </a:solidFill>
                <a:latin typeface="Arial"/>
              </a:rPr>
              <a:t>Catholic Faith Handbook</a:t>
            </a:r>
            <a:endParaRPr lang="en-US" sz="900" dirty="0">
              <a:solidFill>
                <a:schemeClr val="tx1"/>
              </a:solidFill>
              <a:latin typeface="Aria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xmlns:p14="http://schemas.microsoft.com/office/powerpoint/2010/mai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Respecting Life</a:t>
            </a:r>
          </a:p>
        </p:txBody>
      </p:sp>
      <p:sp>
        <p:nvSpPr>
          <p:cNvPr id="3" name="Subtitle 2"/>
          <p:cNvSpPr>
            <a:spLocks noGrp="1"/>
          </p:cNvSpPr>
          <p:nvPr>
            <p:ph type="subTitle" idx="1"/>
          </p:nvPr>
        </p:nvSpPr>
        <p:spPr>
          <a:xfrm>
            <a:off x="2057400" y="2460625"/>
            <a:ext cx="6400800" cy="990600"/>
          </a:xfrm>
        </p:spPr>
        <p:txBody>
          <a:bodyPr>
            <a:normAutofit fontScale="85000" lnSpcReduction="20000"/>
          </a:bodyPr>
          <a:lstStyle/>
          <a:p>
            <a:r>
              <a:rPr lang="en-US" i="1" dirty="0"/>
              <a:t>The Catholic Faith Handbook for Youth, </a:t>
            </a:r>
            <a:r>
              <a:rPr lang="en-US" sz="5600" dirty="0" smtClean="0">
                <a:solidFill>
                  <a:schemeClr val="tx1"/>
                </a:solidFill>
                <a:effectLst>
                  <a:outerShdw blurRad="38100" dist="38100" dir="2700000" algn="tl">
                    <a:srgbClr val="000000">
                      <a:alpha val="43137"/>
                    </a:srgbClr>
                  </a:outerShdw>
                </a:effectLst>
              </a:rPr>
              <a:t>Respecting Life</a:t>
            </a:r>
            <a:r>
              <a:rPr lang="en-US" i="1" dirty="0" smtClean="0"/>
              <a:t>Edition</a:t>
            </a:r>
            <a:endParaRPr lang="en-US" dirty="0"/>
          </a:p>
        </p:txBody>
      </p:sp>
      <p:sp>
        <p:nvSpPr>
          <p:cNvPr id="4" name="Text Placeholder 8"/>
          <p:cNvSpPr>
            <a:spLocks noGrp="1"/>
          </p:cNvSpPr>
          <p:nvPr>
            <p:ph type="body" sz="quarter" idx="10"/>
          </p:nvPr>
        </p:nvSpPr>
        <p:spPr>
          <a:xfrm>
            <a:off x="7550426" y="6248400"/>
            <a:ext cx="1447800" cy="152400"/>
          </a:xfrm>
        </p:spPr>
        <p:txBody>
          <a:bodyPr>
            <a:noAutofit/>
          </a:bodyPr>
          <a:lstStyle>
            <a:lvl1pPr>
              <a:buNone/>
              <a:defRPr sz="800">
                <a:solidFill>
                  <a:schemeClr val="bg1">
                    <a:lumMod val="50000"/>
                  </a:schemeClr>
                </a:solidFill>
              </a:defRPr>
            </a:lvl1pPr>
          </a:lstStyle>
          <a:p>
            <a:pPr lvl="0"/>
            <a:r>
              <a:rPr lang="en-US" dirty="0" smtClean="0">
                <a:solidFill>
                  <a:schemeClr val="tx1"/>
                </a:solidFill>
              </a:rPr>
              <a:t>Document #: </a:t>
            </a:r>
            <a:r>
              <a:rPr lang="en-US" dirty="0" smtClean="0">
                <a:solidFill>
                  <a:schemeClr val="tx1"/>
                </a:solidFill>
              </a:rPr>
              <a:t>TX005292</a:t>
            </a:r>
            <a:endParaRPr lang="en-US" dirty="0" smtClean="0">
              <a:solidFill>
                <a:schemeClr val="tx1"/>
              </a:solidFill>
            </a:endParaRPr>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28</a:t>
            </a:r>
            <a:endParaRPr lang="en-US" dirty="0">
              <a:solidFill>
                <a:schemeClr val="bg1"/>
              </a:solidFill>
              <a:latin typeface="Arial" pitchFamily="34" charset="0"/>
              <a:cs typeface="Arial" pitchFamily="34" charset="0"/>
            </a:endParaRPr>
          </a:p>
        </p:txBody>
      </p:sp>
      <p:sp>
        <p:nvSpPr>
          <p:cNvPr id="6" name="Subtitle 2"/>
          <p:cNvSpPr txBox="1">
            <a:spLocks/>
          </p:cNvSpPr>
          <p:nvPr/>
        </p:nvSpPr>
        <p:spPr>
          <a:xfrm>
            <a:off x="1896717" y="45720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Catholic Faith Handbook for Youth, Third Edition</a:t>
            </a:r>
          </a:p>
          <a:p>
            <a:pPr marL="0" indent="0" algn="ctr">
              <a:buNone/>
            </a:pPr>
            <a:r>
              <a:rPr lang="en-US" dirty="0" smtClean="0"/>
              <a:t>Chapter 28</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bwMode="auto">
          <a:xfrm>
            <a:off x="914400" y="2802612"/>
            <a:ext cx="7848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We should take care of our bodies and minds, which are wonderfully and carefully made.</a:t>
            </a:r>
          </a:p>
        </p:txBody>
      </p:sp>
      <p:sp>
        <p:nvSpPr>
          <p:cNvPr id="13" name="Content Placeholder 6"/>
          <p:cNvSpPr txBox="1">
            <a:spLocks/>
          </p:cNvSpPr>
          <p:nvPr/>
        </p:nvSpPr>
        <p:spPr>
          <a:xfrm>
            <a:off x="1532767" y="1524000"/>
            <a:ext cx="6229875" cy="685800"/>
          </a:xfrm>
          <a:prstGeom prst="rect">
            <a:avLst/>
          </a:prstGeom>
        </p:spPr>
        <p:txBody>
          <a:bodyPr>
            <a:noAutofit/>
          </a:bodyPr>
          <a:lstStyle/>
          <a:p>
            <a:pPr algn="ctr"/>
            <a:r>
              <a:rPr lang="en-US" sz="2400" b="1" dirty="0">
                <a:latin typeface="Arial" pitchFamily="34" charset="0"/>
                <a:cs typeface="Arial" pitchFamily="34" charset="0"/>
              </a:rPr>
              <a:t>Life Issues and the Fifth Commandment</a:t>
            </a:r>
            <a:r>
              <a:rPr lang="en-US" sz="2400" b="1" dirty="0" smtClean="0">
                <a:latin typeface="Arial" pitchFamily="34" charset="0"/>
                <a:cs typeface="Arial" pitchFamily="34" charset="0"/>
              </a:rPr>
              <a:t>: </a:t>
            </a:r>
          </a:p>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Respect for Health </a:t>
            </a:r>
            <a:endParaRPr lang="en-US" sz="2400" b="1" dirty="0">
              <a:latin typeface="Arial" pitchFamily="34" charset="0"/>
              <a:cs typeface="Arial" pitchFamily="34" charset="0"/>
            </a:endParaRPr>
          </a:p>
        </p:txBody>
      </p:sp>
      <p:sp>
        <p:nvSpPr>
          <p:cNvPr id="14" name="TextBox 13"/>
          <p:cNvSpPr txBox="1"/>
          <p:nvPr/>
        </p:nvSpPr>
        <p:spPr bwMode="auto">
          <a:xfrm>
            <a:off x="914400" y="3482073"/>
            <a:ext cx="746661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A healthy diet, exercise, and getting enough sleep are just the start of respecting our own health and encouraging others to do the same.</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912" y="4161535"/>
            <a:ext cx="3329017" cy="2218528"/>
          </a:xfrm>
          <a:prstGeom prst="rect">
            <a:avLst/>
          </a:prstGeom>
        </p:spPr>
      </p:pic>
      <p:sp>
        <p:nvSpPr>
          <p:cNvPr id="3" name="TextBox 2"/>
          <p:cNvSpPr txBox="1"/>
          <p:nvPr/>
        </p:nvSpPr>
        <p:spPr>
          <a:xfrm>
            <a:off x="4647704" y="6298894"/>
            <a:ext cx="1981200" cy="228600"/>
          </a:xfrm>
          <a:prstGeom prst="rect">
            <a:avLst/>
          </a:prstGeom>
        </p:spPr>
        <p:txBody>
          <a:bodyPr wrap="square" rtlCol="0">
            <a:noAutofit/>
          </a:bodyPr>
          <a:lstStyle/>
          <a:p>
            <a:pPr>
              <a:tabLst>
                <a:tab pos="182880" algn="l"/>
              </a:tabLst>
            </a:pPr>
            <a:r>
              <a:rPr lang="en-US" sz="800" dirty="0"/>
              <a:t>monkeybusinessimages/iStockphoto.com</a:t>
            </a:r>
            <a:endParaRPr lang="en-US" sz="800" dirty="0" smtClean="0">
              <a:latin typeface="Arial" pitchFamily="34" charset="0"/>
              <a:cs typeface="Arial" pitchFamily="34" charset="0"/>
            </a:endParaRPr>
          </a:p>
        </p:txBody>
      </p:sp>
    </p:spTree>
    <p:extLst>
      <p:ext uri="{BB962C8B-B14F-4D97-AF65-F5344CB8AC3E}">
        <p14:creationId xmlns:p14="http://schemas.microsoft.com/office/powerpoint/2010/main" val="333452734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6"/>
          <p:cNvSpPr txBox="1">
            <a:spLocks/>
          </p:cNvSpPr>
          <p:nvPr/>
        </p:nvSpPr>
        <p:spPr>
          <a:xfrm>
            <a:off x="1063704" y="1714500"/>
            <a:ext cx="6861096" cy="876300"/>
          </a:xfrm>
          <a:prstGeom prst="rect">
            <a:avLst/>
          </a:prstGeom>
        </p:spPr>
        <p:txBody>
          <a:bodyPr>
            <a:noAutofit/>
          </a:bodyPr>
          <a:lstStyle/>
          <a:p>
            <a:pPr algn="ctr"/>
            <a:r>
              <a:rPr lang="en-US" sz="2400" b="1" dirty="0" smtClean="0">
                <a:latin typeface="Arial" pitchFamily="34" charset="0"/>
                <a:cs typeface="Arial" pitchFamily="34" charset="0"/>
              </a:rPr>
              <a:t>Human Life is Sacred</a:t>
            </a:r>
            <a:endParaRPr lang="en-US" sz="2400" b="1" dirty="0">
              <a:latin typeface="Arial" pitchFamily="34" charset="0"/>
              <a:cs typeface="Arial" pitchFamily="34" charset="0"/>
            </a:endParaRPr>
          </a:p>
        </p:txBody>
      </p:sp>
      <p:sp>
        <p:nvSpPr>
          <p:cNvPr id="20" name="TextBox 19"/>
          <p:cNvSpPr txBox="1"/>
          <p:nvPr/>
        </p:nvSpPr>
        <p:spPr bwMode="auto">
          <a:xfrm>
            <a:off x="781712" y="2406134"/>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We are made in the image of God.</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781712" y="2861366"/>
            <a:ext cx="78288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Even lives that we think are “imperfect” or “worthless” are precious to God. </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781712" y="3507697"/>
            <a:ext cx="4399888"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Our God-given dignity is the foundation for loving God, other people, and ourselves. </a:t>
            </a:r>
            <a:endParaRPr lang="en-US" dirty="0">
              <a:latin typeface="Arial" pitchFamily="34" charset="0"/>
              <a:cs typeface="Arial" pitchFamily="34" charset="0"/>
            </a:endParaRPr>
          </a:p>
        </p:txBody>
      </p:sp>
      <p:sp>
        <p:nvSpPr>
          <p:cNvPr id="2" name="TextBox 1"/>
          <p:cNvSpPr txBox="1"/>
          <p:nvPr/>
        </p:nvSpPr>
        <p:spPr>
          <a:xfrm>
            <a:off x="4628322" y="5739248"/>
            <a:ext cx="3276600" cy="304800"/>
          </a:xfrm>
          <a:prstGeom prst="rect">
            <a:avLst/>
          </a:prstGeom>
        </p:spPr>
        <p:txBody>
          <a:bodyPr wrap="square" rtlCol="0">
            <a:noAutofit/>
          </a:bodyPr>
          <a:lstStyle/>
          <a:p>
            <a:r>
              <a:rPr lang="en-US" sz="800" dirty="0"/>
              <a:t>© Monkey Business Images/www.shutterstock.com</a:t>
            </a:r>
          </a:p>
        </p:txBody>
      </p:sp>
      <p:sp>
        <p:nvSpPr>
          <p:cNvPr id="9"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389844"/>
            <a:ext cx="3582948" cy="2388632"/>
          </a:xfrm>
          <a:prstGeom prst="rect">
            <a:avLst/>
          </a:prstGeom>
        </p:spPr>
      </p:pic>
    </p:spTree>
    <p:extLst>
      <p:ext uri="{BB962C8B-B14F-4D97-AF65-F5344CB8AC3E}">
        <p14:creationId xmlns:p14="http://schemas.microsoft.com/office/powerpoint/2010/main" val="41465902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1143000" y="1866900"/>
            <a:ext cx="6861096" cy="876300"/>
          </a:xfrm>
          <a:prstGeom prst="rect">
            <a:avLst/>
          </a:prstGeom>
        </p:spPr>
        <p:txBody>
          <a:bodyPr>
            <a:noAutofit/>
          </a:bodyPr>
          <a:lstStyle/>
          <a:p>
            <a:pPr algn="ctr"/>
            <a:r>
              <a:rPr lang="en-US" sz="2400" b="1" dirty="0" smtClean="0">
                <a:latin typeface="Arial" pitchFamily="34" charset="0"/>
                <a:cs typeface="Arial" pitchFamily="34" charset="0"/>
              </a:rPr>
              <a:t>Legitimate Defense</a:t>
            </a:r>
            <a:endParaRPr lang="en-US" sz="2400" b="1" dirty="0">
              <a:latin typeface="Arial" pitchFamily="34" charset="0"/>
              <a:cs typeface="Arial" pitchFamily="34" charset="0"/>
            </a:endParaRPr>
          </a:p>
        </p:txBody>
      </p:sp>
      <p:sp>
        <p:nvSpPr>
          <p:cNvPr id="16" name="TextBox 15"/>
          <p:cNvSpPr txBox="1"/>
          <p:nvPr/>
        </p:nvSpPr>
        <p:spPr bwMode="auto">
          <a:xfrm>
            <a:off x="990600" y="2743200"/>
            <a:ext cx="56190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We have a right to stop someone from harming us or others.</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990600" y="3642979"/>
            <a:ext cx="57714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If possible, we must avoid taking someone’s life, even in defense of self or others.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6"/>
          <p:cNvSpPr txBox="1">
            <a:spLocks/>
          </p:cNvSpPr>
          <p:nvPr/>
        </p:nvSpPr>
        <p:spPr>
          <a:xfrm>
            <a:off x="1458264" y="1295400"/>
            <a:ext cx="6456071" cy="663326"/>
          </a:xfrm>
          <a:prstGeom prst="rect">
            <a:avLst/>
          </a:prstGeom>
        </p:spPr>
        <p:txBody>
          <a:bodyPr>
            <a:noAutofit/>
          </a:bodyPr>
          <a:lstStyle/>
          <a:p>
            <a:pPr algn="ctr"/>
            <a:r>
              <a:rPr lang="en-US" sz="2400" b="1" dirty="0" smtClean="0">
                <a:latin typeface="Arial" pitchFamily="34" charset="0"/>
                <a:cs typeface="Arial" pitchFamily="34" charset="0"/>
              </a:rPr>
              <a:t>Life Issues and the Fifth Commandment:</a:t>
            </a:r>
          </a:p>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 Capital Punishment</a:t>
            </a:r>
            <a:endParaRPr lang="en-US" sz="2400" b="1" dirty="0">
              <a:latin typeface="Arial" pitchFamily="34" charset="0"/>
              <a:cs typeface="Arial" pitchFamily="34" charset="0"/>
            </a:endParaRPr>
          </a:p>
        </p:txBody>
      </p:sp>
      <p:sp>
        <p:nvSpPr>
          <p:cNvPr id="12" name="TextBox 11"/>
          <p:cNvSpPr txBox="1"/>
          <p:nvPr/>
        </p:nvSpPr>
        <p:spPr bwMode="auto">
          <a:xfrm>
            <a:off x="990600" y="2590800"/>
            <a:ext cx="8534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The death penalty is only acceptable when there is no other way to protect society (human life) from the offender.</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990600" y="3320245"/>
            <a:ext cx="7391400" cy="646331"/>
          </a:xfrm>
          <a:prstGeom prst="rect">
            <a:avLst/>
          </a:prstGeom>
          <a:noFill/>
          <a:ln w="9525">
            <a:noFill/>
            <a:miter lim="800000"/>
            <a:headEnd/>
            <a:tailEnd/>
          </a:ln>
        </p:spPr>
        <p:txBody>
          <a:bodyPr wrap="square" rtlCol="0">
            <a:spAutoFit/>
          </a:bodyPr>
          <a:lstStyle/>
          <a:p>
            <a:pPr marL="285750" indent="-285750">
              <a:buFont typeface="Arial" panose="020B0604020202020204" pitchFamily="34" charset="0"/>
              <a:buChar char="•"/>
            </a:pPr>
            <a:r>
              <a:rPr lang="en-US" dirty="0" smtClean="0">
                <a:latin typeface="Arial" pitchFamily="34" charset="0"/>
                <a:cs typeface="Arial" pitchFamily="34" charset="0"/>
              </a:rPr>
              <a:t> Even the worst sin does not take away a person’s God-given dignity.</a:t>
            </a:r>
            <a:endParaRPr lang="en-US" dirty="0">
              <a:latin typeface="Arial" pitchFamily="34" charset="0"/>
              <a:cs typeface="Arial" pitchFamily="34" charset="0"/>
            </a:endParaRPr>
          </a:p>
        </p:txBody>
      </p:sp>
      <p:sp>
        <p:nvSpPr>
          <p:cNvPr id="2" name="TextBox 1"/>
          <p:cNvSpPr txBox="1"/>
          <p:nvPr/>
        </p:nvSpPr>
        <p:spPr>
          <a:xfrm>
            <a:off x="4897092" y="6142421"/>
            <a:ext cx="3236016" cy="264967"/>
          </a:xfrm>
          <a:prstGeom prst="rect">
            <a:avLst/>
          </a:prstGeom>
        </p:spPr>
        <p:txBody>
          <a:bodyPr wrap="square" rtlCol="0">
            <a:noAutofit/>
          </a:bodyPr>
          <a:lstStyle/>
          <a:p>
            <a:pPr>
              <a:tabLst>
                <a:tab pos="182880" algn="l"/>
              </a:tabLst>
            </a:pPr>
            <a:r>
              <a:rPr lang="en-US" sz="800" dirty="0"/>
              <a:t>© View Apart/www.shutterstock.com</a:t>
            </a:r>
            <a:endParaRPr lang="en-US" sz="700" dirty="0" smtClean="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846014"/>
            <a:ext cx="3467100" cy="2296407"/>
          </a:xfrm>
          <a:prstGeom prst="rect">
            <a:avLst/>
          </a:prstGeom>
        </p:spPr>
      </p:pic>
    </p:spTree>
    <p:extLst>
      <p:ext uri="{BB962C8B-B14F-4D97-AF65-F5344CB8AC3E}">
        <p14:creationId xmlns:p14="http://schemas.microsoft.com/office/powerpoint/2010/main" val="332724723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734629" y="1464440"/>
            <a:ext cx="7425082" cy="663326"/>
          </a:xfrm>
          <a:prstGeom prst="rect">
            <a:avLst/>
          </a:prstGeom>
        </p:spPr>
        <p:txBody>
          <a:bodyPr>
            <a:noAutofit/>
          </a:bodyPr>
          <a:lstStyle/>
          <a:p>
            <a:pPr algn="ctr"/>
            <a:r>
              <a:rPr lang="en-US" sz="2400" b="1" dirty="0">
                <a:latin typeface="Arial" pitchFamily="34" charset="0"/>
                <a:cs typeface="Arial" pitchFamily="34" charset="0"/>
              </a:rPr>
              <a:t>Life Issues and the Fifth Commandment</a:t>
            </a:r>
            <a:r>
              <a:rPr lang="en-US" sz="2400" b="1" dirty="0" smtClean="0">
                <a:latin typeface="Arial" pitchFamily="34" charset="0"/>
                <a:cs typeface="Arial" pitchFamily="34" charset="0"/>
              </a:rPr>
              <a:t>: </a:t>
            </a:r>
          </a:p>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War</a:t>
            </a:r>
            <a:endParaRPr lang="en-US" sz="2400" b="1" dirty="0">
              <a:latin typeface="Arial" pitchFamily="34" charset="0"/>
              <a:cs typeface="Arial" pitchFamily="34" charset="0"/>
            </a:endParaRPr>
          </a:p>
        </p:txBody>
      </p:sp>
      <p:sp>
        <p:nvSpPr>
          <p:cNvPr id="18" name="TextBox 17"/>
          <p:cNvSpPr txBox="1"/>
          <p:nvPr/>
        </p:nvSpPr>
        <p:spPr bwMode="auto">
          <a:xfrm>
            <a:off x="969541" y="2743200"/>
            <a:ext cx="748865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Nations have the same right to self-defense as individuals.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969541" y="3112532"/>
            <a:ext cx="6705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Principles of just war must be met in order for a war to be moral. </a:t>
            </a:r>
            <a:endParaRPr lang="en-US" dirty="0">
              <a:solidFill>
                <a:schemeClr val="bg1">
                  <a:lumMod val="65000"/>
                </a:schemeClr>
              </a:solidFill>
              <a:latin typeface="Arial" pitchFamily="34" charset="0"/>
              <a:cs typeface="Arial" pitchFamily="34" charset="0"/>
            </a:endParaRPr>
          </a:p>
        </p:txBody>
      </p:sp>
      <p:sp>
        <p:nvSpPr>
          <p:cNvPr id="2" name="TextBox 1"/>
          <p:cNvSpPr txBox="1"/>
          <p:nvPr/>
        </p:nvSpPr>
        <p:spPr>
          <a:xfrm>
            <a:off x="4700618" y="3697643"/>
            <a:ext cx="3962400" cy="533400"/>
          </a:xfrm>
          <a:prstGeom prst="rect">
            <a:avLst/>
          </a:prstGeom>
        </p:spPr>
        <p:txBody>
          <a:bodyPr wrap="square" rtlCol="0">
            <a:noAutofit/>
          </a:bodyPr>
          <a:lstStyle/>
          <a:p>
            <a:pPr marL="285750" indent="-285750">
              <a:buFont typeface="Arial" panose="020B0604020202020204" pitchFamily="34" charset="0"/>
              <a:buChar char="•"/>
              <a:tabLst>
                <a:tab pos="182880" algn="l"/>
              </a:tabLst>
            </a:pPr>
            <a:r>
              <a:rPr lang="en-US" dirty="0" smtClean="0">
                <a:latin typeface="Arial" pitchFamily="34" charset="0"/>
                <a:cs typeface="Arial" pitchFamily="34" charset="0"/>
              </a:rPr>
              <a:t>Modern weapons lead people to question whether a just war is possible today. </a:t>
            </a:r>
          </a:p>
        </p:txBody>
      </p:sp>
      <p:sp>
        <p:nvSpPr>
          <p:cNvPr id="3" name="TextBox 2"/>
          <p:cNvSpPr txBox="1"/>
          <p:nvPr/>
        </p:nvSpPr>
        <p:spPr>
          <a:xfrm>
            <a:off x="1189615" y="6150226"/>
            <a:ext cx="3983460" cy="304800"/>
          </a:xfrm>
          <a:prstGeom prst="rect">
            <a:avLst/>
          </a:prstGeom>
        </p:spPr>
        <p:txBody>
          <a:bodyPr wrap="square" rtlCol="0">
            <a:noAutofit/>
          </a:bodyPr>
          <a:lstStyle/>
          <a:p>
            <a:pPr>
              <a:tabLst>
                <a:tab pos="182880" algn="l"/>
              </a:tabLst>
            </a:pPr>
            <a:r>
              <a:rPr lang="en-US" sz="800" dirty="0" smtClean="0"/>
              <a:t>©</a:t>
            </a:r>
            <a:r>
              <a:rPr lang="en-US" sz="800" dirty="0"/>
              <a:t> Przemek </a:t>
            </a:r>
            <a:r>
              <a:rPr lang="en-US" sz="800" dirty="0" smtClean="0"/>
              <a:t>Tokar/www.shutterstock.com</a:t>
            </a:r>
            <a:endParaRPr lang="en-US" sz="700" dirty="0" smtClean="0">
              <a:solidFill>
                <a:srgbClr val="FF0000"/>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9615" y="3854818"/>
            <a:ext cx="3524255" cy="2351853"/>
          </a:xfrm>
          <a:prstGeom prst="rect">
            <a:avLst/>
          </a:prstGeom>
        </p:spPr>
      </p:pic>
    </p:spTree>
    <p:extLst>
      <p:ext uri="{BB962C8B-B14F-4D97-AF65-F5344CB8AC3E}">
        <p14:creationId xmlns:p14="http://schemas.microsoft.com/office/powerpoint/2010/main" val="3107891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102862" y="2915706"/>
            <a:ext cx="522173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Abortion takes the life of a child and physically and psychologically harms a mother.</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414782" y="1524000"/>
            <a:ext cx="6528414" cy="685800"/>
          </a:xfrm>
          <a:prstGeom prst="rect">
            <a:avLst/>
          </a:prstGeom>
        </p:spPr>
        <p:txBody>
          <a:bodyPr>
            <a:noAutofit/>
          </a:bodyPr>
          <a:lstStyle/>
          <a:p>
            <a:pPr algn="ctr"/>
            <a:r>
              <a:rPr lang="en-US" sz="2400" b="1" dirty="0">
                <a:latin typeface="Arial" pitchFamily="34" charset="0"/>
                <a:cs typeface="Arial" pitchFamily="34" charset="0"/>
              </a:rPr>
              <a:t>Life Issues and the Fifth </a:t>
            </a:r>
            <a:r>
              <a:rPr lang="en-US" sz="2400" b="1" dirty="0" smtClean="0">
                <a:latin typeface="Arial" pitchFamily="34" charset="0"/>
                <a:cs typeface="Arial" pitchFamily="34" charset="0"/>
              </a:rPr>
              <a:t>Commandment: </a:t>
            </a:r>
          </a:p>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Abortion </a:t>
            </a:r>
            <a:endParaRPr lang="en-US" sz="2400" b="1" dirty="0">
              <a:latin typeface="Arial" pitchFamily="34" charset="0"/>
              <a:cs typeface="Arial" pitchFamily="34" charset="0"/>
            </a:endParaRPr>
          </a:p>
        </p:txBody>
      </p:sp>
      <p:sp>
        <p:nvSpPr>
          <p:cNvPr id="12" name="TextBox 11"/>
          <p:cNvSpPr txBox="1"/>
          <p:nvPr/>
        </p:nvSpPr>
        <p:spPr bwMode="auto">
          <a:xfrm>
            <a:off x="1116114" y="3667743"/>
            <a:ext cx="4370286"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Everyone—women and men—has a responsibility to support pregnant women and protect unborn children. </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562867"/>
            <a:ext cx="2438400" cy="3657600"/>
          </a:xfrm>
          <a:prstGeom prst="rect">
            <a:avLst/>
          </a:prstGeom>
        </p:spPr>
      </p:pic>
      <p:sp>
        <p:nvSpPr>
          <p:cNvPr id="4" name="TextBox 3"/>
          <p:cNvSpPr txBox="1"/>
          <p:nvPr/>
        </p:nvSpPr>
        <p:spPr>
          <a:xfrm rot="16200000">
            <a:off x="5067300" y="4693441"/>
            <a:ext cx="2743200" cy="533400"/>
          </a:xfrm>
          <a:prstGeom prst="rect">
            <a:avLst/>
          </a:prstGeom>
        </p:spPr>
        <p:txBody>
          <a:bodyPr wrap="square" rtlCol="0">
            <a:noAutofit/>
          </a:bodyPr>
          <a:lstStyle/>
          <a:p>
            <a:pPr>
              <a:tabLst>
                <a:tab pos="182880" algn="l"/>
              </a:tabLst>
            </a:pPr>
            <a:r>
              <a:rPr lang="en-US" sz="800" dirty="0">
                <a:latin typeface="Arial" panose="020B0604020202020204" pitchFamily="34" charset="0"/>
                <a:cs typeface="Arial" panose="020B0604020202020204" pitchFamily="34" charset="0"/>
              </a:rPr>
              <a:t>digitalskillet/iStockphoto.com</a:t>
            </a:r>
            <a:endParaRPr lang="en-US" sz="800" dirty="0" smtClean="0">
              <a:latin typeface="Arial" pitchFamily="34" charset="0"/>
              <a:cs typeface="Arial" pitchFamily="34" charset="0"/>
            </a:endParaRPr>
          </a:p>
        </p:txBody>
      </p:sp>
    </p:spTree>
    <p:extLst>
      <p:ext uri="{BB962C8B-B14F-4D97-AF65-F5344CB8AC3E}">
        <p14:creationId xmlns:p14="http://schemas.microsoft.com/office/powerpoint/2010/main" val="539641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1012" y="2819400"/>
            <a:ext cx="70113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Euthanasia supporters claim to be offering a death with dignity, but the taking of a human life is still murder.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797455" y="1524000"/>
            <a:ext cx="6744750" cy="685800"/>
          </a:xfrm>
          <a:prstGeom prst="rect">
            <a:avLst/>
          </a:prstGeom>
        </p:spPr>
        <p:txBody>
          <a:bodyPr>
            <a:noAutofit/>
          </a:bodyPr>
          <a:lstStyle/>
          <a:p>
            <a:pPr algn="ctr"/>
            <a:r>
              <a:rPr lang="en-US" sz="2400" b="1" dirty="0">
                <a:latin typeface="Arial" pitchFamily="34" charset="0"/>
                <a:cs typeface="Arial" pitchFamily="34" charset="0"/>
              </a:rPr>
              <a:t>Life Issues and the Fifth Commandment</a:t>
            </a:r>
            <a:r>
              <a:rPr lang="en-US" sz="2400" b="1" dirty="0" smtClean="0">
                <a:latin typeface="Arial" pitchFamily="34" charset="0"/>
                <a:cs typeface="Arial" pitchFamily="34" charset="0"/>
              </a:rPr>
              <a:t>: </a:t>
            </a:r>
          </a:p>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Euthanasia</a:t>
            </a:r>
            <a:endParaRPr lang="en-US" sz="2400" b="1" dirty="0">
              <a:latin typeface="Arial" pitchFamily="34" charset="0"/>
              <a:cs typeface="Arial" pitchFamily="34" charset="0"/>
            </a:endParaRPr>
          </a:p>
        </p:txBody>
      </p:sp>
      <p:sp>
        <p:nvSpPr>
          <p:cNvPr id="12" name="TextBox 11"/>
          <p:cNvSpPr txBox="1"/>
          <p:nvPr/>
        </p:nvSpPr>
        <p:spPr bwMode="auto">
          <a:xfrm>
            <a:off x="762000" y="3572962"/>
            <a:ext cx="712575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Dying with dignity is possible in other ways, including hospice programs and pain-relieving medicine. </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038889"/>
            <a:ext cx="3429000" cy="2285158"/>
          </a:xfrm>
          <a:prstGeom prst="rect">
            <a:avLst/>
          </a:prstGeom>
        </p:spPr>
      </p:pic>
      <p:sp>
        <p:nvSpPr>
          <p:cNvPr id="4" name="TextBox 3"/>
          <p:cNvSpPr txBox="1"/>
          <p:nvPr/>
        </p:nvSpPr>
        <p:spPr>
          <a:xfrm rot="16200000">
            <a:off x="4457700" y="5638761"/>
            <a:ext cx="1524000" cy="76200"/>
          </a:xfrm>
          <a:prstGeom prst="rect">
            <a:avLst/>
          </a:prstGeom>
        </p:spPr>
        <p:txBody>
          <a:bodyPr wrap="square" rtlCol="0">
            <a:noAutofit/>
          </a:bodyPr>
          <a:lstStyle/>
          <a:p>
            <a:pPr>
              <a:tabLst>
                <a:tab pos="182880" algn="l"/>
              </a:tabLst>
            </a:pPr>
            <a:r>
              <a:rPr lang="en-US" sz="800" dirty="0"/>
              <a:t>SilviaJansen/iStockphoto.com</a:t>
            </a:r>
            <a:endParaRPr lang="en-US" sz="800" dirty="0" smtClean="0">
              <a:latin typeface="Arial" pitchFamily="34" charset="0"/>
              <a:cs typeface="Arial" pitchFamily="34" charset="0"/>
            </a:endParaRPr>
          </a:p>
        </p:txBody>
      </p:sp>
    </p:spTree>
    <p:extLst>
      <p:ext uri="{BB962C8B-B14F-4D97-AF65-F5344CB8AC3E}">
        <p14:creationId xmlns:p14="http://schemas.microsoft.com/office/powerpoint/2010/main" val="202930938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bwMode="auto">
          <a:xfrm>
            <a:off x="1218212" y="2726635"/>
            <a:ext cx="69351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Suicide is the final rejection of the love of self, love of God, and love of neighbor.</a:t>
            </a:r>
            <a:endParaRPr lang="en-US" dirty="0">
              <a:solidFill>
                <a:schemeClr val="bg1">
                  <a:lumMod val="65000"/>
                </a:schemeClr>
              </a:solidFill>
              <a:latin typeface="Arial" pitchFamily="34" charset="0"/>
              <a:cs typeface="Arial" pitchFamily="34" charset="0"/>
            </a:endParaRPr>
          </a:p>
        </p:txBody>
      </p:sp>
      <p:sp>
        <p:nvSpPr>
          <p:cNvPr id="13" name="Content Placeholder 6"/>
          <p:cNvSpPr txBox="1">
            <a:spLocks/>
          </p:cNvSpPr>
          <p:nvPr/>
        </p:nvSpPr>
        <p:spPr>
          <a:xfrm>
            <a:off x="1447800" y="1524000"/>
            <a:ext cx="6172200" cy="685800"/>
          </a:xfrm>
          <a:prstGeom prst="rect">
            <a:avLst/>
          </a:prstGeom>
        </p:spPr>
        <p:txBody>
          <a:bodyPr>
            <a:noAutofit/>
          </a:bodyPr>
          <a:lstStyle/>
          <a:p>
            <a:pPr algn="ctr"/>
            <a:r>
              <a:rPr lang="en-US" sz="2400" b="1" dirty="0">
                <a:latin typeface="Arial" pitchFamily="34" charset="0"/>
                <a:cs typeface="Arial" pitchFamily="34" charset="0"/>
              </a:rPr>
              <a:t>Life Issues and the Fifth Commandment</a:t>
            </a:r>
            <a:r>
              <a:rPr lang="en-US" sz="2400" b="1" dirty="0" smtClean="0">
                <a:latin typeface="Arial" pitchFamily="34" charset="0"/>
                <a:cs typeface="Arial" pitchFamily="34" charset="0"/>
              </a:rPr>
              <a:t>: </a:t>
            </a:r>
          </a:p>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Suicide</a:t>
            </a:r>
            <a:endParaRPr lang="en-US" sz="2400" b="1" dirty="0">
              <a:latin typeface="Arial" pitchFamily="34" charset="0"/>
              <a:cs typeface="Arial" pitchFamily="34" charset="0"/>
            </a:endParaRPr>
          </a:p>
        </p:txBody>
      </p:sp>
      <p:sp>
        <p:nvSpPr>
          <p:cNvPr id="14" name="TextBox 13"/>
          <p:cNvSpPr txBox="1"/>
          <p:nvPr/>
        </p:nvSpPr>
        <p:spPr bwMode="auto">
          <a:xfrm>
            <a:off x="4800600" y="3289636"/>
            <a:ext cx="373380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We pray for those who have committed suicide and entrust them to God’s love and mercy.</a:t>
            </a:r>
            <a:endParaRPr lang="en-US"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296" y="3889801"/>
            <a:ext cx="3579075" cy="2386513"/>
          </a:xfrm>
          <a:prstGeom prst="rect">
            <a:avLst/>
          </a:prstGeom>
        </p:spPr>
      </p:pic>
      <p:sp>
        <p:nvSpPr>
          <p:cNvPr id="3" name="TextBox 2"/>
          <p:cNvSpPr txBox="1"/>
          <p:nvPr/>
        </p:nvSpPr>
        <p:spPr>
          <a:xfrm>
            <a:off x="3276600" y="6276314"/>
            <a:ext cx="1600200" cy="228600"/>
          </a:xfrm>
          <a:prstGeom prst="rect">
            <a:avLst/>
          </a:prstGeom>
        </p:spPr>
        <p:txBody>
          <a:bodyPr wrap="square" rtlCol="0">
            <a:noAutofit/>
          </a:bodyPr>
          <a:lstStyle/>
          <a:p>
            <a:pPr>
              <a:tabLst>
                <a:tab pos="182880" algn="l"/>
              </a:tabLst>
            </a:pPr>
            <a:r>
              <a:rPr lang="en-US" sz="800" dirty="0"/>
              <a:t>filadendron/iStockphoto.com</a:t>
            </a:r>
            <a:endParaRPr lang="en-US" sz="800" dirty="0" smtClean="0">
              <a:latin typeface="Arial" pitchFamily="34" charset="0"/>
              <a:cs typeface="Arial" pitchFamily="34" charset="0"/>
            </a:endParaRPr>
          </a:p>
        </p:txBody>
      </p:sp>
    </p:spTree>
    <p:extLst>
      <p:ext uri="{BB962C8B-B14F-4D97-AF65-F5344CB8AC3E}">
        <p14:creationId xmlns:p14="http://schemas.microsoft.com/office/powerpoint/2010/main" val="40618812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bwMode="auto">
          <a:xfrm>
            <a:off x="838200" y="2819400"/>
            <a:ext cx="74685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Scandal is an attitude or behavior that leads another person to sin, harming her or his spiritual life.</a:t>
            </a:r>
            <a:endParaRPr lang="en-US" dirty="0">
              <a:solidFill>
                <a:schemeClr val="bg1">
                  <a:lumMod val="65000"/>
                </a:schemeClr>
              </a:solidFill>
              <a:latin typeface="Arial" pitchFamily="34" charset="0"/>
              <a:cs typeface="Arial" pitchFamily="34" charset="0"/>
            </a:endParaRPr>
          </a:p>
        </p:txBody>
      </p:sp>
      <p:sp>
        <p:nvSpPr>
          <p:cNvPr id="13" name="Content Placeholder 6"/>
          <p:cNvSpPr txBox="1">
            <a:spLocks/>
          </p:cNvSpPr>
          <p:nvPr/>
        </p:nvSpPr>
        <p:spPr>
          <a:xfrm>
            <a:off x="1371600" y="1524000"/>
            <a:ext cx="6593338" cy="685800"/>
          </a:xfrm>
          <a:prstGeom prst="rect">
            <a:avLst/>
          </a:prstGeom>
        </p:spPr>
        <p:txBody>
          <a:bodyPr>
            <a:noAutofit/>
          </a:bodyPr>
          <a:lstStyle/>
          <a:p>
            <a:pPr algn="ctr"/>
            <a:r>
              <a:rPr lang="en-US" sz="2400" b="1" dirty="0">
                <a:latin typeface="Arial" pitchFamily="34" charset="0"/>
                <a:cs typeface="Arial" pitchFamily="34" charset="0"/>
              </a:rPr>
              <a:t>Life Issues and the Fifth Commandment</a:t>
            </a:r>
            <a:r>
              <a:rPr lang="en-US" sz="2400" b="1" dirty="0" smtClean="0">
                <a:latin typeface="Arial" pitchFamily="34" charset="0"/>
                <a:cs typeface="Arial" pitchFamily="34" charset="0"/>
              </a:rPr>
              <a:t>: </a:t>
            </a:r>
          </a:p>
          <a:p>
            <a:pPr algn="ctr"/>
            <a:endParaRPr lang="en-US" sz="2400" b="1" dirty="0">
              <a:latin typeface="Arial" pitchFamily="34" charset="0"/>
              <a:cs typeface="Arial" pitchFamily="34" charset="0"/>
            </a:endParaRPr>
          </a:p>
          <a:p>
            <a:pPr algn="ctr"/>
            <a:r>
              <a:rPr lang="en-US" sz="2400" b="1" dirty="0" smtClean="0">
                <a:latin typeface="Arial" pitchFamily="34" charset="0"/>
                <a:cs typeface="Arial" pitchFamily="34" charset="0"/>
              </a:rPr>
              <a:t>Scandal</a:t>
            </a:r>
            <a:endParaRPr lang="en-US" sz="2400" b="1" dirty="0">
              <a:latin typeface="Arial" pitchFamily="34" charset="0"/>
              <a:cs typeface="Arial" pitchFamily="34" charset="0"/>
            </a:endParaRPr>
          </a:p>
        </p:txBody>
      </p:sp>
      <p:sp>
        <p:nvSpPr>
          <p:cNvPr id="14" name="TextBox 13"/>
          <p:cNvSpPr txBox="1"/>
          <p:nvPr/>
        </p:nvSpPr>
        <p:spPr bwMode="auto">
          <a:xfrm>
            <a:off x="839188" y="3547586"/>
            <a:ext cx="731421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These attitudes or behaviors are especially wrong when committed by those who are supposed to educate or mentor others. </a:t>
            </a:r>
            <a:endParaRPr lang="en-US" dirty="0">
              <a:latin typeface="Arial" pitchFamily="34" charset="0"/>
              <a:cs typeface="Arial" pitchFamily="34" charset="0"/>
            </a:endParaRPr>
          </a:p>
        </p:txBody>
      </p:sp>
    </p:spTree>
    <p:extLst>
      <p:ext uri="{BB962C8B-B14F-4D97-AF65-F5344CB8AC3E}">
        <p14:creationId xmlns:p14="http://schemas.microsoft.com/office/powerpoint/2010/main" val="11695329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2270</TotalTime>
  <Words>1075</Words>
  <Application>Microsoft Macintosh PowerPoint</Application>
  <PresentationFormat>On-screen Show (4:3)</PresentationFormat>
  <Paragraphs>83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LIC Presentation template-New</vt:lpstr>
      <vt:lpstr>Respecting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364</cp:revision>
  <dcterms:created xsi:type="dcterms:W3CDTF">2011-06-08T19:56:13Z</dcterms:created>
  <dcterms:modified xsi:type="dcterms:W3CDTF">2015-01-20T19:24:41Z</dcterms:modified>
</cp:coreProperties>
</file>