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76071" autoAdjust="0"/>
  </p:normalViewPr>
  <p:slideViewPr>
    <p:cSldViewPr>
      <p:cViewPr varScale="1">
        <p:scale>
          <a:sx n="68" d="100"/>
          <a:sy n="68" d="100"/>
        </p:scale>
        <p:origin x="1618"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3/6/2014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4248978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2599269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Teacher notes:</a:t>
            </a:r>
            <a:r>
              <a:rPr lang="en-US" sz="1200" kern="1200" dirty="0" smtClean="0">
                <a:solidFill>
                  <a:schemeClr val="tx1"/>
                </a:solidFill>
                <a:latin typeface="+mn-lt"/>
                <a:ea typeface="+mn-ea"/>
                <a:cs typeface="+mn-cs"/>
              </a:rPr>
              <a:t>  Where and how does the first formation of a priest begin? </a:t>
            </a:r>
            <a:r>
              <a:rPr lang="en-US" sz="1200" i="1" kern="1200" dirty="0" smtClean="0">
                <a:solidFill>
                  <a:schemeClr val="tx1"/>
                </a:solidFill>
                <a:latin typeface="+mn-lt"/>
                <a:ea typeface="+mn-ea"/>
                <a:cs typeface="+mn-cs"/>
              </a:rPr>
              <a:t>(Allow the students to volunteer answers.)</a:t>
            </a:r>
            <a:r>
              <a:rPr lang="en-US" sz="1200" kern="1200" dirty="0" smtClean="0">
                <a:solidFill>
                  <a:schemeClr val="tx1"/>
                </a:solidFill>
                <a:latin typeface="+mn-lt"/>
                <a:ea typeface="+mn-ea"/>
                <a:cs typeface="+mn-cs"/>
              </a:rPr>
              <a:t> The first formation of a priest usually begins in the family. Loving and healthy families teach us to trust in God’s goodness. They first bring us to church and introduce us to the Sacraments. The witness of parental self-sacrificial love and faith can help to lay a firm foundation for the faithful, committed service of a future priest.</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1032568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Teacher notes:</a:t>
            </a:r>
            <a:r>
              <a:rPr lang="en-US" sz="1200" kern="1200" dirty="0" smtClean="0">
                <a:solidFill>
                  <a:schemeClr val="tx1"/>
                </a:solidFill>
                <a:latin typeface="+mn-lt"/>
                <a:ea typeface="+mn-ea"/>
                <a:cs typeface="+mn-cs"/>
              </a:rPr>
              <a:t>  What do you think a person should do who feels called to be a priest? </a:t>
            </a:r>
            <a:r>
              <a:rPr lang="en-US" sz="1200" i="1" kern="1200" dirty="0" smtClean="0">
                <a:solidFill>
                  <a:schemeClr val="tx1"/>
                </a:solidFill>
                <a:latin typeface="+mn-lt"/>
                <a:ea typeface="+mn-ea"/>
                <a:cs typeface="+mn-cs"/>
              </a:rPr>
              <a:t>(Allow the students to answer.)</a:t>
            </a:r>
            <a:r>
              <a:rPr lang="en-US" sz="1200" kern="1200" dirty="0" smtClean="0">
                <a:solidFill>
                  <a:schemeClr val="tx1"/>
                </a:solidFill>
                <a:latin typeface="+mn-lt"/>
                <a:ea typeface="+mn-ea"/>
                <a:cs typeface="+mn-cs"/>
              </a:rPr>
              <a:t> An important step in following God’s call is to first discern God’s call</a:t>
            </a:r>
            <a:r>
              <a:rPr lang="en-US" sz="1200" i="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In discernment God’s call is discerned from among other good options. The sign of correct discernment is peace and a sense of conviction that God is with you, despite what may be your own anxiety or questions.</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688114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Teacher notes:</a:t>
            </a:r>
            <a:r>
              <a:rPr lang="en-US" sz="1200" kern="1200" dirty="0" smtClean="0">
                <a:solidFill>
                  <a:schemeClr val="tx1"/>
                </a:solidFill>
                <a:latin typeface="+mn-lt"/>
                <a:ea typeface="+mn-ea"/>
                <a:cs typeface="+mn-cs"/>
              </a:rPr>
              <a:t>  What role does a vocations director play in helping someone discern a call to the priesthood? </a:t>
            </a:r>
            <a:r>
              <a:rPr lang="en-US" sz="1200" i="1" kern="1200" dirty="0" smtClean="0">
                <a:solidFill>
                  <a:schemeClr val="tx1"/>
                </a:solidFill>
                <a:latin typeface="+mn-lt"/>
                <a:ea typeface="+mn-ea"/>
                <a:cs typeface="+mn-cs"/>
              </a:rPr>
              <a:t>(Allow the students to answer.)</a:t>
            </a:r>
            <a:r>
              <a:rPr lang="en-US" sz="1200" kern="1200" dirty="0" smtClean="0">
                <a:solidFill>
                  <a:schemeClr val="tx1"/>
                </a:solidFill>
                <a:latin typeface="+mn-lt"/>
                <a:ea typeface="+mn-ea"/>
                <a:cs typeface="+mn-cs"/>
              </a:rPr>
              <a:t> A process of discernment usually entails praying and reflecting over an extended period of time. The next step is finding a vocations director. There are vocations directors for each diocese and for each religious order or congregation. Discernment is ongoing. Even in seminary studies, the process of discernment continues.</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4117344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Teacher notes:</a:t>
            </a:r>
            <a:r>
              <a:rPr lang="en-US" sz="1200" kern="1200" dirty="0" smtClean="0">
                <a:solidFill>
                  <a:schemeClr val="tx1"/>
                </a:solidFill>
                <a:latin typeface="+mn-lt"/>
                <a:ea typeface="+mn-ea"/>
                <a:cs typeface="+mn-cs"/>
              </a:rPr>
              <a:t>  What is the primary course of studies during the “pre-theology or minor seminary” stage of priestly formation? </a:t>
            </a:r>
            <a:r>
              <a:rPr lang="en-US" sz="1200" i="1" kern="1200" dirty="0" smtClean="0">
                <a:solidFill>
                  <a:schemeClr val="tx1"/>
                </a:solidFill>
                <a:latin typeface="+mn-lt"/>
                <a:ea typeface="+mn-ea"/>
                <a:cs typeface="+mn-cs"/>
              </a:rPr>
              <a:t>(Allow the students to answer.)</a:t>
            </a:r>
            <a:r>
              <a:rPr lang="en-US" sz="1200" kern="1200" dirty="0" smtClean="0">
                <a:solidFill>
                  <a:schemeClr val="tx1"/>
                </a:solidFill>
                <a:latin typeface="+mn-lt"/>
                <a:ea typeface="+mn-ea"/>
                <a:cs typeface="+mn-cs"/>
              </a:rPr>
              <a:t> The word </a:t>
            </a:r>
            <a:r>
              <a:rPr lang="en-US" sz="1200" i="1" kern="1200" dirty="0" smtClean="0">
                <a:solidFill>
                  <a:schemeClr val="tx1"/>
                </a:solidFill>
                <a:latin typeface="+mn-lt"/>
                <a:ea typeface="+mn-ea"/>
                <a:cs typeface="+mn-cs"/>
              </a:rPr>
              <a:t>philosophy</a:t>
            </a:r>
            <a:r>
              <a:rPr lang="en-US" sz="1200" kern="1200" dirty="0" smtClean="0">
                <a:solidFill>
                  <a:schemeClr val="tx1"/>
                </a:solidFill>
                <a:latin typeface="+mn-lt"/>
                <a:ea typeface="+mn-ea"/>
                <a:cs typeface="+mn-cs"/>
              </a:rPr>
              <a:t> means “love of wisdom.” Philosophy deals with the big questions of life in a systematic way. These questions concern a wide range of topics. Some of them are: What is the purpose of human life? How did the world come to be? What is the meaning of death? What makes a decision morally right or wrong? What is the purpose of knowledge? The study of philosophy is important because this area of study helps the students to think more clearly, logically, and critically about the world around them. It is also extremely important because philosophy underpins all theological studies. Often these classes are taken in a college setting with other college students.</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528521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Teacher notes:</a:t>
            </a:r>
            <a:r>
              <a:rPr lang="en-US" sz="1200" kern="1200" dirty="0" smtClean="0">
                <a:solidFill>
                  <a:schemeClr val="tx1"/>
                </a:solidFill>
                <a:latin typeface="+mn-lt"/>
                <a:ea typeface="+mn-ea"/>
                <a:cs typeface="+mn-cs"/>
              </a:rPr>
              <a:t>  What are the four areas of theology that seminarians must study? </a:t>
            </a:r>
            <a:r>
              <a:rPr lang="en-US" sz="1200" i="1" kern="1200" dirty="0" smtClean="0">
                <a:solidFill>
                  <a:schemeClr val="tx1"/>
                </a:solidFill>
                <a:latin typeface="+mn-lt"/>
                <a:ea typeface="+mn-ea"/>
                <a:cs typeface="+mn-cs"/>
              </a:rPr>
              <a:t>(Allow the students to answer.)</a:t>
            </a:r>
            <a:r>
              <a:rPr lang="en-US" sz="1200" kern="1200" dirty="0" smtClean="0">
                <a:solidFill>
                  <a:schemeClr val="tx1"/>
                </a:solidFill>
                <a:latin typeface="+mn-lt"/>
                <a:ea typeface="+mn-ea"/>
                <a:cs typeface="+mn-cs"/>
              </a:rPr>
              <a:t> The final stage of seminary training is the study of theology, a word which literally means “the study of God.” Theology is, in fact, a study of God’s Revelation and the Church’s Tradition. There are four broad areas of theological studies (see previous slide).</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3321841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Teacher notes:</a:t>
            </a:r>
            <a:r>
              <a:rPr lang="en-US" sz="1200" kern="1200" dirty="0" smtClean="0">
                <a:solidFill>
                  <a:schemeClr val="tx1"/>
                </a:solidFill>
                <a:latin typeface="+mn-lt"/>
                <a:ea typeface="+mn-ea"/>
                <a:cs typeface="+mn-cs"/>
              </a:rPr>
              <a:t>  Besides studying theology what other requirements must seminarians fulfill during this period of formation? </a:t>
            </a:r>
            <a:r>
              <a:rPr lang="en-US" sz="1200" i="1" kern="1200" dirty="0" smtClean="0">
                <a:solidFill>
                  <a:schemeClr val="tx1"/>
                </a:solidFill>
                <a:latin typeface="+mn-lt"/>
                <a:ea typeface="+mn-ea"/>
                <a:cs typeface="+mn-cs"/>
              </a:rPr>
              <a:t>(Allow the students to answer.)</a:t>
            </a:r>
            <a:r>
              <a:rPr lang="en-US" sz="1200" kern="1200" dirty="0" smtClean="0">
                <a:solidFill>
                  <a:schemeClr val="tx1"/>
                </a:solidFill>
                <a:latin typeface="+mn-lt"/>
                <a:ea typeface="+mn-ea"/>
                <a:cs typeface="+mn-cs"/>
              </a:rPr>
              <a:t> Because the period of theology studies is the last step before ordination, it is important that a seminarian be prepared for the many demands that will be made upon him as a priest. All of us can support our priests as they respond to the call to bring God and his love to us in the midst of our everyday lives.</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36688107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Opening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3/6/2014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3" r:id="rId4"/>
    <p:sldLayoutId id="2147483672" r:id="rId5"/>
    <p:sldLayoutId id="2147483651" r:id="rId6"/>
    <p:sldLayoutId id="2147483674" r:id="rId7"/>
    <p:sldLayoutId id="2147483652" r:id="rId8"/>
    <p:sldLayoutId id="2147483655" r:id="rId9"/>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Formation of a Priest</a:t>
            </a:r>
            <a:endParaRPr lang="en-US" dirty="0"/>
          </a:p>
        </p:txBody>
      </p:sp>
      <p:sp>
        <p:nvSpPr>
          <p:cNvPr id="3" name="Subtitle 2"/>
          <p:cNvSpPr>
            <a:spLocks noGrp="1"/>
          </p:cNvSpPr>
          <p:nvPr>
            <p:ph type="subTitle" idx="1"/>
          </p:nvPr>
        </p:nvSpPr>
        <p:spPr/>
        <p:txBody>
          <a:bodyPr/>
          <a:lstStyle/>
          <a:p>
            <a:r>
              <a:rPr lang="en-US" i="1" dirty="0" smtClean="0"/>
              <a:t>Vocations,</a:t>
            </a:r>
            <a:r>
              <a:rPr lang="en-US" dirty="0" smtClean="0"/>
              <a:t> Unit 6</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Family: The First Formation</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1" y="2145292"/>
            <a:ext cx="5753100" cy="3835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p:cNvSpPr txBox="1"/>
          <p:nvPr/>
        </p:nvSpPr>
        <p:spPr bwMode="auto">
          <a:xfrm rot="21177498">
            <a:off x="1829936" y="6176050"/>
            <a:ext cx="3200400" cy="215444"/>
          </a:xfrm>
          <a:prstGeom prst="rect">
            <a:avLst/>
          </a:prstGeom>
          <a:noFill/>
          <a:ln w="9525">
            <a:noFill/>
            <a:miter lim="800000"/>
            <a:headEnd/>
            <a:tailEnd/>
          </a:ln>
        </p:spPr>
        <p:txBody>
          <a:bodyPr wrap="square" rtlCol="0">
            <a:spAutoFit/>
          </a:bodyPr>
          <a:lstStyle/>
          <a:p>
            <a:r>
              <a:rPr lang="en-US" sz="800" dirty="0" smtClean="0"/>
              <a:t>Image in public domain</a:t>
            </a:r>
            <a:endParaRPr lang="en-US" sz="8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Discernment</a:t>
            </a:r>
            <a:endParaRPr lang="en-US" dirty="0"/>
          </a:p>
        </p:txBody>
      </p:sp>
      <p:sp>
        <p:nvSpPr>
          <p:cNvPr id="3" name="Content Placeholder 2"/>
          <p:cNvSpPr>
            <a:spLocks noGrp="1"/>
          </p:cNvSpPr>
          <p:nvPr>
            <p:ph idx="1"/>
          </p:nvPr>
        </p:nvSpPr>
        <p:spPr>
          <a:xfrm>
            <a:off x="1371600" y="1752600"/>
            <a:ext cx="3657600" cy="4373563"/>
          </a:xfrm>
        </p:spPr>
        <p:txBody>
          <a:bodyPr/>
          <a:lstStyle/>
          <a:p>
            <a:pPr>
              <a:buNone/>
            </a:pPr>
            <a:r>
              <a:rPr lang="en-US" dirty="0" smtClean="0"/>
              <a:t>Discernment  .  .  .</a:t>
            </a:r>
          </a:p>
          <a:p>
            <a:r>
              <a:rPr lang="en-US" dirty="0" smtClean="0"/>
              <a:t>comes from a Latin word meaning “to separate or to distinguish between”</a:t>
            </a:r>
          </a:p>
          <a:p>
            <a:r>
              <a:rPr lang="en-US" dirty="0" smtClean="0"/>
              <a:t>is the practice of listening for God’s call in our lives and, when making moral choices, distinguishing between good and bad choices</a:t>
            </a:r>
          </a:p>
          <a:p>
            <a:endParaRPr lang="en-US" dirty="0"/>
          </a:p>
        </p:txBody>
      </p:sp>
      <p:pic>
        <p:nvPicPr>
          <p:cNvPr id="4" name="Picture 3" descr="Slide3-shutterstock_91057046-Leah-Anne Thompson.jpg"/>
          <p:cNvPicPr>
            <a:picLocks noChangeAspect="1"/>
          </p:cNvPicPr>
          <p:nvPr/>
        </p:nvPicPr>
        <p:blipFill>
          <a:blip r:embed="rId3" cstate="print"/>
          <a:stretch>
            <a:fillRect/>
          </a:stretch>
        </p:blipFill>
        <p:spPr>
          <a:xfrm>
            <a:off x="5105400" y="1066800"/>
            <a:ext cx="3304032" cy="49461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rot="16200000">
            <a:off x="6864578" y="3968978"/>
            <a:ext cx="32766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Shutterstock</a:t>
            </a:r>
            <a:r>
              <a:rPr lang="en-US" sz="800" dirty="0" smtClean="0">
                <a:solidFill>
                  <a:schemeClr val="bg1">
                    <a:lumMod val="65000"/>
                  </a:schemeClr>
                </a:solidFill>
              </a:rPr>
              <a:t>/Leah-Anne Thompson</a:t>
            </a:r>
            <a:endParaRPr lang="en-US" sz="8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Vocations Director</a:t>
            </a:r>
            <a:endParaRPr lang="en-US" dirty="0"/>
          </a:p>
        </p:txBody>
      </p:sp>
      <p:sp>
        <p:nvSpPr>
          <p:cNvPr id="3" name="Content Placeholder 2"/>
          <p:cNvSpPr>
            <a:spLocks noGrp="1"/>
          </p:cNvSpPr>
          <p:nvPr>
            <p:ph idx="1"/>
          </p:nvPr>
        </p:nvSpPr>
        <p:spPr>
          <a:xfrm>
            <a:off x="3886200" y="1752600"/>
            <a:ext cx="4267200" cy="4724400"/>
          </a:xfrm>
        </p:spPr>
        <p:txBody>
          <a:bodyPr>
            <a:normAutofit/>
          </a:bodyPr>
          <a:lstStyle/>
          <a:p>
            <a:r>
              <a:rPr lang="en-US" dirty="0" smtClean="0"/>
              <a:t>Vocations directors for the diocese and for religious orders help a young man to discern whether he is being called to the priesthood.</a:t>
            </a:r>
          </a:p>
          <a:p>
            <a:r>
              <a:rPr lang="en-US" dirty="0" smtClean="0"/>
              <a:t>For a list of vocations directors for the </a:t>
            </a:r>
            <a:br>
              <a:rPr lang="en-US" dirty="0" smtClean="0"/>
            </a:br>
            <a:r>
              <a:rPr lang="en-US" dirty="0" smtClean="0"/>
              <a:t>priesthood, go to </a:t>
            </a:r>
            <a:r>
              <a:rPr lang="en-US" i="1" dirty="0" smtClean="0"/>
              <a:t>www.foryourvocation.org</a:t>
            </a:r>
            <a:r>
              <a:rPr lang="en-US" dirty="0" smtClean="0"/>
              <a:t> and click on the “Discerning Men” tab.</a:t>
            </a:r>
          </a:p>
          <a:p>
            <a:endParaRPr lang="en-US" dirty="0"/>
          </a:p>
        </p:txBody>
      </p:sp>
      <p:pic>
        <p:nvPicPr>
          <p:cNvPr id="4" name="Picture 3" descr="Slide4-winter08-131-clintrogersonlinecom.jpg"/>
          <p:cNvPicPr>
            <a:picLocks noChangeAspect="1"/>
          </p:cNvPicPr>
          <p:nvPr/>
        </p:nvPicPr>
        <p:blipFill>
          <a:blip r:embed="rId3" cstate="print"/>
          <a:srcRect l="17881"/>
          <a:stretch>
            <a:fillRect/>
          </a:stretch>
        </p:blipFill>
        <p:spPr>
          <a:xfrm>
            <a:off x="479908" y="1905000"/>
            <a:ext cx="3253892" cy="29718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TextBox 4"/>
          <p:cNvSpPr txBox="1"/>
          <p:nvPr/>
        </p:nvSpPr>
        <p:spPr bwMode="auto">
          <a:xfrm rot="16200000">
            <a:off x="-564922" y="3321278"/>
            <a:ext cx="1828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Clintrogersonline.com</a:t>
            </a:r>
            <a:endParaRPr lang="en-US" sz="8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First Stage of Seminary Training: Pre-Theology or “Minor Seminary”</a:t>
            </a:r>
            <a:endParaRPr lang="en-US" dirty="0"/>
          </a:p>
        </p:txBody>
      </p:sp>
      <p:sp>
        <p:nvSpPr>
          <p:cNvPr id="5" name="Content Placeholder 4"/>
          <p:cNvSpPr>
            <a:spLocks noGrp="1"/>
          </p:cNvSpPr>
          <p:nvPr>
            <p:ph idx="1"/>
          </p:nvPr>
        </p:nvSpPr>
        <p:spPr>
          <a:xfrm>
            <a:off x="990600" y="2057400"/>
            <a:ext cx="7391400" cy="4419600"/>
          </a:xfrm>
        </p:spPr>
        <p:txBody>
          <a:bodyPr>
            <a:normAutofit/>
          </a:bodyPr>
          <a:lstStyle/>
          <a:p>
            <a:r>
              <a:rPr lang="en-US" dirty="0" smtClean="0"/>
              <a:t>the first two to four years of formal training</a:t>
            </a:r>
          </a:p>
          <a:p>
            <a:r>
              <a:rPr lang="en-US" dirty="0" smtClean="0"/>
              <a:t>dedicated to the study of philosophy</a:t>
            </a:r>
          </a:p>
          <a:p>
            <a:r>
              <a:rPr lang="en-US" dirty="0" smtClean="0"/>
              <a:t>dedicated to the studies of Latin (official language of the Latin Rite of the </a:t>
            </a:r>
            <a:br>
              <a:rPr lang="en-US" dirty="0" smtClean="0"/>
            </a:br>
            <a:r>
              <a:rPr lang="en-US" dirty="0" smtClean="0"/>
              <a:t>Catholic Church) and </a:t>
            </a:r>
            <a:br>
              <a:rPr lang="en-US" dirty="0" smtClean="0"/>
            </a:br>
            <a:r>
              <a:rPr lang="en-US" dirty="0" smtClean="0"/>
              <a:t>Greek (original language </a:t>
            </a:r>
            <a:br>
              <a:rPr lang="en-US" dirty="0" smtClean="0"/>
            </a:br>
            <a:r>
              <a:rPr lang="en-US" dirty="0" smtClean="0"/>
              <a:t>of the New Testament)</a:t>
            </a:r>
          </a:p>
          <a:p>
            <a:r>
              <a:rPr lang="en-US" dirty="0" smtClean="0"/>
              <a:t>pastoral experiences </a:t>
            </a:r>
            <a:br>
              <a:rPr lang="en-US" dirty="0" smtClean="0"/>
            </a:br>
            <a:r>
              <a:rPr lang="en-US" dirty="0" smtClean="0"/>
              <a:t>are required during </a:t>
            </a:r>
            <a:br>
              <a:rPr lang="en-US" dirty="0" smtClean="0"/>
            </a:br>
            <a:r>
              <a:rPr lang="en-US" dirty="0" smtClean="0"/>
              <a:t>the summers</a:t>
            </a:r>
          </a:p>
        </p:txBody>
      </p:sp>
      <p:pic>
        <p:nvPicPr>
          <p:cNvPr id="6" name="Picture 5" descr="Slide5-shutterstock_107325587-corepics.jpg"/>
          <p:cNvPicPr>
            <a:picLocks noChangeAspect="1"/>
          </p:cNvPicPr>
          <p:nvPr/>
        </p:nvPicPr>
        <p:blipFill>
          <a:blip r:embed="rId3" cstate="print"/>
          <a:stretch>
            <a:fillRect/>
          </a:stretch>
        </p:blipFill>
        <p:spPr>
          <a:xfrm>
            <a:off x="4876342" y="3505200"/>
            <a:ext cx="389009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bwMode="auto">
          <a:xfrm>
            <a:off x="4876800" y="6109156"/>
            <a:ext cx="2438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Shutterstock</a:t>
            </a:r>
            <a:r>
              <a:rPr lang="en-US" sz="800" dirty="0" smtClean="0">
                <a:solidFill>
                  <a:schemeClr val="bg1">
                    <a:lumMod val="65000"/>
                  </a:schemeClr>
                </a:solidFill>
              </a:rPr>
              <a:t>/</a:t>
            </a:r>
            <a:r>
              <a:rPr lang="en-US" sz="800" dirty="0" err="1" smtClean="0">
                <a:solidFill>
                  <a:schemeClr val="bg1">
                    <a:lumMod val="65000"/>
                  </a:schemeClr>
                </a:solidFill>
              </a:rPr>
              <a:t>corepics</a:t>
            </a:r>
            <a:r>
              <a:rPr lang="en-US" sz="800" dirty="0" smtClean="0">
                <a:solidFill>
                  <a:schemeClr val="bg1">
                    <a:lumMod val="65000"/>
                  </a:schemeClr>
                </a:solidFill>
              </a:rPr>
              <a:t> </a:t>
            </a:r>
            <a:endParaRPr lang="en-US" sz="8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Second Stage of Seminary: Theology Studies</a:t>
            </a:r>
            <a:endParaRPr lang="en-US" dirty="0"/>
          </a:p>
        </p:txBody>
      </p:sp>
      <p:sp>
        <p:nvSpPr>
          <p:cNvPr id="4" name="Content Placeholder 3"/>
          <p:cNvSpPr>
            <a:spLocks noGrp="1"/>
          </p:cNvSpPr>
          <p:nvPr>
            <p:ph idx="1"/>
          </p:nvPr>
        </p:nvSpPr>
        <p:spPr>
          <a:xfrm>
            <a:off x="1066800" y="1752600"/>
            <a:ext cx="6477000" cy="5105400"/>
          </a:xfrm>
        </p:spPr>
        <p:txBody>
          <a:bodyPr>
            <a:normAutofit/>
          </a:bodyPr>
          <a:lstStyle/>
          <a:p>
            <a:pPr>
              <a:buNone/>
            </a:pPr>
            <a:r>
              <a:rPr lang="en-US" dirty="0" smtClean="0"/>
              <a:t>Seminarians study four areas of theology:</a:t>
            </a:r>
          </a:p>
          <a:p>
            <a:r>
              <a:rPr lang="en-US" dirty="0" smtClean="0"/>
              <a:t>dogmatic theology: the study </a:t>
            </a:r>
            <a:br>
              <a:rPr lang="en-US" dirty="0" smtClean="0"/>
            </a:br>
            <a:r>
              <a:rPr lang="en-US" dirty="0" smtClean="0"/>
              <a:t>of the objective truths and </a:t>
            </a:r>
            <a:br>
              <a:rPr lang="en-US" dirty="0" smtClean="0"/>
            </a:br>
            <a:r>
              <a:rPr lang="en-US" dirty="0" smtClean="0"/>
              <a:t>teachings of our faith</a:t>
            </a:r>
          </a:p>
          <a:p>
            <a:r>
              <a:rPr lang="en-US" dirty="0" smtClean="0"/>
              <a:t>moral theology: the study of </a:t>
            </a:r>
            <a:br>
              <a:rPr lang="en-US" dirty="0" smtClean="0"/>
            </a:br>
            <a:r>
              <a:rPr lang="en-US" dirty="0" smtClean="0"/>
              <a:t>what is good versus what is </a:t>
            </a:r>
            <a:br>
              <a:rPr lang="en-US" dirty="0" smtClean="0"/>
            </a:br>
            <a:r>
              <a:rPr lang="en-US" dirty="0" smtClean="0"/>
              <a:t>sinful</a:t>
            </a:r>
          </a:p>
          <a:p>
            <a:r>
              <a:rPr lang="en-US" dirty="0" smtClean="0"/>
              <a:t>spiritual theology: the study </a:t>
            </a:r>
            <a:br>
              <a:rPr lang="en-US" dirty="0" smtClean="0"/>
            </a:br>
            <a:r>
              <a:rPr lang="en-US" dirty="0" smtClean="0"/>
              <a:t>of prayer and spirituality</a:t>
            </a:r>
          </a:p>
          <a:p>
            <a:r>
              <a:rPr lang="en-US" dirty="0" smtClean="0"/>
              <a:t>Sacred Scripture: the study of the Old and New Testaments</a:t>
            </a:r>
          </a:p>
          <a:p>
            <a:endParaRPr lang="en-US" dirty="0"/>
          </a:p>
        </p:txBody>
      </p:sp>
      <p:pic>
        <p:nvPicPr>
          <p:cNvPr id="5" name="Picture 4" descr="Slide6-krakow 2010-orbiscatholicussecundus-blogspot-com.JPG"/>
          <p:cNvPicPr>
            <a:picLocks noChangeAspect="1"/>
          </p:cNvPicPr>
          <p:nvPr/>
        </p:nvPicPr>
        <p:blipFill>
          <a:blip r:embed="rId3" cstate="print"/>
          <a:srcRect l="10395" t="8571" r="32070" b="14286"/>
          <a:stretch>
            <a:fillRect/>
          </a:stretch>
        </p:blipFill>
        <p:spPr>
          <a:xfrm>
            <a:off x="5562600" y="2209800"/>
            <a:ext cx="3302000" cy="29718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bwMode="auto">
          <a:xfrm>
            <a:off x="5562600" y="5181600"/>
            <a:ext cx="3048000" cy="215444"/>
          </a:xfrm>
          <a:prstGeom prst="rect">
            <a:avLst/>
          </a:prstGeom>
          <a:noFill/>
          <a:ln w="9525">
            <a:noFill/>
            <a:miter lim="800000"/>
            <a:headEnd/>
            <a:tailEnd/>
          </a:ln>
        </p:spPr>
        <p:txBody>
          <a:bodyPr wrap="square" rtlCol="0">
            <a:spAutoFit/>
          </a:bodyPr>
          <a:lstStyle/>
          <a:p>
            <a:r>
              <a:rPr lang="en-US" sz="800" dirty="0" smtClean="0">
                <a:solidFill>
                  <a:schemeClr val="tx1">
                    <a:lumMod val="65000"/>
                    <a:lumOff val="35000"/>
                  </a:schemeClr>
                </a:solidFill>
              </a:rPr>
              <a:t>orbiscatholicussecundus.blogspot.com</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Theology Studies </a:t>
            </a:r>
            <a:r>
              <a:rPr lang="en-US" i="1" dirty="0" smtClean="0"/>
              <a:t>(continued)</a:t>
            </a:r>
            <a:endParaRPr lang="en-US" dirty="0"/>
          </a:p>
        </p:txBody>
      </p:sp>
      <p:sp>
        <p:nvSpPr>
          <p:cNvPr id="3" name="Content Placeholder 2"/>
          <p:cNvSpPr>
            <a:spLocks noGrp="1"/>
          </p:cNvSpPr>
          <p:nvPr>
            <p:ph idx="1"/>
          </p:nvPr>
        </p:nvSpPr>
        <p:spPr>
          <a:xfrm>
            <a:off x="1066800" y="1752600"/>
            <a:ext cx="7086600" cy="5105400"/>
          </a:xfrm>
        </p:spPr>
        <p:txBody>
          <a:bodyPr>
            <a:normAutofit/>
          </a:bodyPr>
          <a:lstStyle/>
          <a:p>
            <a:pPr marL="0" indent="0">
              <a:buNone/>
            </a:pPr>
            <a:r>
              <a:rPr lang="en-US" dirty="0" smtClean="0"/>
              <a:t>Personal formation continues in a variety of ways:</a:t>
            </a:r>
          </a:p>
          <a:p>
            <a:r>
              <a:rPr lang="en-US" dirty="0" smtClean="0"/>
              <a:t>meeting regularly with a spiritual director</a:t>
            </a:r>
          </a:p>
          <a:p>
            <a:r>
              <a:rPr lang="en-US" dirty="0" smtClean="0"/>
              <a:t>supervised service assignments such as visiting nursing homes and </a:t>
            </a:r>
            <a:br>
              <a:rPr lang="en-US" dirty="0" smtClean="0"/>
            </a:br>
            <a:r>
              <a:rPr lang="en-US" dirty="0" smtClean="0"/>
              <a:t>hospitals, teaching </a:t>
            </a:r>
            <a:br>
              <a:rPr lang="en-US" dirty="0" smtClean="0"/>
            </a:br>
            <a:r>
              <a:rPr lang="en-US" dirty="0" smtClean="0"/>
              <a:t>religious education, </a:t>
            </a:r>
            <a:br>
              <a:rPr lang="en-US" dirty="0" smtClean="0"/>
            </a:br>
            <a:r>
              <a:rPr lang="en-US" dirty="0" smtClean="0"/>
              <a:t>or helping the poor in </a:t>
            </a:r>
            <a:br>
              <a:rPr lang="en-US" dirty="0" smtClean="0"/>
            </a:br>
            <a:r>
              <a:rPr lang="en-US" dirty="0" smtClean="0"/>
              <a:t>shelters or soup </a:t>
            </a:r>
            <a:br>
              <a:rPr lang="en-US" dirty="0" smtClean="0"/>
            </a:br>
            <a:r>
              <a:rPr lang="en-US" dirty="0" smtClean="0"/>
              <a:t>kitchens</a:t>
            </a:r>
          </a:p>
          <a:p>
            <a:r>
              <a:rPr lang="en-US" dirty="0" smtClean="0"/>
              <a:t>working alongside a </a:t>
            </a:r>
            <a:br>
              <a:rPr lang="en-US" dirty="0" smtClean="0"/>
            </a:br>
            <a:r>
              <a:rPr lang="en-US" dirty="0" smtClean="0"/>
              <a:t>pastor or priest during </a:t>
            </a:r>
            <a:br>
              <a:rPr lang="en-US" dirty="0" smtClean="0"/>
            </a:br>
            <a:r>
              <a:rPr lang="en-US" dirty="0" smtClean="0"/>
              <a:t>the summers in local parishes</a:t>
            </a:r>
          </a:p>
          <a:p>
            <a:endParaRPr lang="en-US" dirty="0"/>
          </a:p>
        </p:txBody>
      </p:sp>
      <p:pic>
        <p:nvPicPr>
          <p:cNvPr id="4" name="Picture 3" descr="Slide7-Seminary-cooking-www-ucanews-com.jpg"/>
          <p:cNvPicPr>
            <a:picLocks noChangeAspect="1"/>
          </p:cNvPicPr>
          <p:nvPr/>
        </p:nvPicPr>
        <p:blipFill>
          <a:blip r:embed="rId3" cstate="print"/>
          <a:stretch>
            <a:fillRect/>
          </a:stretch>
        </p:blipFill>
        <p:spPr>
          <a:xfrm>
            <a:off x="4805053" y="3228769"/>
            <a:ext cx="3957947" cy="263863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bwMode="auto">
          <a:xfrm>
            <a:off x="4876800" y="5728156"/>
            <a:ext cx="30480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http://www.ucanews.com</a:t>
            </a:r>
            <a:endParaRPr lang="en-US" sz="8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2369</TotalTime>
  <Words>776</Words>
  <Application>Microsoft Office PowerPoint</Application>
  <PresentationFormat>On-screen Show (4:3)</PresentationFormat>
  <Paragraphs>45</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LIC Presentation template-New</vt:lpstr>
      <vt:lpstr>The Formation of a Priest</vt:lpstr>
      <vt:lpstr>PowerPoint Presentation</vt:lpstr>
      <vt:lpstr>Discernment</vt:lpstr>
      <vt:lpstr>The Vocations Director</vt:lpstr>
      <vt:lpstr>The First Stage of Seminary Training: Pre-Theology or “Minor Seminary”</vt:lpstr>
      <vt:lpstr>The Second Stage of Seminary: Theology Studies</vt:lpstr>
      <vt:lpstr>Theology Studies (continued)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dc:title>
  <dc:creator>bmartinka</dc:creator>
  <cp:lastModifiedBy>Brian Holzworth</cp:lastModifiedBy>
  <cp:revision>37</cp:revision>
  <dcterms:created xsi:type="dcterms:W3CDTF">2012-07-10T12:39:10Z</dcterms:created>
  <dcterms:modified xsi:type="dcterms:W3CDTF">2014-03-06T20:43:20Z</dcterms:modified>
</cp:coreProperties>
</file>