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Fast Redmond" initials="JF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p:scale>
          <a:sx n="80" d="100"/>
          <a:sy n="80" d="100"/>
        </p:scale>
        <p:origin x="-3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233946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images in public domain.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Petra, desert near </a:t>
            </a:r>
            <a:r>
              <a:rPr lang="en-US" dirty="0" err="1" smtClean="0"/>
              <a:t>Jordania</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t>
            </a:r>
            <a:r>
              <a:rPr lang="en-US" i="1" dirty="0" smtClean="0"/>
              <a:t>Three Capuchin Friars Meditating in Their Hermitage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t>
            </a:r>
            <a:r>
              <a:rPr lang="en-US" sz="1200" b="1" kern="1200" dirty="0" smtClean="0">
                <a:solidFill>
                  <a:schemeClr val="tx1"/>
                </a:solidFill>
                <a:latin typeface="+mn-lt"/>
                <a:ea typeface="+mn-ea"/>
                <a:cs typeface="+mn-cs"/>
              </a:rPr>
              <a:t>Mont Saint-Michel in France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Saint Lucas altarpiece, detail: Saint Benedict of </a:t>
            </a:r>
            <a:r>
              <a:rPr lang="en-US" dirty="0" err="1" smtClean="0"/>
              <a:t>Nursia</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t>
            </a:r>
            <a:r>
              <a:rPr lang="en-US" sz="1200" b="1" kern="1200" dirty="0" smtClean="0">
                <a:solidFill>
                  <a:schemeClr val="tx1"/>
                </a:solidFill>
                <a:latin typeface="+mn-lt"/>
                <a:ea typeface="+mn-ea"/>
                <a:cs typeface="+mn-cs"/>
              </a:rPr>
              <a:t>Book of </a:t>
            </a:r>
            <a:r>
              <a:rPr lang="en-US" sz="1200" b="1" kern="1200" dirty="0" err="1" smtClean="0">
                <a:solidFill>
                  <a:schemeClr val="tx1"/>
                </a:solidFill>
                <a:latin typeface="+mn-lt"/>
                <a:ea typeface="+mn-ea"/>
                <a:cs typeface="+mn-cs"/>
              </a:rPr>
              <a:t>Kells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5/31/2013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Western Monasticism</a:t>
            </a:r>
            <a:endParaRPr lang="en-US" dirty="0"/>
          </a:p>
        </p:txBody>
      </p:sp>
      <p:sp>
        <p:nvSpPr>
          <p:cNvPr id="3" name="Subtitle 2"/>
          <p:cNvSpPr>
            <a:spLocks noGrp="1"/>
          </p:cNvSpPr>
          <p:nvPr>
            <p:ph type="subTitle" idx="1"/>
          </p:nvPr>
        </p:nvSpPr>
        <p:spPr/>
        <p:txBody>
          <a:bodyPr/>
          <a:lstStyle/>
          <a:p>
            <a:r>
              <a:rPr lang="en-US" i="1" dirty="0" smtClean="0"/>
              <a:t>Church History,</a:t>
            </a:r>
            <a:r>
              <a:rPr lang="en-US" dirty="0" smtClean="0"/>
              <a:t> Unit 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6477000" cy="4373563"/>
          </a:xfrm>
        </p:spPr>
        <p:txBody>
          <a:bodyPr>
            <a:normAutofit lnSpcReduction="10000"/>
          </a:bodyPr>
          <a:lstStyle/>
          <a:p>
            <a:pPr marL="0" indent="0">
              <a:buNone/>
            </a:pPr>
            <a:r>
              <a:rPr lang="en-US" dirty="0" smtClean="0"/>
              <a:t>The rise of Western monasticism had a </a:t>
            </a:r>
            <a:br>
              <a:rPr lang="en-US" dirty="0" smtClean="0"/>
            </a:br>
            <a:r>
              <a:rPr lang="en-US" dirty="0" smtClean="0"/>
              <a:t>lasting effect on Western civilization:</a:t>
            </a:r>
          </a:p>
          <a:p>
            <a:pPr lvl="0"/>
            <a:r>
              <a:rPr lang="en-US" dirty="0" smtClean="0"/>
              <a:t>Monasteries preserved Western knowledge by copying manuscripts and promoting learning through monastery schools.</a:t>
            </a:r>
          </a:p>
          <a:p>
            <a:pPr lvl="0"/>
            <a:r>
              <a:rPr lang="en-US" dirty="0" smtClean="0"/>
              <a:t>Monks developed great music, art, and architecture.</a:t>
            </a:r>
          </a:p>
          <a:p>
            <a:pPr lvl="0"/>
            <a:r>
              <a:rPr lang="en-US" dirty="0" smtClean="0"/>
              <a:t>Monks developed techniques in agriculture, wine production, and wool spinning and weaving.</a:t>
            </a:r>
          </a:p>
          <a:p>
            <a:pPr lvl="0"/>
            <a:r>
              <a:rPr lang="en-US" dirty="0" smtClean="0"/>
              <a:t>Monasteries Christianized Europe.</a:t>
            </a:r>
            <a:endParaRPr lang="en-US" dirty="0"/>
          </a:p>
        </p:txBody>
      </p:sp>
      <p:pic>
        <p:nvPicPr>
          <p:cNvPr id="4" name="Picture 3" descr="MC900034529.WMF"/>
          <p:cNvPicPr>
            <a:picLocks noChangeAspect="1"/>
          </p:cNvPicPr>
          <p:nvPr/>
        </p:nvPicPr>
        <p:blipFill>
          <a:blip r:embed="rId3" cstate="print"/>
          <a:stretch>
            <a:fillRect/>
          </a:stretch>
        </p:blipFill>
        <p:spPr>
          <a:xfrm>
            <a:off x="7315200" y="914400"/>
            <a:ext cx="1442199" cy="1524000"/>
          </a:xfrm>
          <a:prstGeom prst="rect">
            <a:avLst/>
          </a:prstGeom>
        </p:spPr>
      </p:pic>
      <p:pic>
        <p:nvPicPr>
          <p:cNvPr id="5" name="Picture 4" descr="MC900329305.WMF"/>
          <p:cNvPicPr>
            <a:picLocks noChangeAspect="1"/>
          </p:cNvPicPr>
          <p:nvPr/>
        </p:nvPicPr>
        <p:blipFill>
          <a:blip r:embed="rId4" cstate="print"/>
          <a:stretch>
            <a:fillRect/>
          </a:stretch>
        </p:blipFill>
        <p:spPr>
          <a:xfrm>
            <a:off x="7772400" y="2514600"/>
            <a:ext cx="752323" cy="990600"/>
          </a:xfrm>
          <a:prstGeom prst="rect">
            <a:avLst/>
          </a:prstGeom>
        </p:spPr>
      </p:pic>
      <p:pic>
        <p:nvPicPr>
          <p:cNvPr id="6" name="Picture 5" descr="MC900351480.WMF"/>
          <p:cNvPicPr>
            <a:picLocks noChangeAspect="1"/>
          </p:cNvPicPr>
          <p:nvPr/>
        </p:nvPicPr>
        <p:blipFill>
          <a:blip r:embed="rId5" cstate="print"/>
          <a:stretch>
            <a:fillRect/>
          </a:stretch>
        </p:blipFill>
        <p:spPr>
          <a:xfrm>
            <a:off x="7772400" y="3733800"/>
            <a:ext cx="990600" cy="1236686"/>
          </a:xfrm>
          <a:prstGeom prst="rect">
            <a:avLst/>
          </a:prstGeom>
        </p:spPr>
      </p:pic>
      <p:pic>
        <p:nvPicPr>
          <p:cNvPr id="7" name="Picture 6" descr="MC900391378.WMF"/>
          <p:cNvPicPr>
            <a:picLocks noChangeAspect="1"/>
          </p:cNvPicPr>
          <p:nvPr/>
        </p:nvPicPr>
        <p:blipFill>
          <a:blip r:embed="rId6" cstate="print"/>
          <a:stretch>
            <a:fillRect/>
          </a:stretch>
        </p:blipFill>
        <p:spPr>
          <a:xfrm>
            <a:off x="7115238" y="5029200"/>
            <a:ext cx="936710" cy="1219200"/>
          </a:xfrm>
          <a:prstGeom prst="rect">
            <a:avLst/>
          </a:prstGeom>
        </p:spPr>
      </p:pic>
      <p:sp>
        <p:nvSpPr>
          <p:cNvPr id="8" name="TextBox 7"/>
          <p:cNvSpPr txBox="1"/>
          <p:nvPr/>
        </p:nvSpPr>
        <p:spPr bwMode="auto">
          <a:xfrm rot="16200000">
            <a:off x="8236178" y="5340578"/>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Images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1219200"/>
            <a:ext cx="7315200" cy="2057400"/>
          </a:xfrm>
        </p:spPr>
        <p:txBody>
          <a:bodyPr>
            <a:normAutofit/>
          </a:bodyPr>
          <a:lstStyle/>
          <a:p>
            <a:r>
              <a:rPr lang="en-US" dirty="0" smtClean="0"/>
              <a:t>The founding of Christian monasticism is attributed to Saint Anthony of the Desert, who withdrew from society to live as a hermit. As his reputation spread, other men sought him out and took up their own lives of solitary prayer.</a:t>
            </a:r>
            <a:endParaRPr lang="en-US" dirty="0"/>
          </a:p>
        </p:txBody>
      </p:sp>
      <p:pic>
        <p:nvPicPr>
          <p:cNvPr id="4" name="Picture 3" descr="Slide2-Petra_Jordan_BW_0.jpg"/>
          <p:cNvPicPr>
            <a:picLocks noChangeAspect="1"/>
          </p:cNvPicPr>
          <p:nvPr/>
        </p:nvPicPr>
        <p:blipFill>
          <a:blip r:embed="rId3" cstate="print"/>
          <a:srcRect t="11268"/>
          <a:stretch>
            <a:fillRect/>
          </a:stretch>
        </p:blipFill>
        <p:spPr>
          <a:xfrm>
            <a:off x="0" y="3276600"/>
            <a:ext cx="9144000" cy="2505076"/>
          </a:xfrm>
          <a:prstGeom prst="rect">
            <a:avLst/>
          </a:prstGeom>
        </p:spPr>
      </p:pic>
      <p:sp>
        <p:nvSpPr>
          <p:cNvPr id="5" name="TextBox 4"/>
          <p:cNvSpPr txBox="1"/>
          <p:nvPr/>
        </p:nvSpPr>
        <p:spPr bwMode="auto">
          <a:xfrm>
            <a:off x="6400800" y="5728156"/>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1447800"/>
            <a:ext cx="7315200" cy="1524000"/>
          </a:xfrm>
        </p:spPr>
        <p:txBody>
          <a:bodyPr>
            <a:normAutofit/>
          </a:bodyPr>
          <a:lstStyle/>
          <a:p>
            <a:r>
              <a:rPr lang="en-US" dirty="0" smtClean="0">
                <a:solidFill>
                  <a:schemeClr val="accent6">
                    <a:lumMod val="75000"/>
                  </a:schemeClr>
                </a:solidFill>
              </a:rPr>
              <a:t>These groupings of monks centered around a spiritual leader, like Anthony, and spread through the deserts of Asia Minor and Egypt.</a:t>
            </a:r>
            <a:endParaRPr lang="en-US" dirty="0">
              <a:solidFill>
                <a:schemeClr val="accent6">
                  <a:lumMod val="75000"/>
                </a:schemeClr>
              </a:solidFill>
            </a:endParaRPr>
          </a:p>
        </p:txBody>
      </p:sp>
      <p:pic>
        <p:nvPicPr>
          <p:cNvPr id="4" name="Picture 3" descr="Slide2-Petra_Jordan_BW_0.jpg"/>
          <p:cNvPicPr>
            <a:picLocks noChangeAspect="1"/>
          </p:cNvPicPr>
          <p:nvPr/>
        </p:nvPicPr>
        <p:blipFill>
          <a:blip r:embed="rId3" cstate="print"/>
          <a:srcRect t="11268"/>
          <a:stretch>
            <a:fillRect/>
          </a:stretch>
        </p:blipFill>
        <p:spPr>
          <a:xfrm>
            <a:off x="0" y="3276600"/>
            <a:ext cx="9144000" cy="2505076"/>
          </a:xfrm>
          <a:prstGeom prst="rect">
            <a:avLst/>
          </a:prstGeom>
        </p:spPr>
      </p:pic>
      <p:sp>
        <p:nvSpPr>
          <p:cNvPr id="5" name="TextBox 4"/>
          <p:cNvSpPr txBox="1"/>
          <p:nvPr/>
        </p:nvSpPr>
        <p:spPr bwMode="auto">
          <a:xfrm>
            <a:off x="6400800" y="5728156"/>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66800" y="1371600"/>
            <a:ext cx="4572000" cy="5181600"/>
          </a:xfrm>
        </p:spPr>
        <p:txBody>
          <a:bodyPr>
            <a:normAutofit lnSpcReduction="10000"/>
          </a:bodyPr>
          <a:lstStyle/>
          <a:p>
            <a:pPr marL="0" indent="0" algn="l"/>
            <a:r>
              <a:rPr lang="en-US" dirty="0" smtClean="0">
                <a:solidFill>
                  <a:schemeClr val="tx1"/>
                </a:solidFill>
              </a:rPr>
              <a:t>A contemporary of Anthony, </a:t>
            </a:r>
            <a:r>
              <a:rPr lang="en-US" dirty="0" err="1" smtClean="0">
                <a:solidFill>
                  <a:schemeClr val="tx1"/>
                </a:solidFill>
              </a:rPr>
              <a:t>Pachomius</a:t>
            </a:r>
            <a:r>
              <a:rPr lang="en-US" dirty="0" smtClean="0">
                <a:solidFill>
                  <a:schemeClr val="tx1"/>
                </a:solidFill>
              </a:rPr>
              <a:t>, recognized the need for uniformity. Around AD 320 he organized the first monasteries as walled communities, where men and women lived in communal houses.</a:t>
            </a:r>
          </a:p>
          <a:p>
            <a:pPr marL="0" indent="0" algn="l"/>
            <a:r>
              <a:rPr lang="en-US" dirty="0" smtClean="0">
                <a:solidFill>
                  <a:schemeClr val="tx1"/>
                </a:solidFill>
              </a:rPr>
              <a:t>In </a:t>
            </a:r>
            <a:r>
              <a:rPr lang="en-US" dirty="0" smtClean="0">
                <a:solidFill>
                  <a:schemeClr val="tx1"/>
                </a:solidFill>
              </a:rPr>
              <a:t>these early monastic communities, men and women pledged lives of prayer, celibacy, poverty, and obedience to a superior called an abbot or abbess.</a:t>
            </a:r>
            <a:endParaRPr lang="en-US" dirty="0">
              <a:solidFill>
                <a:schemeClr val="tx1"/>
              </a:solidFill>
            </a:endParaRPr>
          </a:p>
        </p:txBody>
      </p:sp>
      <p:pic>
        <p:nvPicPr>
          <p:cNvPr id="4" name="Picture 3" descr="Slide4-Alessandro_Magnasco_002.jpg"/>
          <p:cNvPicPr>
            <a:picLocks noChangeAspect="1"/>
          </p:cNvPicPr>
          <p:nvPr/>
        </p:nvPicPr>
        <p:blipFill>
          <a:blip r:embed="rId3" cstate="print"/>
          <a:stretch>
            <a:fillRect/>
          </a:stretch>
        </p:blipFill>
        <p:spPr>
          <a:xfrm>
            <a:off x="5715000" y="1752600"/>
            <a:ext cx="3088199" cy="3886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715000" y="56388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90600" y="1524000"/>
            <a:ext cx="7315200" cy="1524000"/>
          </a:xfrm>
        </p:spPr>
        <p:txBody>
          <a:bodyPr>
            <a:normAutofit/>
          </a:bodyPr>
          <a:lstStyle/>
          <a:p>
            <a:r>
              <a:rPr lang="en-US" dirty="0" smtClean="0"/>
              <a:t>After Saint Athanasius wrote about the life of Saint Anthony of the Desert, monasticism spread into Western Europe.</a:t>
            </a:r>
          </a:p>
          <a:p>
            <a:endParaRPr lang="en-US" dirty="0"/>
          </a:p>
        </p:txBody>
      </p:sp>
      <p:pic>
        <p:nvPicPr>
          <p:cNvPr id="4" name="Picture 3" descr="Slide5-Mont_Saint-Michel_France.jpg"/>
          <p:cNvPicPr>
            <a:picLocks noChangeAspect="1"/>
          </p:cNvPicPr>
          <p:nvPr/>
        </p:nvPicPr>
        <p:blipFill>
          <a:blip r:embed="rId3" cstate="print"/>
          <a:srcRect l="9375" t="8929" b="13080"/>
          <a:stretch>
            <a:fillRect/>
          </a:stretch>
        </p:blipFill>
        <p:spPr>
          <a:xfrm>
            <a:off x="2209800" y="3429000"/>
            <a:ext cx="4927600" cy="31805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rot="16200000">
            <a:off x="6483578" y="5416778"/>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5334000" cy="5029200"/>
          </a:xfrm>
        </p:spPr>
        <p:txBody>
          <a:bodyPr>
            <a:normAutofit/>
          </a:bodyPr>
          <a:lstStyle/>
          <a:p>
            <a:pPr marL="0" indent="0">
              <a:buNone/>
            </a:pPr>
            <a:r>
              <a:rPr lang="en-US" dirty="0" smtClean="0"/>
              <a:t>In the early sixth century, Saint Benedict of </a:t>
            </a:r>
            <a:r>
              <a:rPr lang="en-US" dirty="0" err="1" smtClean="0"/>
              <a:t>Nursia</a:t>
            </a:r>
            <a:r>
              <a:rPr lang="en-US" dirty="0" smtClean="0"/>
              <a:t> formed a group of men into the community that became the famous monastery at Monte </a:t>
            </a:r>
            <a:r>
              <a:rPr lang="en-US" dirty="0" err="1" smtClean="0"/>
              <a:t>Cassino</a:t>
            </a:r>
            <a:r>
              <a:rPr lang="en-US" dirty="0" smtClean="0"/>
              <a:t>, in present-day Italy.</a:t>
            </a:r>
          </a:p>
          <a:p>
            <a:r>
              <a:rPr lang="en-US" dirty="0" smtClean="0"/>
              <a:t>Benedict’s monastery was a self-sustaining community, meaning that it supplied itself with food, clothing, and shelter.</a:t>
            </a:r>
          </a:p>
          <a:p>
            <a:r>
              <a:rPr lang="en-US" dirty="0" smtClean="0"/>
              <a:t>Benedict’s sister, </a:t>
            </a:r>
            <a:r>
              <a:rPr lang="en-US" dirty="0" err="1" smtClean="0"/>
              <a:t>Scholastica</a:t>
            </a:r>
            <a:r>
              <a:rPr lang="en-US" dirty="0" smtClean="0"/>
              <a:t>, formed a nearby community for women.</a:t>
            </a:r>
          </a:p>
          <a:p>
            <a:endParaRPr lang="en-US" dirty="0"/>
          </a:p>
        </p:txBody>
      </p:sp>
      <p:pic>
        <p:nvPicPr>
          <p:cNvPr id="4" name="Picture 3" descr="Slide6-Andrea_Mantegna_Saint_Benedict.jpg"/>
          <p:cNvPicPr>
            <a:picLocks noChangeAspect="1"/>
          </p:cNvPicPr>
          <p:nvPr/>
        </p:nvPicPr>
        <p:blipFill>
          <a:blip r:embed="rId3" cstate="print"/>
          <a:stretch>
            <a:fillRect/>
          </a:stretch>
        </p:blipFill>
        <p:spPr>
          <a:xfrm>
            <a:off x="6781800" y="1295400"/>
            <a:ext cx="1752219" cy="4800600"/>
          </a:xfrm>
          <a:prstGeom prst="rect">
            <a:avLst/>
          </a:prstGeom>
        </p:spPr>
      </p:pic>
      <p:sp>
        <p:nvSpPr>
          <p:cNvPr id="5" name="TextBox 4"/>
          <p:cNvSpPr txBox="1"/>
          <p:nvPr/>
        </p:nvSpPr>
        <p:spPr bwMode="auto">
          <a:xfrm>
            <a:off x="6781800" y="609600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6477000" cy="5638800"/>
          </a:xfrm>
        </p:spPr>
        <p:txBody>
          <a:bodyPr>
            <a:normAutofit lnSpcReduction="10000"/>
          </a:bodyPr>
          <a:lstStyle/>
          <a:p>
            <a:pPr marL="0" indent="0">
              <a:buNone/>
            </a:pPr>
            <a:r>
              <a:rPr lang="en-US" dirty="0" smtClean="0"/>
              <a:t>At Monte </a:t>
            </a:r>
            <a:r>
              <a:rPr lang="en-US" dirty="0" err="1" smtClean="0"/>
              <a:t>Cassino</a:t>
            </a:r>
            <a:r>
              <a:rPr lang="en-US" dirty="0" smtClean="0"/>
              <a:t>, Benedict developed the Rule of Saint Benedict.</a:t>
            </a:r>
          </a:p>
          <a:p>
            <a:r>
              <a:rPr lang="en-US" dirty="0" smtClean="0"/>
              <a:t>A </a:t>
            </a:r>
            <a:r>
              <a:rPr lang="en-US" i="1" dirty="0" smtClean="0"/>
              <a:t>rule</a:t>
            </a:r>
            <a:r>
              <a:rPr lang="en-US" dirty="0" smtClean="0"/>
              <a:t> is a constitution that clarifies the mission and directs the daily life of a religious community or institute according to the spirit of the Gospel.</a:t>
            </a:r>
          </a:p>
          <a:p>
            <a:r>
              <a:rPr lang="en-US" dirty="0" smtClean="0"/>
              <a:t>Benedict’s Rule was based on moderation in all things. For example, rather than partake in extreme fasting, a common practice among the hermits, the monks ate two meals a day.</a:t>
            </a:r>
          </a:p>
          <a:p>
            <a:r>
              <a:rPr lang="en-US" dirty="0" smtClean="0"/>
              <a:t>Benedict also called on his monks to take vows of chastity, poverty, and obedience.</a:t>
            </a:r>
          </a:p>
          <a:p>
            <a:r>
              <a:rPr lang="en-US" dirty="0" smtClean="0"/>
              <a:t>The Rule of Saint Benedict is still used by many religious orders today.</a:t>
            </a:r>
            <a:endParaRPr lang="en-US" dirty="0"/>
          </a:p>
        </p:txBody>
      </p:sp>
      <p:pic>
        <p:nvPicPr>
          <p:cNvPr id="4" name="Picture 3" descr="Slide6-Andrea_Mantegna_Saint_Benedict.jpg"/>
          <p:cNvPicPr>
            <a:picLocks noChangeAspect="1"/>
          </p:cNvPicPr>
          <p:nvPr/>
        </p:nvPicPr>
        <p:blipFill>
          <a:blip r:embed="rId3" cstate="print"/>
          <a:stretch>
            <a:fillRect/>
          </a:stretch>
        </p:blipFill>
        <p:spPr>
          <a:xfrm>
            <a:off x="7754493" y="3200400"/>
            <a:ext cx="1084707" cy="2971800"/>
          </a:xfrm>
          <a:prstGeom prst="rect">
            <a:avLst/>
          </a:prstGeom>
        </p:spPr>
      </p:pic>
      <p:sp>
        <p:nvSpPr>
          <p:cNvPr id="5" name="TextBox 4"/>
          <p:cNvSpPr txBox="1"/>
          <p:nvPr/>
        </p:nvSpPr>
        <p:spPr bwMode="auto">
          <a:xfrm>
            <a:off x="7696200" y="612648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343400" y="1371600"/>
            <a:ext cx="4191000" cy="4572000"/>
          </a:xfrm>
        </p:spPr>
        <p:txBody>
          <a:bodyPr>
            <a:normAutofit/>
          </a:bodyPr>
          <a:lstStyle/>
          <a:p>
            <a:pPr marL="0" indent="0" algn="l"/>
            <a:r>
              <a:rPr lang="en-US" dirty="0" smtClean="0">
                <a:solidFill>
                  <a:schemeClr val="accent2">
                    <a:lumMod val="75000"/>
                  </a:schemeClr>
                </a:solidFill>
              </a:rPr>
              <a:t>Meanwhile, in the sixth and seventh centuries, barbarian invaders destroyed many early Church writings on the European mainland. They also disrupted trade routes between major cities, which had the effect of reducing communication, learning, and literacy.</a:t>
            </a:r>
          </a:p>
          <a:p>
            <a:pPr algn="l"/>
            <a:endParaRPr lang="en-US" dirty="0">
              <a:solidFill>
                <a:schemeClr val="accent2">
                  <a:lumMod val="75000"/>
                </a:schemeClr>
              </a:solidFill>
            </a:endParaRPr>
          </a:p>
        </p:txBody>
      </p:sp>
      <p:pic>
        <p:nvPicPr>
          <p:cNvPr id="4" name="Picture 3" descr="Slide8- KellsFol019vBrevCausLuke.jpg"/>
          <p:cNvPicPr>
            <a:picLocks noChangeAspect="1"/>
          </p:cNvPicPr>
          <p:nvPr/>
        </p:nvPicPr>
        <p:blipFill>
          <a:blip r:embed="rId3" cstate="print"/>
          <a:stretch>
            <a:fillRect/>
          </a:stretch>
        </p:blipFill>
        <p:spPr>
          <a:xfrm>
            <a:off x="530192" y="1066800"/>
            <a:ext cx="3279808" cy="44196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302022">
            <a:off x="844522" y="5555260"/>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124200" y="1219200"/>
            <a:ext cx="5410200" cy="3810000"/>
          </a:xfrm>
        </p:spPr>
        <p:txBody>
          <a:bodyPr>
            <a:normAutofit/>
          </a:bodyPr>
          <a:lstStyle/>
          <a:p>
            <a:pPr marL="0" indent="0" algn="l"/>
            <a:r>
              <a:rPr lang="en-US" dirty="0" smtClean="0"/>
              <a:t>Irish monks were somewhat protected from these disruptions by the English Channel, separating Ireland from the mainland. They devoted their lives to illustrating and copying manuscripts.</a:t>
            </a:r>
          </a:p>
          <a:p>
            <a:pPr marL="0" indent="0" algn="l"/>
            <a:r>
              <a:rPr lang="en-US" dirty="0" smtClean="0"/>
              <a:t>Many of these </a:t>
            </a:r>
            <a:r>
              <a:rPr lang="en-US" i="1" dirty="0" smtClean="0"/>
              <a:t>illuminated manuscripts</a:t>
            </a:r>
            <a:r>
              <a:rPr lang="en-US" dirty="0" smtClean="0"/>
              <a:t> survive today—called “illuminated” because of their brilliantly colored decorations.</a:t>
            </a:r>
          </a:p>
        </p:txBody>
      </p:sp>
      <p:pic>
        <p:nvPicPr>
          <p:cNvPr id="4" name="Picture 3" descr="Slide8- KellsFol019vBrevCausLuke.jpg"/>
          <p:cNvPicPr>
            <a:picLocks noChangeAspect="1"/>
          </p:cNvPicPr>
          <p:nvPr/>
        </p:nvPicPr>
        <p:blipFill>
          <a:blip r:embed="rId3" cstate="print"/>
          <a:stretch>
            <a:fillRect/>
          </a:stretch>
        </p:blipFill>
        <p:spPr>
          <a:xfrm>
            <a:off x="530192" y="1066800"/>
            <a:ext cx="2261937" cy="3048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Placeholder 2"/>
          <p:cNvSpPr>
            <a:spLocks noGrp="1"/>
          </p:cNvSpPr>
          <p:nvPr>
            <p:ph type="body" sz="quarter" idx="12"/>
          </p:nvPr>
        </p:nvSpPr>
        <p:spPr>
          <a:xfrm>
            <a:off x="1981200" y="4648200"/>
            <a:ext cx="6629400" cy="1828800"/>
          </a:xfrm>
        </p:spPr>
        <p:txBody>
          <a:bodyPr>
            <a:normAutofit/>
          </a:bodyPr>
          <a:lstStyle/>
          <a:p>
            <a:pPr marL="0" indent="0" algn="l"/>
            <a:r>
              <a:rPr lang="en-US" dirty="0" smtClean="0"/>
              <a:t>Many historians credit the Irish monastic communities for helping to preserve Western culture and reintroduce vital Church texts to the European mainland.</a:t>
            </a:r>
          </a:p>
        </p:txBody>
      </p:sp>
      <p:sp>
        <p:nvSpPr>
          <p:cNvPr id="5" name="TextBox 4"/>
          <p:cNvSpPr txBox="1"/>
          <p:nvPr/>
        </p:nvSpPr>
        <p:spPr bwMode="auto">
          <a:xfrm rot="21291291">
            <a:off x="616037" y="4109919"/>
            <a:ext cx="1600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210</TotalTime>
  <Words>537</Words>
  <Application>Microsoft Office PowerPoint</Application>
  <PresentationFormat>On-screen Show (4:3)</PresentationFormat>
  <Paragraphs>49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Western Monasticism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Laurie Berg-Shaner</cp:lastModifiedBy>
  <cp:revision>32</cp:revision>
  <dcterms:created xsi:type="dcterms:W3CDTF">2012-07-10T12:39:10Z</dcterms:created>
  <dcterms:modified xsi:type="dcterms:W3CDTF">2013-05-31T21:31:46Z</dcterms:modified>
</cp:coreProperties>
</file>