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4740" autoAdjust="0"/>
  </p:normalViewPr>
  <p:slideViewPr>
    <p:cSldViewPr>
      <p:cViewPr varScale="1">
        <p:scale>
          <a:sx n="111" d="100"/>
          <a:sy n="111" d="100"/>
        </p:scale>
        <p:origin x="-112"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2369C-D09B-4C0E-90B1-2096CAB248C5}" type="datetimeFigureOut">
              <a:rPr lang="en-US" smtClean="0"/>
              <a:t>1/12/15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CEEF3-4BEB-44EA-A477-D4F7B1194DD9}" type="slidenum">
              <a:rPr lang="en-US" smtClean="0"/>
              <a:t>‹#›</a:t>
            </a:fld>
            <a:endParaRPr lang="en-US"/>
          </a:p>
        </p:txBody>
      </p:sp>
    </p:spTree>
    <p:extLst>
      <p:ext uri="{BB962C8B-B14F-4D97-AF65-F5344CB8AC3E}">
        <p14:creationId xmlns:p14="http://schemas.microsoft.com/office/powerpoint/2010/main" val="116024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piritualpuja.com/" TargetMode="External"/><Relationship Id="rId4" Type="http://schemas.openxmlformats.org/officeDocument/2006/relationships/hyperlink" Target="http://christdesert.org/" TargetMode="External"/><Relationship Id="rId5" Type="http://schemas.openxmlformats.org/officeDocument/2006/relationships/hyperlink" Target="http://zarathushtra.com/"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King Arthur is another example of a cultural hero who has undergone metamorphosis; for every period of English history, there has been a King Arthur who fits the times. Previous chapters have drawn attention to various depictions of religious figures, such as the Buddha and Jesus. This might be a good occasion to review some of that material, so as to gain better historical context for what might seem to be (and perhaps really are) rapid changes occurring today.</a:t>
            </a:r>
          </a:p>
        </p:txBody>
      </p:sp>
      <p:sp>
        <p:nvSpPr>
          <p:cNvPr id="4" name="Slide Number Placeholder 3"/>
          <p:cNvSpPr>
            <a:spLocks noGrp="1"/>
          </p:cNvSpPr>
          <p:nvPr>
            <p:ph type="sldNum" sz="quarter" idx="10"/>
          </p:nvPr>
        </p:nvSpPr>
        <p:spPr/>
        <p:txBody>
          <a:bodyPr/>
          <a:lstStyle/>
          <a:p>
            <a:fld id="{0B0CEEF3-4BEB-44EA-A477-D4F7B1194DD9}" type="slidenum">
              <a:rPr lang="en-US" smtClean="0"/>
              <a:t>2</a:t>
            </a:fld>
            <a:endParaRPr lang="en-US"/>
          </a:p>
        </p:txBody>
      </p:sp>
    </p:spTree>
    <p:extLst>
      <p:ext uri="{BB962C8B-B14F-4D97-AF65-F5344CB8AC3E}">
        <p14:creationId xmlns:p14="http://schemas.microsoft.com/office/powerpoint/2010/main" val="66358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findings of spring 2013 came courtesy of the orbiting Planck Observatory and its measurements of cosmic microwave background radiation. They confirm that the universe came to be in a sudden, massive expansion from an almost infinitesimally small object, some 13.6 billion years ago (the spring 2013 data adjusted the time span slightly, from 13.7 billion years). Even more mystery-provoking than the big bang theory itself are questions involving what there was before, and possibilities regarding the existence of parallel universes. A discussion of the potential effects of new cosmological findings on religious perspectives may be engaging for the students. Certainly the more general question of the proper relationship between religion and science would be worth pondering as </a:t>
            </a:r>
            <a:r>
              <a:rPr lang="en-US" sz="1200" kern="1200" smtClean="0">
                <a:solidFill>
                  <a:schemeClr val="tx1"/>
                </a:solidFill>
                <a:effectLst/>
                <a:latin typeface="+mn-lt"/>
                <a:ea typeface="+mn-ea"/>
                <a:cs typeface="+mn-cs"/>
              </a:rPr>
              <a:t>well.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0CEEF3-4BEB-44EA-A477-D4F7B1194DD9}" type="slidenum">
              <a:rPr lang="en-US" smtClean="0"/>
              <a:t>11</a:t>
            </a:fld>
            <a:endParaRPr lang="en-US"/>
          </a:p>
        </p:txBody>
      </p:sp>
    </p:spTree>
    <p:extLst>
      <p:ext uri="{BB962C8B-B14F-4D97-AF65-F5344CB8AC3E}">
        <p14:creationId xmlns:p14="http://schemas.microsoft.com/office/powerpoint/2010/main" val="371510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invention of the printing press in the fifteenth century brought about revolutionary transformations within Christianity and other religions. The invention of writing in Mesopotamia about five thousand years ago brought about profound changes in religion and other forms of culture.</a:t>
            </a:r>
          </a:p>
        </p:txBody>
      </p:sp>
      <p:sp>
        <p:nvSpPr>
          <p:cNvPr id="4" name="Slide Number Placeholder 3"/>
          <p:cNvSpPr>
            <a:spLocks noGrp="1"/>
          </p:cNvSpPr>
          <p:nvPr>
            <p:ph type="sldNum" sz="quarter" idx="10"/>
          </p:nvPr>
        </p:nvSpPr>
        <p:spPr/>
        <p:txBody>
          <a:bodyPr/>
          <a:lstStyle/>
          <a:p>
            <a:fld id="{0B0CEEF3-4BEB-44EA-A477-D4F7B1194DD9}" type="slidenum">
              <a:rPr lang="en-US" smtClean="0"/>
              <a:t>3</a:t>
            </a:fld>
            <a:endParaRPr lang="en-US"/>
          </a:p>
        </p:txBody>
      </p:sp>
    </p:spTree>
    <p:extLst>
      <p:ext uri="{BB962C8B-B14F-4D97-AF65-F5344CB8AC3E}">
        <p14:creationId xmlns:p14="http://schemas.microsoft.com/office/powerpoint/2010/main" val="39983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Online Puja website (</a:t>
            </a:r>
            <a:r>
              <a:rPr lang="en-US" sz="1200" u="sng" kern="1200" dirty="0" smtClean="0">
                <a:solidFill>
                  <a:schemeClr val="tx1"/>
                </a:solidFill>
                <a:effectLst/>
                <a:latin typeface="+mn-lt"/>
                <a:ea typeface="+mn-ea"/>
                <a:cs typeface="+mn-cs"/>
                <a:hlinkClick r:id="rId3"/>
              </a:rPr>
              <a:t>www.spiritualpuja.com</a:t>
            </a:r>
            <a:r>
              <a:rPr lang="en-US" sz="1200" kern="1200" dirty="0" smtClean="0">
                <a:solidFill>
                  <a:schemeClr val="tx1"/>
                </a:solidFill>
                <a:effectLst/>
                <a:latin typeface="+mn-lt"/>
                <a:ea typeface="+mn-ea"/>
                <a:cs typeface="+mn-cs"/>
              </a:rPr>
              <a:t>) is a good example of how the Internet can facilitate active worship. Others among the many websites offering Internet religion are “The Monastery of Christ in the Desert” (</a:t>
            </a:r>
            <a:r>
              <a:rPr lang="en-US" sz="1200" u="sng" kern="1200" dirty="0" smtClean="0">
                <a:solidFill>
                  <a:schemeClr val="tx1"/>
                </a:solidFill>
                <a:effectLst/>
                <a:latin typeface="+mn-lt"/>
                <a:ea typeface="+mn-ea"/>
                <a:cs typeface="+mn-cs"/>
                <a:hlinkClick r:id="rId4"/>
              </a:rPr>
              <a:t>http://christdesert.org/</a:t>
            </a:r>
            <a:r>
              <a:rPr lang="en-US" sz="1200" kern="1200" dirty="0" smtClean="0">
                <a:solidFill>
                  <a:schemeClr val="tx1"/>
                </a:solidFill>
                <a:effectLst/>
                <a:latin typeface="+mn-lt"/>
                <a:ea typeface="+mn-ea"/>
                <a:cs typeface="+mn-cs"/>
              </a:rPr>
              <a:t>) and an online engagement with Zoroastrianism (</a:t>
            </a:r>
            <a:r>
              <a:rPr lang="en-US" sz="1200" u="sng" kern="1200" dirty="0" smtClean="0">
                <a:solidFill>
                  <a:schemeClr val="tx1"/>
                </a:solidFill>
                <a:effectLst/>
                <a:latin typeface="+mn-lt"/>
                <a:ea typeface="+mn-ea"/>
                <a:cs typeface="+mn-cs"/>
                <a:hlinkClick r:id="rId5"/>
              </a:rPr>
              <a:t>http://zarathushtra.com/</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B0CEEF3-4BEB-44EA-A477-D4F7B1194DD9}" type="slidenum">
              <a:rPr lang="en-US" smtClean="0"/>
              <a:t>4</a:t>
            </a:fld>
            <a:endParaRPr lang="en-US"/>
          </a:p>
        </p:txBody>
      </p:sp>
    </p:spTree>
    <p:extLst>
      <p:ext uri="{BB962C8B-B14F-4D97-AF65-F5344CB8AC3E}">
        <p14:creationId xmlns:p14="http://schemas.microsoft.com/office/powerpoint/2010/main" val="66415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effects of multiculturalism on the religious landscape of modern times should become clearer in this light; far from assuming that their religion must be the right one, many today consider religious choice to be natural. Whereas traditionally a society’s religion helped very much to maintain that society, in today’s multicultural world, religions often struggle to maintain </a:t>
            </a:r>
            <a:r>
              <a:rPr lang="en-US" sz="1200" i="1" kern="1200" dirty="0" smtClean="0">
                <a:solidFill>
                  <a:schemeClr val="tx1"/>
                </a:solidFill>
                <a:effectLst/>
                <a:latin typeface="+mn-lt"/>
                <a:ea typeface="+mn-ea"/>
                <a:cs typeface="+mn-cs"/>
              </a:rPr>
              <a:t>themselves, </a:t>
            </a:r>
            <a:r>
              <a:rPr lang="en-US" sz="1200" kern="1200" dirty="0" smtClean="0">
                <a:solidFill>
                  <a:schemeClr val="tx1"/>
                </a:solidFill>
                <a:effectLst/>
                <a:latin typeface="+mn-lt"/>
                <a:ea typeface="+mn-ea"/>
                <a:cs typeface="+mn-cs"/>
              </a:rPr>
              <a:t>which is a profound shift. One compelling theoretical perspective on religion as a society-maintaining phenomenon is set forth in the first four chapters of sociologist Peter Berger’s </a:t>
            </a:r>
            <a:r>
              <a:rPr lang="en-US" sz="1200" i="1" kern="1200" dirty="0" smtClean="0">
                <a:solidFill>
                  <a:schemeClr val="tx1"/>
                </a:solidFill>
                <a:effectLst/>
                <a:latin typeface="+mn-lt"/>
                <a:ea typeface="+mn-ea"/>
                <a:cs typeface="+mn-cs"/>
              </a:rPr>
              <a:t>The Sacred Canopy</a:t>
            </a:r>
            <a:r>
              <a:rPr lang="en-US" sz="1200" kern="1200" dirty="0" smtClean="0">
                <a:solidFill>
                  <a:schemeClr val="tx1"/>
                </a:solidFill>
                <a:effectLst/>
                <a:latin typeface="+mn-lt"/>
                <a:ea typeface="+mn-ea"/>
                <a:cs typeface="+mn-cs"/>
              </a:rPr>
              <a:t> (New York: Anchor Books, 1967). As at least one critic has pointed out, Berger seems to assume in his analysis homogeneity at the societal level. An interesting approach to take with the students would be to compare modern society with an ancient society that experienced multiculturalism, for example, Greece and the vast regions conquered by Alexander the Great, or the Roman Empire.</a:t>
            </a:r>
          </a:p>
        </p:txBody>
      </p:sp>
      <p:sp>
        <p:nvSpPr>
          <p:cNvPr id="4" name="Slide Number Placeholder 3"/>
          <p:cNvSpPr>
            <a:spLocks noGrp="1"/>
          </p:cNvSpPr>
          <p:nvPr>
            <p:ph type="sldNum" sz="quarter" idx="10"/>
          </p:nvPr>
        </p:nvSpPr>
        <p:spPr/>
        <p:txBody>
          <a:bodyPr/>
          <a:lstStyle/>
          <a:p>
            <a:fld id="{0B0CEEF3-4BEB-44EA-A477-D4F7B1194DD9}" type="slidenum">
              <a:rPr lang="en-US" smtClean="0"/>
              <a:t>5</a:t>
            </a:fld>
            <a:endParaRPr lang="en-US"/>
          </a:p>
        </p:txBody>
      </p:sp>
    </p:spTree>
    <p:extLst>
      <p:ext uri="{BB962C8B-B14F-4D97-AF65-F5344CB8AC3E}">
        <p14:creationId xmlns:p14="http://schemas.microsoft.com/office/powerpoint/2010/main" val="351151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third bullet point sets up issues for discussion. One important and engaging scholarly work that tends to be less optimistic in this regard is Bruce Lincoln’s </a:t>
            </a:r>
            <a:r>
              <a:rPr lang="en-US" sz="1200" i="1" kern="1200" dirty="0" smtClean="0">
                <a:solidFill>
                  <a:schemeClr val="tx1"/>
                </a:solidFill>
                <a:effectLst/>
                <a:latin typeface="+mn-lt"/>
                <a:ea typeface="+mn-ea"/>
                <a:cs typeface="+mn-cs"/>
              </a:rPr>
              <a:t>Holy Terrors: Thinking about Religion after September 11, </a:t>
            </a:r>
            <a:r>
              <a:rPr lang="en-US" sz="1200" kern="1200" dirty="0" smtClean="0">
                <a:solidFill>
                  <a:schemeClr val="tx1"/>
                </a:solidFill>
                <a:effectLst/>
                <a:latin typeface="+mn-lt"/>
                <a:ea typeface="+mn-ea"/>
                <a:cs typeface="+mn-cs"/>
              </a:rPr>
              <a:t>in which Lincoln endeavors to show that religion—far from always being a cause promoting peace—has great potential to inspire and nurture violent confrontation.</a:t>
            </a:r>
          </a:p>
        </p:txBody>
      </p:sp>
      <p:sp>
        <p:nvSpPr>
          <p:cNvPr id="4" name="Slide Number Placeholder 3"/>
          <p:cNvSpPr>
            <a:spLocks noGrp="1"/>
          </p:cNvSpPr>
          <p:nvPr>
            <p:ph type="sldNum" sz="quarter" idx="10"/>
          </p:nvPr>
        </p:nvSpPr>
        <p:spPr/>
        <p:txBody>
          <a:bodyPr/>
          <a:lstStyle/>
          <a:p>
            <a:fld id="{0B0CEEF3-4BEB-44EA-A477-D4F7B1194DD9}" type="slidenum">
              <a:rPr lang="en-US" smtClean="0"/>
              <a:t>6</a:t>
            </a:fld>
            <a:endParaRPr lang="en-US"/>
          </a:p>
        </p:txBody>
      </p:sp>
    </p:spTree>
    <p:extLst>
      <p:ext uri="{BB962C8B-B14F-4D97-AF65-F5344CB8AC3E}">
        <p14:creationId xmlns:p14="http://schemas.microsoft.com/office/powerpoint/2010/main" val="188679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Having originated in Cuba during the time of the slave trade, practitioners of Santeria have gradually spread into various countries around the Caribbean; in the United States alone, they number in the hundreds of thousands. Other new religious movements that similarly combine elements of other preexisting religions, including religions of Africa, are Voodoo and </a:t>
            </a:r>
            <a:r>
              <a:rPr lang="en-US" sz="1200" kern="1200" dirty="0" err="1" smtClean="0">
                <a:solidFill>
                  <a:schemeClr val="tx1"/>
                </a:solidFill>
                <a:effectLst/>
                <a:latin typeface="+mn-lt"/>
                <a:ea typeface="+mn-ea"/>
                <a:cs typeface="+mn-cs"/>
              </a:rPr>
              <a:t>Condomblé</a:t>
            </a:r>
            <a:r>
              <a:rPr lang="en-US" sz="1200" kern="1200" dirty="0" smtClean="0">
                <a:solidFill>
                  <a:schemeClr val="tx1"/>
                </a:solidFill>
                <a:effectLst/>
                <a:latin typeface="+mn-lt"/>
                <a:ea typeface="+mn-ea"/>
                <a:cs typeface="+mn-cs"/>
              </a:rPr>
              <a:t>. This general phenomenon of new religions arising out of the intermixing of established traditions is not itself new. Zen Buddhism is an amalgamation of Indian Buddhist and Chinese Taoist elements. Gnosticism was a radically Platonized recasting of Judaism, and rapidly took on Christian elements as well (although at that time Christianity itself was a new religious movement). There are many other examples; perhaps the students can name some.</a:t>
            </a:r>
          </a:p>
        </p:txBody>
      </p:sp>
      <p:sp>
        <p:nvSpPr>
          <p:cNvPr id="4" name="Slide Number Placeholder 3"/>
          <p:cNvSpPr>
            <a:spLocks noGrp="1"/>
          </p:cNvSpPr>
          <p:nvPr>
            <p:ph type="sldNum" sz="quarter" idx="10"/>
          </p:nvPr>
        </p:nvSpPr>
        <p:spPr/>
        <p:txBody>
          <a:bodyPr/>
          <a:lstStyle/>
          <a:p>
            <a:fld id="{0B0CEEF3-4BEB-44EA-A477-D4F7B1194DD9}" type="slidenum">
              <a:rPr lang="en-US" smtClean="0"/>
              <a:t>7</a:t>
            </a:fld>
            <a:endParaRPr lang="en-US"/>
          </a:p>
        </p:txBody>
      </p:sp>
    </p:spTree>
    <p:extLst>
      <p:ext uri="{BB962C8B-B14F-4D97-AF65-F5344CB8AC3E}">
        <p14:creationId xmlns:p14="http://schemas.microsoft.com/office/powerpoint/2010/main" val="142950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Given </a:t>
            </a:r>
            <a:r>
              <a:rPr lang="en-US" sz="1200" kern="1200" dirty="0" err="1" smtClean="0">
                <a:solidFill>
                  <a:schemeClr val="tx1"/>
                </a:solidFill>
                <a:effectLst/>
                <a:latin typeface="+mn-lt"/>
                <a:ea typeface="+mn-ea"/>
                <a:cs typeface="+mn-cs"/>
              </a:rPr>
              <a:t>Neopaganism’s</a:t>
            </a:r>
            <a:r>
              <a:rPr lang="en-US" sz="1200" kern="1200" dirty="0" smtClean="0">
                <a:solidFill>
                  <a:schemeClr val="tx1"/>
                </a:solidFill>
                <a:effectLst/>
                <a:latin typeface="+mn-lt"/>
                <a:ea typeface="+mn-ea"/>
                <a:cs typeface="+mn-cs"/>
              </a:rPr>
              <a:t> emphasis on nature and on the cycle of seasons, it is apt that the wheel would provide the basis for its calendar. </a:t>
            </a:r>
            <a:r>
              <a:rPr lang="en-US" sz="1200" kern="1200" dirty="0" err="1" smtClean="0">
                <a:solidFill>
                  <a:schemeClr val="tx1"/>
                </a:solidFill>
                <a:effectLst/>
                <a:latin typeface="+mn-lt"/>
                <a:ea typeface="+mn-ea"/>
                <a:cs typeface="+mn-cs"/>
              </a:rPr>
              <a:t>Samhain</a:t>
            </a:r>
            <a:r>
              <a:rPr lang="en-US" sz="1200" kern="1200" dirty="0" smtClean="0">
                <a:solidFill>
                  <a:schemeClr val="tx1"/>
                </a:solidFill>
                <a:effectLst/>
                <a:latin typeface="+mn-lt"/>
                <a:ea typeface="+mn-ea"/>
                <a:cs typeface="+mn-cs"/>
              </a:rPr>
              <a:t> is celebrated in Wicca as a festival of darkness, balanced by its calendric opposite, Beltane, which is celebrated as a festival of light. Samhain marks the point of the year at which the partition separating the living from the dead is at its thinnest, and so communication with that realm is thought to be easiest.</a:t>
            </a:r>
          </a:p>
        </p:txBody>
      </p:sp>
      <p:sp>
        <p:nvSpPr>
          <p:cNvPr id="4" name="Slide Number Placeholder 3"/>
          <p:cNvSpPr>
            <a:spLocks noGrp="1"/>
          </p:cNvSpPr>
          <p:nvPr>
            <p:ph type="sldNum" sz="quarter" idx="10"/>
          </p:nvPr>
        </p:nvSpPr>
        <p:spPr/>
        <p:txBody>
          <a:bodyPr/>
          <a:lstStyle/>
          <a:p>
            <a:fld id="{0B0CEEF3-4BEB-44EA-A477-D4F7B1194DD9}" type="slidenum">
              <a:rPr lang="en-US" smtClean="0"/>
              <a:t>8</a:t>
            </a:fld>
            <a:endParaRPr lang="en-US"/>
          </a:p>
        </p:txBody>
      </p:sp>
    </p:spTree>
    <p:extLst>
      <p:ext uri="{BB962C8B-B14F-4D97-AF65-F5344CB8AC3E}">
        <p14:creationId xmlns:p14="http://schemas.microsoft.com/office/powerpoint/2010/main" val="205488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Mormonism, founded in the 1820s, is the largest manifestation of the Church of Jesus Christ of Latter-day Saints, but not the only. Mitt Romney and his campaign faced the threat that Americans would not elect a Mormon as their president; he did lose, but it would seem that his Mormon identity turned out to be not such a crucial factor. The challenge referenced in the final bullet point could be applied to almost every religion so categorized, and perhaps there is something to be said for being less insistent on the term. Still, in light of the proliferation of, dare we say, new religions—about fourteen thousand globally have come about in the twentieth century and first part of the twenty-first century—it seems useful at least as a tool for analysis to maintain some such category.</a:t>
            </a:r>
          </a:p>
        </p:txBody>
      </p:sp>
      <p:sp>
        <p:nvSpPr>
          <p:cNvPr id="4" name="Slide Number Placeholder 3"/>
          <p:cNvSpPr>
            <a:spLocks noGrp="1"/>
          </p:cNvSpPr>
          <p:nvPr>
            <p:ph type="sldNum" sz="quarter" idx="10"/>
          </p:nvPr>
        </p:nvSpPr>
        <p:spPr/>
        <p:txBody>
          <a:bodyPr/>
          <a:lstStyle/>
          <a:p>
            <a:fld id="{0B0CEEF3-4BEB-44EA-A477-D4F7B1194DD9}" type="slidenum">
              <a:rPr lang="en-US" smtClean="0"/>
              <a:t>9</a:t>
            </a:fld>
            <a:endParaRPr lang="en-US"/>
          </a:p>
        </p:txBody>
      </p:sp>
    </p:spTree>
    <p:extLst>
      <p:ext uri="{BB962C8B-B14F-4D97-AF65-F5344CB8AC3E}">
        <p14:creationId xmlns:p14="http://schemas.microsoft.com/office/powerpoint/2010/main" val="360895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vast variety of Jesus / Darwin symbols is astonishing, and engaging to behold, especially if accompanied by sober consideration of the implications for understanding the relationship between science and religion. The debates rage on, as on car bumpers and elsewhere we see Jesus fish gobbling up Darwin fish or vice versa, philosopher Friedrich Nietzsche being quoted (“God is dead”—Nietzsche) or refuted (“Nietzsche is dead”—God), and the like.</a:t>
            </a:r>
          </a:p>
        </p:txBody>
      </p:sp>
      <p:sp>
        <p:nvSpPr>
          <p:cNvPr id="4" name="Slide Number Placeholder 3"/>
          <p:cNvSpPr>
            <a:spLocks noGrp="1"/>
          </p:cNvSpPr>
          <p:nvPr>
            <p:ph type="sldNum" sz="quarter" idx="10"/>
          </p:nvPr>
        </p:nvSpPr>
        <p:spPr/>
        <p:txBody>
          <a:bodyPr/>
          <a:lstStyle/>
          <a:p>
            <a:fld id="{0B0CEEF3-4BEB-44EA-A477-D4F7B1194DD9}" type="slidenum">
              <a:rPr lang="en-US" smtClean="0"/>
              <a:t>10</a:t>
            </a:fld>
            <a:endParaRPr lang="en-US"/>
          </a:p>
        </p:txBody>
      </p:sp>
    </p:spTree>
    <p:extLst>
      <p:ext uri="{BB962C8B-B14F-4D97-AF65-F5344CB8AC3E}">
        <p14:creationId xmlns:p14="http://schemas.microsoft.com/office/powerpoint/2010/main" val="36196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15: Religion in the Modern World</a:t>
            </a:r>
            <a:endParaRPr lang="en-US" dirty="0"/>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TX003952</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940" y="1747265"/>
            <a:ext cx="3718260" cy="15133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628" y="3349476"/>
            <a:ext cx="2924459" cy="1679724"/>
          </a:xfrm>
          <a:prstGeom prst="rect">
            <a:avLst/>
          </a:prstGeom>
        </p:spPr>
      </p:pic>
      <p:sp>
        <p:nvSpPr>
          <p:cNvPr id="2" name="Title 1"/>
          <p:cNvSpPr>
            <a:spLocks noGrp="1"/>
          </p:cNvSpPr>
          <p:nvPr>
            <p:ph type="title"/>
          </p:nvPr>
        </p:nvSpPr>
        <p:spPr>
          <a:xfrm>
            <a:off x="609600" y="990600"/>
            <a:ext cx="8229600" cy="533400"/>
          </a:xfrm>
        </p:spPr>
        <p:txBody>
          <a:bodyPr/>
          <a:lstStyle/>
          <a:p>
            <a:r>
              <a:rPr lang="en-US" dirty="0"/>
              <a:t>A Battle Over Fishes</a:t>
            </a:r>
          </a:p>
        </p:txBody>
      </p:sp>
      <p:sp>
        <p:nvSpPr>
          <p:cNvPr id="3" name="Content Placeholder 2"/>
          <p:cNvSpPr>
            <a:spLocks noGrp="1"/>
          </p:cNvSpPr>
          <p:nvPr>
            <p:ph idx="1"/>
          </p:nvPr>
        </p:nvSpPr>
        <p:spPr>
          <a:xfrm>
            <a:off x="838200" y="1752600"/>
            <a:ext cx="4953000" cy="4373563"/>
          </a:xfrm>
        </p:spPr>
        <p:txBody>
          <a:bodyPr/>
          <a:lstStyle/>
          <a:p>
            <a:pPr lvl="0"/>
            <a:r>
              <a:rPr lang="en-US" dirty="0"/>
              <a:t>Debates between Darwinists and the religious have occurred since the time of Darwin himself.</a:t>
            </a:r>
          </a:p>
          <a:p>
            <a:pPr lvl="0"/>
            <a:r>
              <a:rPr lang="en-US" dirty="0"/>
              <a:t>Since early times, Christians have used the fish as a symbol of the religion.</a:t>
            </a:r>
          </a:p>
          <a:p>
            <a:pPr lvl="0"/>
            <a:r>
              <a:rPr lang="en-US" dirty="0"/>
              <a:t>Supporters of Darwinian theory have struck back with their own symbols</a:t>
            </a:r>
            <a:r>
              <a:rPr lang="en-US" dirty="0" smtClean="0"/>
              <a:t>.</a:t>
            </a:r>
            <a:endParaRPr lang="en-US" dirty="0"/>
          </a:p>
        </p:txBody>
      </p:sp>
      <p:sp>
        <p:nvSpPr>
          <p:cNvPr id="4" name="TextBox 3"/>
          <p:cNvSpPr txBox="1"/>
          <p:nvPr/>
        </p:nvSpPr>
        <p:spPr bwMode="auto">
          <a:xfrm>
            <a:off x="6334473" y="518160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PiXXart</a:t>
            </a:r>
            <a:r>
              <a:rPr lang="en-US" sz="600" dirty="0" smtClean="0"/>
              <a:t> </a:t>
            </a:r>
            <a:r>
              <a:rPr lang="en-US" sz="600" dirty="0"/>
              <a:t>/ www.shutterstock.com</a:t>
            </a:r>
          </a:p>
        </p:txBody>
      </p:sp>
      <p:sp>
        <p:nvSpPr>
          <p:cNvPr id="5" name="TextBox 4"/>
          <p:cNvSpPr txBox="1"/>
          <p:nvPr/>
        </p:nvSpPr>
        <p:spPr bwMode="auto">
          <a:xfrm>
            <a:off x="6324600" y="5347156"/>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Stanil777 </a:t>
            </a:r>
            <a:r>
              <a:rPr lang="en-US" sz="600" dirty="0"/>
              <a:t>/ www.shutterstock.com</a:t>
            </a:r>
          </a:p>
        </p:txBody>
      </p:sp>
    </p:spTree>
    <p:extLst>
      <p:ext uri="{BB962C8B-B14F-4D97-AF65-F5344CB8AC3E}">
        <p14:creationId xmlns:p14="http://schemas.microsoft.com/office/powerpoint/2010/main" val="18833130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752600"/>
            <a:ext cx="3581400" cy="3581400"/>
          </a:xfrm>
          <a:prstGeom prst="ellipse">
            <a:avLst/>
          </a:prstGeom>
          <a:ln>
            <a:noFill/>
          </a:ln>
          <a:effectLst>
            <a:softEdge rad="112500"/>
          </a:effectLst>
        </p:spPr>
      </p:pic>
      <p:sp>
        <p:nvSpPr>
          <p:cNvPr id="2" name="Title 1"/>
          <p:cNvSpPr>
            <a:spLocks noGrp="1"/>
          </p:cNvSpPr>
          <p:nvPr>
            <p:ph type="title"/>
          </p:nvPr>
        </p:nvSpPr>
        <p:spPr>
          <a:xfrm>
            <a:off x="609600" y="990600"/>
            <a:ext cx="8229600" cy="533400"/>
          </a:xfrm>
        </p:spPr>
        <p:txBody>
          <a:bodyPr/>
          <a:lstStyle/>
          <a:p>
            <a:r>
              <a:rPr lang="en-US" dirty="0"/>
              <a:t>Big Bang Theory</a:t>
            </a:r>
          </a:p>
        </p:txBody>
      </p:sp>
      <p:sp>
        <p:nvSpPr>
          <p:cNvPr id="3" name="Content Placeholder 2"/>
          <p:cNvSpPr>
            <a:spLocks noGrp="1"/>
          </p:cNvSpPr>
          <p:nvPr>
            <p:ph idx="1"/>
          </p:nvPr>
        </p:nvSpPr>
        <p:spPr>
          <a:xfrm>
            <a:off x="838200" y="1752600"/>
            <a:ext cx="4191000" cy="4373563"/>
          </a:xfrm>
        </p:spPr>
        <p:txBody>
          <a:bodyPr/>
          <a:lstStyle/>
          <a:p>
            <a:pPr lvl="0"/>
            <a:r>
              <a:rPr lang="en-US" dirty="0"/>
              <a:t>Cosmologists believe they are narrowing in on understanding the origins of the universe.</a:t>
            </a:r>
          </a:p>
          <a:p>
            <a:pPr lvl="0"/>
            <a:r>
              <a:rPr lang="en-US" dirty="0"/>
              <a:t>Findings as of spring 2013 basically confirm the big bang theory.</a:t>
            </a:r>
          </a:p>
          <a:p>
            <a:pPr lvl="0"/>
            <a:r>
              <a:rPr lang="en-US" dirty="0"/>
              <a:t>Such a theory compels a sense of mystery that some might call religious</a:t>
            </a:r>
            <a:r>
              <a:rPr lang="en-US" dirty="0" smtClean="0"/>
              <a:t>.</a:t>
            </a:r>
            <a:endParaRPr lang="en-US" dirty="0"/>
          </a:p>
        </p:txBody>
      </p:sp>
      <p:sp>
        <p:nvSpPr>
          <p:cNvPr id="4" name="TextBox 3"/>
          <p:cNvSpPr txBox="1"/>
          <p:nvPr/>
        </p:nvSpPr>
        <p:spPr bwMode="auto">
          <a:xfrm>
            <a:off x="6635068" y="5257800"/>
            <a:ext cx="2204132" cy="184666"/>
          </a:xfrm>
          <a:prstGeom prst="rect">
            <a:avLst/>
          </a:prstGeom>
          <a:noFill/>
          <a:ln w="9525">
            <a:noFill/>
            <a:miter lim="800000"/>
            <a:headEnd/>
            <a:tailEnd/>
          </a:ln>
        </p:spPr>
        <p:txBody>
          <a:bodyPr wrap="square" rtlCol="0">
            <a:spAutoFit/>
          </a:bodyPr>
          <a:lstStyle/>
          <a:p>
            <a:r>
              <a:rPr lang="en-US" sz="600" dirty="0"/>
              <a:t>© </a:t>
            </a:r>
            <a:r>
              <a:rPr lang="en-US" sz="600" dirty="0" smtClean="0"/>
              <a:t>Igor </a:t>
            </a:r>
            <a:r>
              <a:rPr lang="en-US" sz="600" dirty="0" err="1"/>
              <a:t>Zh</a:t>
            </a:r>
            <a:r>
              <a:rPr lang="en-US" sz="600" dirty="0"/>
              <a:t>. / www.shutterstock.com</a:t>
            </a:r>
          </a:p>
        </p:txBody>
      </p:sp>
    </p:spTree>
    <p:extLst>
      <p:ext uri="{BB962C8B-B14F-4D97-AF65-F5344CB8AC3E}">
        <p14:creationId xmlns:p14="http://schemas.microsoft.com/office/powerpoint/2010/main" val="707635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48" y="1983058"/>
            <a:ext cx="2848052" cy="4341542"/>
          </a:xfrm>
          <a:prstGeom prst="rect">
            <a:avLst/>
          </a:prstGeom>
        </p:spPr>
      </p:pic>
      <p:sp>
        <p:nvSpPr>
          <p:cNvPr id="2" name="Title 1"/>
          <p:cNvSpPr>
            <a:spLocks noGrp="1"/>
          </p:cNvSpPr>
          <p:nvPr>
            <p:ph type="title"/>
          </p:nvPr>
        </p:nvSpPr>
        <p:spPr/>
        <p:txBody>
          <a:bodyPr/>
          <a:lstStyle/>
          <a:p>
            <a:r>
              <a:rPr lang="en-US" dirty="0"/>
              <a:t>Traditional Religion in the Modern Age</a:t>
            </a:r>
          </a:p>
        </p:txBody>
      </p:sp>
      <p:sp>
        <p:nvSpPr>
          <p:cNvPr id="3" name="Content Placeholder 2"/>
          <p:cNvSpPr>
            <a:spLocks noGrp="1"/>
          </p:cNvSpPr>
          <p:nvPr>
            <p:ph idx="1"/>
          </p:nvPr>
        </p:nvSpPr>
        <p:spPr>
          <a:xfrm>
            <a:off x="3352800" y="2103437"/>
            <a:ext cx="5638800" cy="3916363"/>
          </a:xfrm>
        </p:spPr>
        <p:txBody>
          <a:bodyPr>
            <a:normAutofit/>
          </a:bodyPr>
          <a:lstStyle/>
          <a:p>
            <a:pPr lvl="0"/>
            <a:r>
              <a:rPr lang="en-US" dirty="0"/>
              <a:t>Religious figures and other cultural heroes typically undergo some degree of metamorphosis as the centuries pass.</a:t>
            </a:r>
          </a:p>
          <a:p>
            <a:pPr lvl="0"/>
            <a:r>
              <a:rPr lang="en-US" dirty="0"/>
              <a:t>The variety of visual depictions of Jesus through the ages has been extreme, from </a:t>
            </a:r>
            <a:r>
              <a:rPr lang="en-US" dirty="0" smtClean="0"/>
              <a:t>a boyish </a:t>
            </a:r>
            <a:r>
              <a:rPr lang="en-US" dirty="0"/>
              <a:t>appearance to something of a “rock star” look</a:t>
            </a:r>
            <a:r>
              <a:rPr lang="en-US" dirty="0" smtClean="0"/>
              <a:t>.</a:t>
            </a:r>
            <a:endParaRPr lang="en-US" dirty="0"/>
          </a:p>
        </p:txBody>
      </p:sp>
      <p:sp>
        <p:nvSpPr>
          <p:cNvPr id="5" name="TextBox 4"/>
          <p:cNvSpPr txBox="1"/>
          <p:nvPr/>
        </p:nvSpPr>
        <p:spPr bwMode="auto">
          <a:xfrm>
            <a:off x="838200" y="5728156"/>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carla</a:t>
            </a:r>
            <a:r>
              <a:rPr lang="en-US" sz="600" dirty="0" smtClean="0"/>
              <a:t> </a:t>
            </a:r>
            <a:r>
              <a:rPr lang="en-US" sz="600" dirty="0" err="1"/>
              <a:t>castagno</a:t>
            </a:r>
            <a:r>
              <a:rPr lang="en-US" sz="600" dirty="0"/>
              <a:t> / www.shutterstock.com</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362200"/>
            <a:ext cx="38608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838200" y="1143000"/>
            <a:ext cx="8229600" cy="533400"/>
          </a:xfrm>
        </p:spPr>
        <p:txBody>
          <a:bodyPr/>
          <a:lstStyle/>
          <a:p>
            <a:r>
              <a:rPr lang="en-US" dirty="0"/>
              <a:t>Technology and Traditional Religion</a:t>
            </a:r>
          </a:p>
        </p:txBody>
      </p:sp>
      <p:sp>
        <p:nvSpPr>
          <p:cNvPr id="5" name="Content Placeholder 4"/>
          <p:cNvSpPr>
            <a:spLocks noGrp="1"/>
          </p:cNvSpPr>
          <p:nvPr>
            <p:ph idx="1"/>
          </p:nvPr>
        </p:nvSpPr>
        <p:spPr>
          <a:xfrm>
            <a:off x="4419600" y="1752600"/>
            <a:ext cx="4495800" cy="4373563"/>
          </a:xfrm>
        </p:spPr>
        <p:txBody>
          <a:bodyPr/>
          <a:lstStyle/>
          <a:p>
            <a:pPr lvl="0"/>
            <a:r>
              <a:rPr lang="en-US" dirty="0"/>
              <a:t>Advancements in technology, such as the invention of the printing press and even writing itself, have affected religion through the ages.</a:t>
            </a:r>
          </a:p>
          <a:p>
            <a:pPr lvl="0"/>
            <a:r>
              <a:rPr lang="en-US" dirty="0"/>
              <a:t>What other technologies exist that have an effect on religion today</a:t>
            </a:r>
            <a:r>
              <a:rPr lang="en-US" dirty="0" smtClean="0"/>
              <a:t>?</a:t>
            </a:r>
            <a:endParaRPr lang="en-US" dirty="0"/>
          </a:p>
        </p:txBody>
      </p:sp>
      <p:sp>
        <p:nvSpPr>
          <p:cNvPr id="6" name="TextBox 5"/>
          <p:cNvSpPr txBox="1"/>
          <p:nvPr/>
        </p:nvSpPr>
        <p:spPr bwMode="auto">
          <a:xfrm>
            <a:off x="406400" y="5257800"/>
            <a:ext cx="3810000" cy="184666"/>
          </a:xfrm>
          <a:prstGeom prst="rect">
            <a:avLst/>
          </a:prstGeom>
          <a:noFill/>
          <a:ln w="9525">
            <a:noFill/>
            <a:miter lim="800000"/>
            <a:headEnd/>
            <a:tailEnd/>
          </a:ln>
        </p:spPr>
        <p:txBody>
          <a:bodyPr wrap="square" rtlCol="0">
            <a:spAutoFit/>
          </a:bodyPr>
          <a:lstStyle/>
          <a:p>
            <a:pPr algn="ctr"/>
            <a:r>
              <a:rPr lang="en-US" sz="600" dirty="0"/>
              <a:t>© </a:t>
            </a:r>
            <a:r>
              <a:rPr lang="en-US" sz="600" dirty="0" smtClean="0"/>
              <a:t>Diego </a:t>
            </a:r>
            <a:r>
              <a:rPr lang="en-US" sz="600" dirty="0" err="1"/>
              <a:t>Cervo</a:t>
            </a:r>
            <a:r>
              <a:rPr lang="en-US" sz="600" dirty="0"/>
              <a:t> / www.shutterstock.com</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533400"/>
          </a:xfrm>
        </p:spPr>
        <p:txBody>
          <a:bodyPr/>
          <a:lstStyle/>
          <a:p>
            <a:r>
              <a:rPr lang="en-US" dirty="0"/>
              <a:t>Internet Religion</a:t>
            </a:r>
          </a:p>
        </p:txBody>
      </p:sp>
      <p:sp>
        <p:nvSpPr>
          <p:cNvPr id="3" name="Content Placeholder 2"/>
          <p:cNvSpPr>
            <a:spLocks noGrp="1"/>
          </p:cNvSpPr>
          <p:nvPr>
            <p:ph idx="1"/>
          </p:nvPr>
        </p:nvSpPr>
        <p:spPr>
          <a:xfrm>
            <a:off x="762000" y="1447800"/>
            <a:ext cx="3581400" cy="4373563"/>
          </a:xfrm>
        </p:spPr>
        <p:txBody>
          <a:bodyPr>
            <a:normAutofit/>
          </a:bodyPr>
          <a:lstStyle/>
          <a:p>
            <a:pPr lvl="0"/>
            <a:r>
              <a:rPr lang="en-US" dirty="0"/>
              <a:t>The Internet provides many sites that offer religious materials, some facilitating active worship.</a:t>
            </a:r>
          </a:p>
          <a:p>
            <a:pPr lvl="0"/>
            <a:r>
              <a:rPr lang="en-US" dirty="0"/>
              <a:t>Visitors are able to make inquiries—and purchases—on the spot</a:t>
            </a:r>
            <a:r>
              <a:rPr lang="en-US" dirty="0" smtClean="0"/>
              <a:t>.</a:t>
            </a:r>
            <a:endParaRPr lang="en-US" dirty="0"/>
          </a:p>
        </p:txBody>
      </p:sp>
      <p:sp>
        <p:nvSpPr>
          <p:cNvPr id="4" name="TextBox 3"/>
          <p:cNvSpPr txBox="1"/>
          <p:nvPr/>
        </p:nvSpPr>
        <p:spPr bwMode="auto">
          <a:xfrm>
            <a:off x="6248400" y="4508956"/>
            <a:ext cx="2667000" cy="184666"/>
          </a:xfrm>
          <a:prstGeom prst="rect">
            <a:avLst/>
          </a:prstGeom>
          <a:noFill/>
          <a:ln w="9525">
            <a:noFill/>
            <a:miter lim="800000"/>
            <a:headEnd/>
            <a:tailEnd/>
          </a:ln>
        </p:spPr>
        <p:txBody>
          <a:bodyPr wrap="square" rtlCol="0">
            <a:spAutoFit/>
          </a:bodyPr>
          <a:lstStyle/>
          <a:p>
            <a:pPr algn="r"/>
            <a:r>
              <a:rPr lang="en-US" sz="600" dirty="0" smtClean="0"/>
              <a:t>© Feng Yu / www.shutterstock.com</a:t>
            </a:r>
            <a:endParaRPr lang="en-US" sz="600" dirty="0"/>
          </a:p>
        </p:txBody>
      </p:sp>
      <p:sp>
        <p:nvSpPr>
          <p:cNvPr id="6" name="TextBox 5"/>
          <p:cNvSpPr txBox="1"/>
          <p:nvPr/>
        </p:nvSpPr>
        <p:spPr bwMode="auto">
          <a:xfrm>
            <a:off x="762000" y="4953000"/>
            <a:ext cx="7010399" cy="769441"/>
          </a:xfrm>
          <a:prstGeom prst="rect">
            <a:avLst/>
          </a:prstGeom>
          <a:noFill/>
          <a:ln w="9525">
            <a:noFill/>
            <a:miter lim="800000"/>
            <a:headEnd/>
            <a:tailEnd/>
          </a:ln>
        </p:spPr>
        <p:txBody>
          <a:bodyPr wrap="square" rtlCol="0">
            <a:spAutoFit/>
          </a:bodyPr>
          <a:lstStyle/>
          <a:p>
            <a:pPr marL="342900" lvl="0" indent="-342900">
              <a:spcBef>
                <a:spcPct val="20000"/>
              </a:spcBef>
              <a:buFont typeface="Arial" pitchFamily="34" charset="0"/>
              <a:buChar char="•"/>
            </a:pPr>
            <a:r>
              <a:rPr lang="en-US" sz="2200" dirty="0">
                <a:solidFill>
                  <a:prstClr val="black"/>
                </a:solidFill>
                <a:latin typeface="Arial" pitchFamily="34" charset="0"/>
                <a:cs typeface="Arial" pitchFamily="34" charset="0"/>
              </a:rPr>
              <a:t>The Internet has brought about a new subcategory: “Internet religion.”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037" y="1706789"/>
            <a:ext cx="4019064" cy="26807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36717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533400"/>
          </a:xfrm>
        </p:spPr>
        <p:txBody>
          <a:bodyPr/>
          <a:lstStyle/>
          <a:p>
            <a:r>
              <a:rPr lang="en-US" dirty="0"/>
              <a:t>Multiculturalism</a:t>
            </a:r>
          </a:p>
        </p:txBody>
      </p:sp>
      <p:sp>
        <p:nvSpPr>
          <p:cNvPr id="3" name="Content Placeholder 2"/>
          <p:cNvSpPr>
            <a:spLocks noGrp="1"/>
          </p:cNvSpPr>
          <p:nvPr>
            <p:ph idx="1"/>
          </p:nvPr>
        </p:nvSpPr>
        <p:spPr>
          <a:xfrm>
            <a:off x="1066800" y="1905000"/>
            <a:ext cx="3581400" cy="2438400"/>
          </a:xfrm>
        </p:spPr>
        <p:txBody>
          <a:bodyPr/>
          <a:lstStyle/>
          <a:p>
            <a:pPr lvl="0"/>
            <a:r>
              <a:rPr lang="en-US" dirty="0"/>
              <a:t>Multiculturalism is commonplace in today’s world.</a:t>
            </a:r>
          </a:p>
          <a:p>
            <a:pPr lvl="0"/>
            <a:r>
              <a:rPr lang="en-US" dirty="0"/>
              <a:t>For most of human history, societies have </a:t>
            </a:r>
            <a:r>
              <a:rPr lang="en-US" i="1" dirty="0"/>
              <a:t>not </a:t>
            </a:r>
            <a:r>
              <a:rPr lang="en-US" dirty="0"/>
              <a:t>been multicultural</a:t>
            </a:r>
            <a:r>
              <a:rPr lang="en-US" dirty="0" smtClean="0"/>
              <a:t>.</a:t>
            </a:r>
            <a:endParaRPr lang="en-US" dirty="0"/>
          </a:p>
        </p:txBody>
      </p:sp>
      <p:sp>
        <p:nvSpPr>
          <p:cNvPr id="5" name="TextBox 4"/>
          <p:cNvSpPr txBox="1"/>
          <p:nvPr/>
        </p:nvSpPr>
        <p:spPr bwMode="auto">
          <a:xfrm>
            <a:off x="6172200" y="3899356"/>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Prixel</a:t>
            </a:r>
            <a:r>
              <a:rPr lang="en-US" sz="600" dirty="0" smtClean="0"/>
              <a:t> </a:t>
            </a:r>
            <a:r>
              <a:rPr lang="en-US" sz="600" dirty="0"/>
              <a:t>Creative / www.shutterstock.com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989" y="1250722"/>
            <a:ext cx="3799114" cy="25340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bwMode="auto">
          <a:xfrm>
            <a:off x="1066801" y="4274403"/>
            <a:ext cx="6019800" cy="830997"/>
          </a:xfrm>
          <a:prstGeom prst="rect">
            <a:avLst/>
          </a:prstGeom>
          <a:noFill/>
          <a:ln w="9525">
            <a:noFill/>
            <a:miter lim="800000"/>
            <a:headEnd/>
            <a:tailEnd/>
          </a:ln>
        </p:spPr>
        <p:txBody>
          <a:bodyPr wrap="square" rtlCol="0">
            <a:spAutoFit/>
          </a:bodyPr>
          <a:lstStyle/>
          <a:p>
            <a:pPr marL="342900" lvl="0" indent="-342900">
              <a:spcBef>
                <a:spcPct val="20000"/>
              </a:spcBef>
              <a:buFont typeface="Arial" pitchFamily="34" charset="0"/>
              <a:buChar char="•"/>
            </a:pPr>
            <a:r>
              <a:rPr lang="en-US" sz="2400" dirty="0">
                <a:solidFill>
                  <a:prstClr val="black"/>
                </a:solidFill>
                <a:latin typeface="Arial" pitchFamily="34" charset="0"/>
                <a:cs typeface="Arial" pitchFamily="34" charset="0"/>
              </a:rPr>
              <a:t>Societies have historically tended to assume their way is the right way.</a:t>
            </a:r>
          </a:p>
        </p:txBody>
      </p:sp>
    </p:spTree>
    <p:extLst>
      <p:ext uri="{BB962C8B-B14F-4D97-AF65-F5344CB8AC3E}">
        <p14:creationId xmlns:p14="http://schemas.microsoft.com/office/powerpoint/2010/main" val="886006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09242"/>
            <a:ext cx="3962400" cy="263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990600"/>
            <a:ext cx="8229600" cy="533400"/>
          </a:xfrm>
        </p:spPr>
        <p:txBody>
          <a:bodyPr/>
          <a:lstStyle/>
          <a:p>
            <a:r>
              <a:rPr lang="en-US" dirty="0"/>
              <a:t>The Integration of Religion in Society</a:t>
            </a:r>
          </a:p>
        </p:txBody>
      </p:sp>
      <p:sp>
        <p:nvSpPr>
          <p:cNvPr id="3" name="Content Placeholder 2"/>
          <p:cNvSpPr>
            <a:spLocks noGrp="1"/>
          </p:cNvSpPr>
          <p:nvPr>
            <p:ph idx="1"/>
          </p:nvPr>
        </p:nvSpPr>
        <p:spPr>
          <a:xfrm>
            <a:off x="4724400" y="1676400"/>
            <a:ext cx="4191000" cy="4373563"/>
          </a:xfrm>
        </p:spPr>
        <p:txBody>
          <a:bodyPr>
            <a:normAutofit/>
          </a:bodyPr>
          <a:lstStyle/>
          <a:p>
            <a:pPr lvl="0"/>
            <a:r>
              <a:rPr lang="en-US" dirty="0"/>
              <a:t>As the world becomes more multicultural, familiarity with religions increases.</a:t>
            </a:r>
          </a:p>
          <a:p>
            <a:pPr lvl="0"/>
            <a:r>
              <a:rPr lang="en-US" dirty="0"/>
              <a:t>This can lead to greater levels of acceptance.</a:t>
            </a:r>
          </a:p>
          <a:p>
            <a:pPr lvl="0"/>
            <a:r>
              <a:rPr lang="en-US" dirty="0"/>
              <a:t>Some theorists are less optimistic about the capacity of modern society to embrace religious differences</a:t>
            </a:r>
            <a:r>
              <a:rPr lang="en-US" dirty="0" smtClean="0"/>
              <a:t>.</a:t>
            </a:r>
            <a:endParaRPr lang="en-US" dirty="0"/>
          </a:p>
        </p:txBody>
      </p:sp>
      <p:sp>
        <p:nvSpPr>
          <p:cNvPr id="4" name="TextBox 3"/>
          <p:cNvSpPr txBox="1"/>
          <p:nvPr/>
        </p:nvSpPr>
        <p:spPr bwMode="auto">
          <a:xfrm>
            <a:off x="393700" y="4635500"/>
            <a:ext cx="3962400" cy="184666"/>
          </a:xfrm>
          <a:prstGeom prst="rect">
            <a:avLst/>
          </a:prstGeom>
          <a:noFill/>
          <a:ln w="9525">
            <a:noFill/>
            <a:miter lim="800000"/>
            <a:headEnd/>
            <a:tailEnd/>
          </a:ln>
        </p:spPr>
        <p:txBody>
          <a:bodyPr wrap="square" rtlCol="0">
            <a:spAutoFit/>
          </a:bodyPr>
          <a:lstStyle/>
          <a:p>
            <a:pPr algn="ctr"/>
            <a:r>
              <a:rPr lang="en-US" sz="600" dirty="0" smtClean="0"/>
              <a:t>© </a:t>
            </a:r>
            <a:r>
              <a:rPr lang="en-US" sz="600" dirty="0" err="1" smtClean="0"/>
              <a:t>dboystudio</a:t>
            </a:r>
            <a:r>
              <a:rPr lang="en-US" sz="600" dirty="0" smtClean="0"/>
              <a:t> </a:t>
            </a:r>
            <a:r>
              <a:rPr lang="en-US" sz="600" dirty="0"/>
              <a:t>/ www.shutterstock.com</a:t>
            </a:r>
          </a:p>
        </p:txBody>
      </p:sp>
    </p:spTree>
    <p:extLst>
      <p:ext uri="{BB962C8B-B14F-4D97-AF65-F5344CB8AC3E}">
        <p14:creationId xmlns:p14="http://schemas.microsoft.com/office/powerpoint/2010/main" val="2455874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357" t="3748" r="12143"/>
          <a:stretch/>
        </p:blipFill>
        <p:spPr>
          <a:xfrm>
            <a:off x="0" y="2031948"/>
            <a:ext cx="3886200" cy="3696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09600" y="990600"/>
            <a:ext cx="8229600" cy="533400"/>
          </a:xfrm>
        </p:spPr>
        <p:txBody>
          <a:bodyPr/>
          <a:lstStyle/>
          <a:p>
            <a:r>
              <a:rPr lang="en-US" dirty="0"/>
              <a:t>A New Religious Movement: Santeria</a:t>
            </a:r>
          </a:p>
        </p:txBody>
      </p:sp>
      <p:sp>
        <p:nvSpPr>
          <p:cNvPr id="3" name="Content Placeholder 2"/>
          <p:cNvSpPr>
            <a:spLocks noGrp="1"/>
          </p:cNvSpPr>
          <p:nvPr>
            <p:ph idx="1"/>
          </p:nvPr>
        </p:nvSpPr>
        <p:spPr>
          <a:xfrm>
            <a:off x="3733800" y="1951037"/>
            <a:ext cx="4953000" cy="4373563"/>
          </a:xfrm>
        </p:spPr>
        <p:txBody>
          <a:bodyPr/>
          <a:lstStyle/>
          <a:p>
            <a:pPr lvl="0"/>
            <a:r>
              <a:rPr lang="en-US" dirty="0"/>
              <a:t>The cast iron “spell pot” is used by practitioners of Santeria.</a:t>
            </a:r>
          </a:p>
          <a:p>
            <a:pPr lvl="0"/>
            <a:r>
              <a:rPr lang="en-US" dirty="0"/>
              <a:t>Santeria originated through the identification of deities of Africa’s Yoruba culture with Catholic saints.</a:t>
            </a:r>
          </a:p>
          <a:p>
            <a:pPr lvl="0"/>
            <a:r>
              <a:rPr lang="en-US" dirty="0"/>
              <a:t>“New” religious movements often have roots that extend far back in time</a:t>
            </a:r>
            <a:r>
              <a:rPr lang="en-US" dirty="0" smtClean="0"/>
              <a:t>.</a:t>
            </a:r>
            <a:endParaRPr lang="en-US" dirty="0"/>
          </a:p>
        </p:txBody>
      </p:sp>
      <p:sp>
        <p:nvSpPr>
          <p:cNvPr id="4" name="TextBox 3"/>
          <p:cNvSpPr txBox="1"/>
          <p:nvPr/>
        </p:nvSpPr>
        <p:spPr bwMode="auto">
          <a:xfrm>
            <a:off x="762000" y="5651956"/>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mikeledray</a:t>
            </a:r>
            <a:r>
              <a:rPr lang="en-US" sz="600" dirty="0" smtClean="0"/>
              <a:t> </a:t>
            </a:r>
            <a:r>
              <a:rPr lang="en-US" sz="600" dirty="0"/>
              <a:t>/ www.shutterstock.com</a:t>
            </a:r>
          </a:p>
        </p:txBody>
      </p:sp>
    </p:spTree>
    <p:extLst>
      <p:ext uri="{BB962C8B-B14F-4D97-AF65-F5344CB8AC3E}">
        <p14:creationId xmlns:p14="http://schemas.microsoft.com/office/powerpoint/2010/main" val="42882419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1" b="7499"/>
          <a:stretch/>
        </p:blipFill>
        <p:spPr>
          <a:xfrm>
            <a:off x="304800" y="2015152"/>
            <a:ext cx="3733800" cy="3080385"/>
          </a:xfrm>
          <a:prstGeom prst="roundRect">
            <a:avLst>
              <a:gd name="adj" fmla="val 8594"/>
            </a:avLst>
          </a:prstGeom>
          <a:solidFill>
            <a:srgbClr val="FFFFFF">
              <a:shade val="85000"/>
            </a:srgbClr>
          </a:solidFill>
          <a:ln>
            <a:noFill/>
          </a:ln>
          <a:effectLst/>
        </p:spPr>
      </p:pic>
      <p:sp>
        <p:nvSpPr>
          <p:cNvPr id="4" name="TextBox 3"/>
          <p:cNvSpPr txBox="1"/>
          <p:nvPr/>
        </p:nvSpPr>
        <p:spPr bwMode="auto">
          <a:xfrm>
            <a:off x="381000" y="5270956"/>
            <a:ext cx="3505200" cy="184666"/>
          </a:xfrm>
          <a:prstGeom prst="rect">
            <a:avLst/>
          </a:prstGeom>
          <a:noFill/>
          <a:ln w="9525">
            <a:noFill/>
            <a:miter lim="800000"/>
            <a:headEnd/>
            <a:tailEnd/>
          </a:ln>
        </p:spPr>
        <p:txBody>
          <a:bodyPr wrap="square" rtlCol="0">
            <a:spAutoFit/>
          </a:bodyPr>
          <a:lstStyle/>
          <a:p>
            <a:r>
              <a:rPr lang="en-US" sz="600" dirty="0"/>
              <a:t>© </a:t>
            </a:r>
            <a:r>
              <a:rPr lang="en-US" sz="600" dirty="0" err="1" smtClean="0"/>
              <a:t>Snowbelle</a:t>
            </a:r>
            <a:r>
              <a:rPr lang="en-US" sz="600" dirty="0" smtClean="0"/>
              <a:t> </a:t>
            </a:r>
            <a:r>
              <a:rPr lang="en-US" sz="600" dirty="0"/>
              <a:t>/ www.shutterstock.com</a:t>
            </a:r>
          </a:p>
        </p:txBody>
      </p:sp>
      <p:sp>
        <p:nvSpPr>
          <p:cNvPr id="2" name="Title 1"/>
          <p:cNvSpPr>
            <a:spLocks noGrp="1"/>
          </p:cNvSpPr>
          <p:nvPr>
            <p:ph type="title"/>
          </p:nvPr>
        </p:nvSpPr>
        <p:spPr>
          <a:xfrm>
            <a:off x="685800" y="1143000"/>
            <a:ext cx="8229600" cy="533400"/>
          </a:xfrm>
        </p:spPr>
        <p:txBody>
          <a:bodyPr/>
          <a:lstStyle/>
          <a:p>
            <a:r>
              <a:rPr lang="en-US" dirty="0"/>
              <a:t>Wheel of the Year</a:t>
            </a:r>
          </a:p>
        </p:txBody>
      </p:sp>
      <p:sp>
        <p:nvSpPr>
          <p:cNvPr id="3" name="Content Placeholder 2"/>
          <p:cNvSpPr>
            <a:spLocks noGrp="1"/>
          </p:cNvSpPr>
          <p:nvPr>
            <p:ph idx="1"/>
          </p:nvPr>
        </p:nvSpPr>
        <p:spPr>
          <a:xfrm>
            <a:off x="4038600" y="2027237"/>
            <a:ext cx="4953000" cy="4373563"/>
          </a:xfrm>
        </p:spPr>
        <p:txBody>
          <a:bodyPr>
            <a:normAutofit/>
          </a:bodyPr>
          <a:lstStyle/>
          <a:p>
            <a:pPr lvl="0"/>
            <a:r>
              <a:rPr lang="en-US" dirty="0"/>
              <a:t>This marks important festivals celebrated by many forms of </a:t>
            </a:r>
            <a:r>
              <a:rPr lang="en-US" dirty="0" err="1"/>
              <a:t>Neopaganism</a:t>
            </a:r>
            <a:r>
              <a:rPr lang="en-US" dirty="0"/>
              <a:t>, including Wicca.</a:t>
            </a:r>
          </a:p>
          <a:p>
            <a:pPr lvl="0"/>
            <a:r>
              <a:rPr lang="en-US" dirty="0"/>
              <a:t>The dates of the eight festivals are based on the solstices and equinoxes.</a:t>
            </a:r>
          </a:p>
          <a:p>
            <a:pPr lvl="0"/>
            <a:r>
              <a:rPr lang="en-US" dirty="0" err="1"/>
              <a:t>Samhain</a:t>
            </a:r>
            <a:r>
              <a:rPr lang="en-US" dirty="0"/>
              <a:t> (Halloween) is the most important festival, or </a:t>
            </a:r>
            <a:r>
              <a:rPr lang="en-US" i="1" dirty="0" err="1"/>
              <a:t>sabbat</a:t>
            </a:r>
            <a:r>
              <a:rPr lang="en-US" i="1" dirty="0"/>
              <a:t>,</a:t>
            </a:r>
            <a:r>
              <a:rPr lang="en-US" dirty="0"/>
              <a:t> for Wicca</a:t>
            </a:r>
            <a:r>
              <a:rPr lang="en-US" dirty="0" smtClean="0"/>
              <a:t>.</a:t>
            </a:r>
            <a:endParaRPr lang="en-US" dirty="0"/>
          </a:p>
        </p:txBody>
      </p:sp>
    </p:spTree>
    <p:extLst>
      <p:ext uri="{BB962C8B-B14F-4D97-AF65-F5344CB8AC3E}">
        <p14:creationId xmlns:p14="http://schemas.microsoft.com/office/powerpoint/2010/main" val="987896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lstStyle/>
          <a:p>
            <a:r>
              <a:rPr lang="en-US" dirty="0"/>
              <a:t>A New Religious Movement: Mormonism</a:t>
            </a:r>
          </a:p>
        </p:txBody>
      </p:sp>
      <p:sp>
        <p:nvSpPr>
          <p:cNvPr id="3" name="Content Placeholder 2"/>
          <p:cNvSpPr>
            <a:spLocks noGrp="1"/>
          </p:cNvSpPr>
          <p:nvPr>
            <p:ph idx="1"/>
          </p:nvPr>
        </p:nvSpPr>
        <p:spPr>
          <a:xfrm>
            <a:off x="457200" y="1752600"/>
            <a:ext cx="4267200" cy="4419600"/>
          </a:xfrm>
        </p:spPr>
        <p:txBody>
          <a:bodyPr wrap="square" numCol="1"/>
          <a:lstStyle/>
          <a:p>
            <a:pPr lvl="0"/>
            <a:r>
              <a:rPr lang="en-US" dirty="0"/>
              <a:t>Mormonism is growing quite rapidly.</a:t>
            </a:r>
          </a:p>
          <a:p>
            <a:pPr lvl="0"/>
            <a:r>
              <a:rPr lang="en-US" dirty="0"/>
              <a:t>The 2012 United States presidential campaign featured a Mormon candidate for the first time.</a:t>
            </a:r>
          </a:p>
          <a:p>
            <a:pPr lvl="0"/>
            <a:r>
              <a:rPr lang="en-US" dirty="0"/>
              <a:t>Gaining acceptance by “the mainstream,” Mormonism challenges the category “new religious movement</a:t>
            </a:r>
            <a:r>
              <a:rPr lang="en-US" dirty="0" smtClean="0"/>
              <a:t>.”</a:t>
            </a:r>
            <a:endParaRPr lang="en-US" dirty="0"/>
          </a:p>
        </p:txBody>
      </p:sp>
      <p:sp>
        <p:nvSpPr>
          <p:cNvPr id="4" name="TextBox 3"/>
          <p:cNvSpPr txBox="1"/>
          <p:nvPr/>
        </p:nvSpPr>
        <p:spPr bwMode="auto">
          <a:xfrm>
            <a:off x="4953000" y="5804356"/>
            <a:ext cx="39624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Natalia </a:t>
            </a:r>
            <a:r>
              <a:rPr lang="en-US" sz="600" dirty="0" err="1"/>
              <a:t>Bratslavsky</a:t>
            </a:r>
            <a:r>
              <a:rPr lang="en-US" sz="600" dirty="0"/>
              <a:t> / www.shutterstock.com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212261"/>
            <a:ext cx="3886200" cy="2592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77177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331</TotalTime>
  <Words>1575</Words>
  <Application>Microsoft Macintosh PowerPoint</Application>
  <PresentationFormat>On-screen Show (4:3)</PresentationFormat>
  <Paragraphs>72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15: Religion in the Modern World</vt:lpstr>
      <vt:lpstr>Traditional Religion in the Modern Age</vt:lpstr>
      <vt:lpstr>Technology and Traditional Religion</vt:lpstr>
      <vt:lpstr>Internet Religion</vt:lpstr>
      <vt:lpstr>Multiculturalism</vt:lpstr>
      <vt:lpstr>The Integration of Religion in Society</vt:lpstr>
      <vt:lpstr>A New Religious Movement: Santeria</vt:lpstr>
      <vt:lpstr>Wheel of the Year</vt:lpstr>
      <vt:lpstr>A New Religious Movement: Mormonism</vt:lpstr>
      <vt:lpstr>A Battle Over Fishes</vt:lpstr>
      <vt:lpstr>Big Bang Theory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43</cp:revision>
  <dcterms:created xsi:type="dcterms:W3CDTF">2011-01-10T17:35:40Z</dcterms:created>
  <dcterms:modified xsi:type="dcterms:W3CDTF">2015-01-13T03:15:54Z</dcterms:modified>
</cp:coreProperties>
</file>