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82" autoAdjust="0"/>
    <p:restoredTop sz="82262" autoAdjust="0"/>
  </p:normalViewPr>
  <p:slideViewPr>
    <p:cSldViewPr>
      <p:cViewPr>
        <p:scale>
          <a:sx n="100" d="100"/>
          <a:sy n="100" d="100"/>
        </p:scale>
        <p:origin x="-194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A1CAC-3A4B-46A3-B17E-4885E1E95C1C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90CC2-F714-4367-BE18-A4D8A67D0B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2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90CC2-F714-4367-BE18-A4D8A67D0BC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90CC2-F714-4367-BE18-A4D8A67D0BC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90CC2-F714-4367-BE18-A4D8A67D0BC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90CC2-F714-4367-BE18-A4D8A67D0BC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90CC2-F714-4367-BE18-A4D8A67D0BC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90CC2-F714-4367-BE18-A4D8A67D0BC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90CC2-F714-4367-BE18-A4D8A67D0BC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90CC2-F714-4367-BE18-A4D8A67D0BC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90CC2-F714-4367-BE18-A4D8A67D0BC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90CC2-F714-4367-BE18-A4D8A67D0BC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90CC2-F714-4367-BE18-A4D8A67D0BC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90CC2-F714-4367-BE18-A4D8A67D0BC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ingSlide_2810.jpg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5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0" y="6019800"/>
            <a:ext cx="1295400" cy="152400"/>
          </a:xfrm>
        </p:spPr>
        <p:txBody>
          <a:bodyPr>
            <a:normAutofit/>
          </a:bodyPr>
          <a:lstStyle>
            <a:lvl1pPr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Document # TX00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odySlide_2810.jpg   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6477000" cy="4373563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odySlide_2810.jpg   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143000"/>
            <a:ext cx="8229600" cy="914400"/>
          </a:xfrm>
        </p:spPr>
        <p:txBody>
          <a:bodyPr>
            <a:normAutofit/>
          </a:bodyPr>
          <a:lstStyle>
            <a:lvl1pPr algn="l">
              <a:defRPr sz="2800"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2 line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77000" cy="3916363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odySlide_2810.jpg   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00800" cy="3916363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676400" y="1600200"/>
            <a:ext cx="6477000" cy="533400"/>
          </a:xfrm>
        </p:spPr>
        <p:txBody>
          <a:bodyPr>
            <a:normAutofit/>
          </a:bodyPr>
          <a:lstStyle>
            <a:lvl1pPr>
              <a:buNone/>
              <a:defRPr sz="2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2nd line emphasis title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odySlide_2810.jpg   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14400" y="1143000"/>
            <a:ext cx="7696200" cy="609600"/>
          </a:xfrm>
        </p:spPr>
        <p:txBody>
          <a:bodyPr/>
          <a:lstStyle>
            <a:lvl1pPr>
              <a:buNone/>
              <a:defRPr sz="2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odySlide_2810.jpg   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/narrow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BodySlide_2810.jpg   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914400" y="1143000"/>
            <a:ext cx="7315200" cy="609600"/>
          </a:xfrm>
        </p:spPr>
        <p:txBody>
          <a:bodyPr>
            <a:normAutofit/>
          </a:bodyPr>
          <a:lstStyle>
            <a:lvl1pPr>
              <a:buNone/>
              <a:defRPr sz="2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BodySlide_2810.jpg   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914400" y="2514600"/>
            <a:ext cx="7315200" cy="1524000"/>
          </a:xfrm>
        </p:spPr>
        <p:txBody>
          <a:bodyPr/>
          <a:lstStyle>
            <a:lvl1pPr algn="ctr">
              <a:buNone/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algn="ctr">
              <a:defRPr sz="1400" i="1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590800" y="4267200"/>
            <a:ext cx="5029200" cy="1447800"/>
          </a:xfrm>
        </p:spPr>
        <p:txBody>
          <a:bodyPr/>
          <a:lstStyle>
            <a:lvl1pPr marL="457200" indent="-457200">
              <a:buAutoNum type="arabicPeriod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7724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B1BD0-533A-4E07-BF9C-432137E14983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4F940-28E1-4EAC-8D73-5D6BC0F5B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72" r:id="rId4"/>
    <p:sldLayoutId id="2147483651" r:id="rId5"/>
    <p:sldLayoutId id="2147483674" r:id="rId6"/>
    <p:sldLayoutId id="2147483652" r:id="rId7"/>
    <p:sldLayoutId id="2147483655" r:id="rId8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Christian </a:t>
            </a:r>
            <a:r>
              <a:rPr lang="en-US" i="1" dirty="0" smtClean="0"/>
              <a:t>Morality</a:t>
            </a:r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620000" y="6019800"/>
            <a:ext cx="1295400" cy="152400"/>
          </a:xfrm>
        </p:spPr>
        <p:txBody>
          <a:bodyPr>
            <a:normAutofit fontScale="62500" lnSpcReduction="20000"/>
          </a:bodyPr>
          <a:lstStyle>
            <a:lvl1pPr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Document # TX001913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914400" y="1143000"/>
            <a:ext cx="4038600" cy="5181600"/>
          </a:xfrm>
        </p:spPr>
        <p:txBody>
          <a:bodyPr>
            <a:normAutofit/>
          </a:bodyPr>
          <a:lstStyle/>
          <a:p>
            <a:pPr marL="0" indent="0"/>
            <a:r>
              <a:rPr lang="en-US" sz="2400" b="0" dirty="0" smtClean="0"/>
              <a:t>How do we experience the grace of God within us?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200" b="0" dirty="0" smtClean="0"/>
              <a:t>We experience grace through the Gifts of </a:t>
            </a:r>
            <a:br>
              <a:rPr lang="en-US" sz="2200" b="0" dirty="0" smtClean="0"/>
            </a:br>
            <a:r>
              <a:rPr lang="en-US" sz="2200" b="0" dirty="0" smtClean="0"/>
              <a:t>the Holy Spirit.</a:t>
            </a:r>
          </a:p>
          <a:p>
            <a:endParaRPr lang="en-US" sz="2400" b="0" dirty="0"/>
          </a:p>
        </p:txBody>
      </p:sp>
      <p:pic>
        <p:nvPicPr>
          <p:cNvPr id="3" name="Picture 2" descr="10-Zabrze_St._Joseph's_Church-wikimedia.jpg"/>
          <p:cNvPicPr>
            <a:picLocks noChangeAspect="1"/>
          </p:cNvPicPr>
          <p:nvPr/>
        </p:nvPicPr>
        <p:blipFill>
          <a:blip r:embed="rId3" cstate="print"/>
          <a:srcRect l="2843" t="3333" r="2843"/>
          <a:stretch>
            <a:fillRect/>
          </a:stretch>
        </p:blipFill>
        <p:spPr>
          <a:xfrm>
            <a:off x="4661337" y="914400"/>
            <a:ext cx="4085021" cy="4038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 rot="16200000">
            <a:off x="7878261" y="2391862"/>
            <a:ext cx="16002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00" dirty="0" smtClean="0"/>
              <a:t>Image in public domain</a:t>
            </a:r>
            <a:endParaRPr lang="en-US" sz="5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914400" y="1143000"/>
            <a:ext cx="4419600" cy="1143000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sz="2400" b="0" dirty="0" smtClean="0"/>
              <a:t>Consider how each of these gifts could enable you to </a:t>
            </a:r>
            <a:br>
              <a:rPr lang="en-US" sz="2400" b="0" dirty="0" smtClean="0"/>
            </a:br>
            <a:r>
              <a:rPr lang="en-US" sz="2400" b="0" dirty="0" smtClean="0"/>
              <a:t>live a Christian moral life.</a:t>
            </a:r>
          </a:p>
          <a:p>
            <a:endParaRPr lang="en-US" sz="2400" b="0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1143000" y="2438400"/>
            <a:ext cx="358140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Wisdom</a:t>
            </a:r>
          </a:p>
          <a:p>
            <a:pPr algn="ctr">
              <a:spcAft>
                <a:spcPts val="1200"/>
              </a:spcAft>
            </a:pPr>
            <a:r>
              <a:rPr lang="en-US" sz="2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Understanding</a:t>
            </a:r>
          </a:p>
          <a:p>
            <a:pPr>
              <a:spcAft>
                <a:spcPts val="1200"/>
              </a:spcAft>
            </a:pP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right judgment</a:t>
            </a:r>
          </a:p>
          <a:p>
            <a:pPr algn="ctr">
              <a:spcAft>
                <a:spcPts val="1200"/>
              </a:spcAft>
            </a:pP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Courage</a:t>
            </a:r>
          </a:p>
          <a:p>
            <a:pPr>
              <a:spcAft>
                <a:spcPts val="1200"/>
              </a:spcAft>
            </a:pP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knowledge</a:t>
            </a:r>
          </a:p>
          <a:p>
            <a:pPr algn="ctr">
              <a:spcAft>
                <a:spcPts val="1200"/>
              </a:spcAft>
            </a:pPr>
            <a:r>
              <a:rPr lang="en-US" sz="2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Reverence</a:t>
            </a:r>
          </a:p>
          <a:p>
            <a:pPr>
              <a:spcAft>
                <a:spcPts val="1200"/>
              </a:spcAft>
            </a:pP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wonder and awe</a:t>
            </a:r>
          </a:p>
          <a:p>
            <a:pPr>
              <a:spcAft>
                <a:spcPts val="1200"/>
              </a:spcAft>
            </a:pPr>
            <a:endParaRPr lang="en-US" sz="2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10-Zabrze_St._Joseph's_Church-wikimedia.jpg"/>
          <p:cNvPicPr>
            <a:picLocks noChangeAspect="1"/>
          </p:cNvPicPr>
          <p:nvPr/>
        </p:nvPicPr>
        <p:blipFill>
          <a:blip r:embed="rId3" cstate="print"/>
          <a:srcRect l="2843" t="3333" r="2843"/>
          <a:stretch>
            <a:fillRect/>
          </a:stretch>
        </p:blipFill>
        <p:spPr>
          <a:xfrm>
            <a:off x="4661337" y="914400"/>
            <a:ext cx="4085021" cy="4038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 rot="16200000">
            <a:off x="7878261" y="2391862"/>
            <a:ext cx="16002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00" dirty="0" smtClean="0"/>
              <a:t>Image in public domain</a:t>
            </a:r>
            <a:endParaRPr lang="en-US" sz="5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914400" y="1143000"/>
            <a:ext cx="3124200" cy="4953000"/>
          </a:xfrm>
        </p:spPr>
        <p:txBody>
          <a:bodyPr>
            <a:normAutofit/>
          </a:bodyPr>
          <a:lstStyle/>
          <a:p>
            <a:pPr marL="0" indent="0"/>
            <a:r>
              <a:rPr lang="en-US" sz="2400" b="0" dirty="0" smtClean="0"/>
              <a:t>How do we know that the choices we make are leading us toward salvation?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200" b="0" dirty="0" smtClean="0"/>
              <a:t>We experience in our lives the traits of virtuous living.</a:t>
            </a:r>
          </a:p>
          <a:p>
            <a:endParaRPr lang="en-US" sz="2400" b="0" dirty="0"/>
          </a:p>
        </p:txBody>
      </p:sp>
      <p:pic>
        <p:nvPicPr>
          <p:cNvPr id="4" name="Picture 3" descr="12-shutterstock-jcjgphotography _551213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143000"/>
            <a:ext cx="3482035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 rot="16200000">
            <a:off x="7391402" y="3611061"/>
            <a:ext cx="16002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00" dirty="0" err="1" smtClean="0"/>
              <a:t>Shutterstock</a:t>
            </a:r>
            <a:r>
              <a:rPr lang="en-US" sz="500" dirty="0" smtClean="0"/>
              <a:t>/</a:t>
            </a:r>
            <a:r>
              <a:rPr lang="en-US" sz="500" dirty="0" err="1" smtClean="0"/>
              <a:t>jcjgphotography</a:t>
            </a:r>
            <a:endParaRPr lang="en-US" sz="5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-Light_Rays_in_Brighton-wikimed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728972"/>
            <a:ext cx="6370828" cy="59171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524000" y="1295400"/>
            <a:ext cx="5791200" cy="4495800"/>
          </a:xfrm>
        </p:spPr>
        <p:txBody>
          <a:bodyPr numCol="2">
            <a:normAutofit fontScale="925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lnSpc>
                <a:spcPct val="170000"/>
              </a:lnSpc>
            </a:pPr>
            <a:r>
              <a:rPr lang="en-US" spc="150" dirty="0" smtClean="0">
                <a:ln w="11430"/>
                <a:solidFill>
                  <a:srgbClr val="F8F8F8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Charity</a:t>
            </a:r>
          </a:p>
          <a:p>
            <a:pPr>
              <a:lnSpc>
                <a:spcPct val="170000"/>
              </a:lnSpc>
            </a:pPr>
            <a:r>
              <a:rPr lang="en-US" spc="150" dirty="0" smtClean="0">
                <a:ln w="11430"/>
                <a:solidFill>
                  <a:srgbClr val="F8F8F8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Joy</a:t>
            </a:r>
          </a:p>
          <a:p>
            <a:pPr>
              <a:lnSpc>
                <a:spcPct val="170000"/>
              </a:lnSpc>
            </a:pPr>
            <a:r>
              <a:rPr lang="en-US" spc="150" dirty="0" smtClean="0">
                <a:ln w="11430"/>
                <a:solidFill>
                  <a:srgbClr val="F8F8F8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Peace</a:t>
            </a:r>
          </a:p>
          <a:p>
            <a:pPr>
              <a:lnSpc>
                <a:spcPct val="170000"/>
              </a:lnSpc>
            </a:pPr>
            <a:r>
              <a:rPr lang="en-US" spc="150" dirty="0" smtClean="0">
                <a:ln w="11430"/>
                <a:solidFill>
                  <a:srgbClr val="F8F8F8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Patience</a:t>
            </a:r>
          </a:p>
          <a:p>
            <a:pPr>
              <a:lnSpc>
                <a:spcPct val="170000"/>
              </a:lnSpc>
            </a:pPr>
            <a:r>
              <a:rPr lang="en-US" spc="150" dirty="0" smtClean="0">
                <a:ln w="11430"/>
                <a:solidFill>
                  <a:srgbClr val="F8F8F8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Kindness</a:t>
            </a:r>
          </a:p>
          <a:p>
            <a:pPr>
              <a:lnSpc>
                <a:spcPct val="170000"/>
              </a:lnSpc>
            </a:pPr>
            <a:r>
              <a:rPr lang="en-US" spc="150" dirty="0" smtClean="0">
                <a:ln w="11430"/>
                <a:solidFill>
                  <a:srgbClr val="F8F8F8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Goodness</a:t>
            </a:r>
          </a:p>
          <a:p>
            <a:pPr>
              <a:lnSpc>
                <a:spcPct val="170000"/>
              </a:lnSpc>
            </a:pPr>
            <a:r>
              <a:rPr lang="en-US" spc="150" dirty="0" smtClean="0">
                <a:ln w="11430"/>
                <a:solidFill>
                  <a:srgbClr val="F8F8F8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Generosity</a:t>
            </a:r>
          </a:p>
          <a:p>
            <a:pPr>
              <a:lnSpc>
                <a:spcPct val="170000"/>
              </a:lnSpc>
            </a:pPr>
            <a:r>
              <a:rPr lang="en-US" spc="150" dirty="0" smtClean="0">
                <a:ln w="11430"/>
                <a:solidFill>
                  <a:srgbClr val="F8F8F8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Gentleness</a:t>
            </a:r>
          </a:p>
          <a:p>
            <a:pPr>
              <a:lnSpc>
                <a:spcPct val="170000"/>
              </a:lnSpc>
            </a:pPr>
            <a:r>
              <a:rPr lang="en-US" spc="150" dirty="0" smtClean="0">
                <a:ln w="11430"/>
                <a:solidFill>
                  <a:srgbClr val="F8F8F8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Faithfulness</a:t>
            </a:r>
          </a:p>
          <a:p>
            <a:pPr>
              <a:lnSpc>
                <a:spcPct val="170000"/>
              </a:lnSpc>
            </a:pPr>
            <a:r>
              <a:rPr lang="en-US" spc="150" dirty="0" smtClean="0">
                <a:ln w="11430"/>
                <a:solidFill>
                  <a:srgbClr val="F8F8F8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Modesty</a:t>
            </a:r>
          </a:p>
          <a:p>
            <a:pPr>
              <a:lnSpc>
                <a:spcPct val="170000"/>
              </a:lnSpc>
            </a:pPr>
            <a:r>
              <a:rPr lang="en-US" spc="150" dirty="0" smtClean="0">
                <a:ln w="11430"/>
                <a:solidFill>
                  <a:srgbClr val="F8F8F8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Self-control</a:t>
            </a:r>
          </a:p>
          <a:p>
            <a:pPr>
              <a:lnSpc>
                <a:spcPct val="170000"/>
              </a:lnSpc>
            </a:pPr>
            <a:r>
              <a:rPr lang="en-US" spc="150" dirty="0" smtClean="0">
                <a:ln w="11430"/>
                <a:solidFill>
                  <a:srgbClr val="F8F8F8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Chastity</a:t>
            </a:r>
            <a:endParaRPr lang="en-US" spc="150" dirty="0">
              <a:ln w="11430"/>
              <a:solidFill>
                <a:srgbClr val="F8F8F8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 rot="16200000">
            <a:off x="6828338" y="4830261"/>
            <a:ext cx="16002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00" dirty="0" smtClean="0"/>
              <a:t>Image in public domain</a:t>
            </a:r>
            <a:endParaRPr lang="en-US" sz="5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 marL="0" indent="0"/>
            <a:r>
              <a:rPr lang="en-US" sz="2400" b="0" dirty="0" smtClean="0"/>
              <a:t>Grace is God’s initiative in preparing us for salvation.</a:t>
            </a:r>
          </a:p>
        </p:txBody>
      </p:sp>
      <p:pic>
        <p:nvPicPr>
          <p:cNvPr id="3" name="Picture 2" descr="2-Holy_Spirit_as_Dove-wikimed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2499360"/>
            <a:ext cx="4038600" cy="4206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 rot="16200000">
            <a:off x="5744661" y="5744660"/>
            <a:ext cx="16002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00" dirty="0" smtClean="0"/>
              <a:t>Image in public domain</a:t>
            </a:r>
            <a:endParaRPr lang="en-US" sz="5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914400" y="1143000"/>
            <a:ext cx="7696200" cy="1219200"/>
          </a:xfrm>
        </p:spPr>
        <p:txBody>
          <a:bodyPr>
            <a:normAutofit/>
          </a:bodyPr>
          <a:lstStyle/>
          <a:p>
            <a:pPr marL="0" indent="0"/>
            <a:r>
              <a:rPr lang="en-US" sz="2400" b="0" dirty="0" smtClean="0"/>
              <a:t>We are given free will, the freedom to choose right and wrong. Grace helps us to use our freedom for our greater good.</a:t>
            </a:r>
          </a:p>
          <a:p>
            <a:endParaRPr lang="en-US" sz="2400" b="0" dirty="0"/>
          </a:p>
        </p:txBody>
      </p:sp>
      <p:pic>
        <p:nvPicPr>
          <p:cNvPr id="4" name="Picture 3" descr="2-Holy_Spirit_as_Dove-wikimed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2499360"/>
            <a:ext cx="4038600" cy="4206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 rot="16200000">
            <a:off x="5744661" y="5744660"/>
            <a:ext cx="16002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00" dirty="0" smtClean="0"/>
              <a:t>Image in public domain</a:t>
            </a:r>
            <a:endParaRPr lang="en-US" sz="5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914400" y="1143000"/>
            <a:ext cx="7696200" cy="914400"/>
          </a:xfrm>
        </p:spPr>
        <p:txBody>
          <a:bodyPr>
            <a:normAutofit/>
          </a:bodyPr>
          <a:lstStyle/>
          <a:p>
            <a:pPr marL="0" indent="0"/>
            <a:r>
              <a:rPr lang="en-US" sz="2400" b="0" dirty="0" smtClean="0"/>
              <a:t>When we respond to grace, we respond to God’s invitation to friendship.</a:t>
            </a:r>
          </a:p>
        </p:txBody>
      </p:sp>
      <p:pic>
        <p:nvPicPr>
          <p:cNvPr id="3" name="Picture 2" descr="4-Adam-eve-priest-animals-river-wikimed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2286000"/>
            <a:ext cx="4898525" cy="4241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 rot="16200000">
            <a:off x="6066339" y="5668462"/>
            <a:ext cx="16002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00" dirty="0" smtClean="0"/>
              <a:t>Image in public domain</a:t>
            </a:r>
            <a:endParaRPr lang="en-US" sz="5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There are many sources of grace in our lives.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5000" y="2286000"/>
            <a:ext cx="533400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800" b="1" cap="all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sanctifying grace</a:t>
            </a:r>
            <a:endParaRPr lang="en-US" sz="2800" b="1" cap="all" dirty="0">
              <a:ln w="0"/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67200" y="3124200"/>
            <a:ext cx="365760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actual grace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3962400"/>
            <a:ext cx="655320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sacramental grace</a:t>
            </a:r>
            <a:endParaRPr lang="en-US" sz="2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2400" y="4953000"/>
            <a:ext cx="365760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800" b="1" cap="all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charism</a:t>
            </a:r>
            <a:endParaRPr lang="en-US" sz="2800" b="1" cap="all" dirty="0">
              <a:ln w="0"/>
              <a:solidFill>
                <a:schemeClr val="accent4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914400" y="1143000"/>
            <a:ext cx="7696200" cy="1219200"/>
          </a:xfrm>
        </p:spPr>
        <p:txBody>
          <a:bodyPr>
            <a:normAutofit/>
          </a:bodyPr>
          <a:lstStyle/>
          <a:p>
            <a:pPr marL="0" indent="0"/>
            <a:r>
              <a:rPr lang="en-US" sz="2400" b="0" dirty="0" smtClean="0"/>
              <a:t>In the Sacrament of Baptism, the Holy Spirit infuses us with </a:t>
            </a:r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sanctifying grace </a:t>
            </a:r>
            <a:r>
              <a:rPr lang="en-US" sz="2400" b="0" dirty="0" smtClean="0"/>
              <a:t>through which we share in God’s divine life.</a:t>
            </a:r>
            <a:endParaRPr lang="en-US" sz="2400" b="0" dirty="0"/>
          </a:p>
        </p:txBody>
      </p:sp>
      <p:pic>
        <p:nvPicPr>
          <p:cNvPr id="3" name="Picture 2" descr="6-Q520215dp-wpwittman.com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1509" y="2590800"/>
            <a:ext cx="5006491" cy="40318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 rot="16200000">
            <a:off x="6201861" y="5058861"/>
            <a:ext cx="16002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00" dirty="0" smtClean="0"/>
              <a:t>Wpwittman.com</a:t>
            </a:r>
            <a:endParaRPr lang="en-US" sz="5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914400" y="1143000"/>
            <a:ext cx="3429000" cy="5029200"/>
          </a:xfrm>
        </p:spPr>
        <p:txBody>
          <a:bodyPr>
            <a:normAutofit/>
          </a:bodyPr>
          <a:lstStyle/>
          <a:p>
            <a:pPr marL="0" indent="0"/>
            <a:r>
              <a:rPr lang="en-US" sz="2400" b="0" dirty="0" smtClean="0"/>
              <a:t>Have you ever faced a difficult moral decision, and just the right person shows up to help you out?</a:t>
            </a:r>
          </a:p>
          <a:p>
            <a:pPr marL="0" indent="0"/>
            <a:r>
              <a:rPr lang="en-US" sz="2400" b="0" dirty="0" smtClean="0"/>
              <a:t>This is </a:t>
            </a:r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actual grace, </a:t>
            </a:r>
            <a:r>
              <a:rPr lang="en-US" sz="2400" b="0" dirty="0" smtClean="0"/>
              <a:t>the work of God in our lives.</a:t>
            </a:r>
            <a:endParaRPr lang="en-US" sz="2400" b="0" dirty="0"/>
          </a:p>
        </p:txBody>
      </p:sp>
      <p:pic>
        <p:nvPicPr>
          <p:cNvPr id="3" name="Picture 2" descr="7-shutterstock-Dean Mitchell _673891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143000"/>
            <a:ext cx="4038600" cy="4038600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543800" y="5164723"/>
            <a:ext cx="16002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00" dirty="0" err="1" smtClean="0"/>
              <a:t>Shutterstock</a:t>
            </a:r>
            <a:r>
              <a:rPr lang="en-US" sz="500" dirty="0" smtClean="0"/>
              <a:t>/Dean Mitchell</a:t>
            </a:r>
            <a:endParaRPr lang="en-US" sz="5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914400" y="1143000"/>
            <a:ext cx="7696200" cy="2590800"/>
          </a:xfrm>
        </p:spPr>
        <p:txBody>
          <a:bodyPr>
            <a:normAutofit/>
          </a:bodyPr>
          <a:lstStyle/>
          <a:p>
            <a:pPr marL="0" indent="0"/>
            <a:r>
              <a:rPr lang="en-US" sz="2400" b="0" dirty="0" smtClean="0"/>
              <a:t>Have you experienced a tremendous sense of peace after participating in the Sacrament of Reconciliation?</a:t>
            </a:r>
          </a:p>
          <a:p>
            <a:r>
              <a:rPr lang="en-US" sz="2400" b="0" dirty="0" smtClean="0"/>
              <a:t>This is </a:t>
            </a:r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sacramental grace. </a:t>
            </a:r>
            <a:endParaRPr lang="en-US" sz="2400" b="0" dirty="0"/>
          </a:p>
        </p:txBody>
      </p:sp>
      <p:pic>
        <p:nvPicPr>
          <p:cNvPr id="4" name="Picture 3" descr="8-Q523140d-wpwitt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2651556"/>
            <a:ext cx="4876800" cy="388843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 rot="16200000">
            <a:off x="6172202" y="5439861"/>
            <a:ext cx="16002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00" dirty="0" smtClean="0"/>
              <a:t>Wpwittman.com</a:t>
            </a:r>
            <a:endParaRPr lang="en-US" sz="5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914400" y="1143000"/>
            <a:ext cx="7696200" cy="2590800"/>
          </a:xfrm>
        </p:spPr>
        <p:txBody>
          <a:bodyPr>
            <a:normAutofit/>
          </a:bodyPr>
          <a:lstStyle/>
          <a:p>
            <a:pPr marL="0" indent="0"/>
            <a:r>
              <a:rPr lang="en-US" sz="2400" b="0" dirty="0" smtClean="0"/>
              <a:t>Do you know someone whose life is graced with a particular gift, such as compassion?</a:t>
            </a:r>
          </a:p>
          <a:p>
            <a:r>
              <a:rPr lang="en-US" sz="2400" b="0" dirty="0" smtClean="0"/>
              <a:t>This is an example of a special grace called </a:t>
            </a:r>
            <a:r>
              <a:rPr lang="en-US" sz="2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charism</a:t>
            </a:r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en-US" sz="2400" b="0" dirty="0"/>
          </a:p>
        </p:txBody>
      </p:sp>
      <p:pic>
        <p:nvPicPr>
          <p:cNvPr id="4" name="Picture 3" descr="9-shutterstock-Lucky Business _589507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5922" y="2406396"/>
            <a:ext cx="6664078" cy="4451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 rot="16200000">
            <a:off x="6752139" y="5439861"/>
            <a:ext cx="16002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00" dirty="0" err="1" smtClean="0"/>
              <a:t>Shutterstock</a:t>
            </a:r>
            <a:r>
              <a:rPr lang="en-US" sz="500" dirty="0" smtClean="0"/>
              <a:t>/Lucky Business</a:t>
            </a:r>
            <a:endParaRPr lang="en-US" sz="5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IC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defRPr sz="800" dirty="0">
            <a:solidFill>
              <a:schemeClr val="bg1">
                <a:lumMod val="6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LIC Presentation template</Template>
  <TotalTime>1362</TotalTime>
  <Words>299</Words>
  <Application>Microsoft Office PowerPoint</Application>
  <PresentationFormat>On-screen Show (4:3)</PresentationFormat>
  <Paragraphs>66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LIC Presentation template</vt:lpstr>
      <vt:lpstr>Grace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bmartinka</dc:creator>
  <cp:lastModifiedBy>bholzworth</cp:lastModifiedBy>
  <cp:revision>18</cp:revision>
  <dcterms:created xsi:type="dcterms:W3CDTF">2011-06-08T18:06:17Z</dcterms:created>
  <dcterms:modified xsi:type="dcterms:W3CDTF">2012-02-15T18:11:14Z</dcterms:modified>
</cp:coreProperties>
</file>