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8345" autoAdjust="0"/>
  </p:normalViewPr>
  <p:slideViewPr>
    <p:cSldViewPr>
      <p:cViewPr>
        <p:scale>
          <a:sx n="66" d="100"/>
          <a:sy n="66" d="100"/>
        </p:scale>
        <p:origin x="1158" y="7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Christianity, like Judaism and Islam, recognizes that God works within human history. Explain that the Incarnation means that God actually entered into human history at a particular time and in a particular place.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25, “What Is the Incarnation?”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If your students need a recap of salvation history, review the main points in article 27 in the student book. Explain that through this history, God prepared us for his ultimate self-revelation. </a:t>
            </a:r>
          </a:p>
          <a:p>
            <a:r>
              <a:rPr lang="en-US" sz="1200" kern="120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This slide corresponds to content in article 27, “Jesus: The Word Made Flesh,”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how Jesus revealed the meaning of the Law. Ask for specific examples of Jesus’ treatment of others and of his relationship with God, making connections to God’s Law.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27, “Jesus: The Word Made Flesh,”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how Jesus accomplishes each action stated in the bullet points through his Incarnation.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28, “The Union of God with Humanity,”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sharing in the Divine Life is not automatic. Discuss the responses to Jesus’ invitation, which allow us to enjoy communion with the Trinity. Read and discuss the prayers from the Christmas liturgy found at the conclusion</a:t>
            </a:r>
            <a:r>
              <a:rPr lang="en-US" sz="1200" kern="1200" baseline="0" dirty="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of article 28 </a:t>
            </a:r>
            <a:r>
              <a:rPr lang="en-US" sz="1200" kern="120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 student book.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28, “The Union of God with Humanity,”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names for the savior mentioned in the Gospels of Luke and Matthew: </a:t>
            </a:r>
            <a:r>
              <a:rPr lang="en-US" sz="1200" i="1" kern="1200" dirty="0" smtClean="0">
                <a:solidFill>
                  <a:schemeClr val="tx1"/>
                </a:solidFill>
                <a:effectLst/>
                <a:latin typeface="+mn-lt"/>
                <a:ea typeface="+mn-ea"/>
                <a:cs typeface="+mn-cs"/>
              </a:rPr>
              <a:t>Jesus</a:t>
            </a:r>
            <a:r>
              <a:rPr lang="en-US" sz="1200" kern="1200" dirty="0" smtClean="0">
                <a:solidFill>
                  <a:schemeClr val="tx1"/>
                </a:solidFill>
                <a:effectLst/>
                <a:latin typeface="+mn-lt"/>
                <a:ea typeface="+mn-ea"/>
                <a:cs typeface="+mn-cs"/>
              </a:rPr>
              <a:t> (God saves) and </a:t>
            </a:r>
            <a:r>
              <a:rPr lang="en-US" sz="1200" i="1" kern="1200" dirty="0" smtClean="0">
                <a:solidFill>
                  <a:schemeClr val="tx1"/>
                </a:solidFill>
                <a:effectLst/>
                <a:latin typeface="+mn-lt"/>
                <a:ea typeface="+mn-ea"/>
                <a:cs typeface="+mn-cs"/>
              </a:rPr>
              <a:t>Emmanuel</a:t>
            </a:r>
            <a:r>
              <a:rPr lang="en-US" sz="1200" kern="1200" dirty="0" smtClean="0">
                <a:solidFill>
                  <a:schemeClr val="tx1"/>
                </a:solidFill>
                <a:effectLst/>
                <a:latin typeface="+mn-lt"/>
                <a:ea typeface="+mn-ea"/>
                <a:cs typeface="+mn-cs"/>
              </a:rPr>
              <a:t> (God with us). Ask the students which name best describes for them the meaning of Jesus’ life and why.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25, “What Is the Incarnation?” of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when the Son of God became flesh, he did not stop being God, but now he was a man as well. Point out that the term “Eternal Son of God” means Jesus was divine before, during, and after his time on earth.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25, “What Is the Incarnation?”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Draw a parallel between Mary’s obedience to God’s will and our own call to obedience. Explore with the students what saying “yes” to God can look like in our lives.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26, “Mary’s Role in the Incarnation,”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Mary had been prepared from all eternity for the unique role of bringing the Son of God into the world, but that does not mean that Mary had no choice. Reiterate that Mary’s “yes” made our salvation possible.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26, “Mary’s Role in the Incarnation,”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the students’ attention to article 26 in the student book, specifically the section about Mary’s perpetual virginity. Review the two explanations offered for biblical passages referring to Jesus’ siblings.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26, “Mary’s Role in the Incarnation,”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Write these phrases from the Litany of Loreto on the board: Mother of Divine Grace, Spiritual Vessel, House of God, Ark of the Covenant. Discuss these titles for Mary in light of the material from article 26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26, “Mary’s Role in the Incarnation,”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Old Testament figure of Wisdom invites people to share in her gifts. Brainstorm what a person would be like if he or she accepted the gifts that Wisdom has to offer.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26, “Mary’s Role in the Incarnation,”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John 1:1–5 and 1:14.  Ask for some ways that Jesus overcame darkness through his Incarnation.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27, “Jesus: The Word Made Flesh,”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The Incarnation</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Jesus Christ: God’s Love Made Visible, </a:t>
            </a:r>
            <a:r>
              <a:rPr lang="en-US" i="1" dirty="0" smtClean="0"/>
              <a:t/>
            </a:r>
            <a:br>
              <a:rPr lang="en-US" i="1" dirty="0" smtClean="0"/>
            </a:br>
            <a:r>
              <a:rPr lang="en-US" i="1" dirty="0" smtClean="0"/>
              <a:t>Second Edition</a:t>
            </a:r>
            <a:br>
              <a:rPr lang="en-US" i="1" dirty="0" smtClean="0"/>
            </a:br>
            <a:r>
              <a:rPr lang="en-US" dirty="0"/>
              <a:t>Unit 3, Chapter 6</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990600"/>
            <a:ext cx="4724399" cy="533400"/>
          </a:xfrm>
        </p:spPr>
        <p:txBody>
          <a:bodyPr>
            <a:normAutofit fontScale="90000"/>
          </a:bodyPr>
          <a:lstStyle/>
          <a:p>
            <a:r>
              <a:rPr lang="en-US" dirty="0"/>
              <a:t>Jesus: The Word Made Flesh</a:t>
            </a:r>
          </a:p>
        </p:txBody>
      </p:sp>
      <p:sp>
        <p:nvSpPr>
          <p:cNvPr id="7" name="Text Placeholder 3"/>
          <p:cNvSpPr>
            <a:spLocks noGrp="1"/>
          </p:cNvSpPr>
          <p:nvPr>
            <p:ph type="body" sz="quarter" idx="4294967295"/>
          </p:nvPr>
        </p:nvSpPr>
        <p:spPr>
          <a:xfrm>
            <a:off x="5181600" y="1784091"/>
            <a:ext cx="3276600" cy="3581400"/>
          </a:xfrm>
          <a:prstGeom prst="rect">
            <a:avLst/>
          </a:prstGeom>
        </p:spPr>
        <p:txBody>
          <a:bodyPr>
            <a:normAutofit/>
          </a:bodyPr>
          <a:lstStyle/>
          <a:p>
            <a:r>
              <a:rPr lang="en-US" dirty="0"/>
              <a:t>The Gospel of John </a:t>
            </a:r>
            <a:r>
              <a:rPr lang="en-US" dirty="0" smtClean="0"/>
              <a:t/>
            </a:r>
            <a:br>
              <a:rPr lang="en-US" dirty="0" smtClean="0"/>
            </a:br>
            <a:r>
              <a:rPr lang="en-US" dirty="0" smtClean="0"/>
              <a:t>tells </a:t>
            </a:r>
            <a:r>
              <a:rPr lang="en-US" dirty="0"/>
              <a:t>us the Word became flesh.</a:t>
            </a:r>
          </a:p>
          <a:p>
            <a:r>
              <a:rPr lang="en-US" dirty="0"/>
              <a:t>This “Word” is the Eternal Son </a:t>
            </a:r>
            <a:r>
              <a:rPr lang="en-US" dirty="0" smtClean="0"/>
              <a:t>of </a:t>
            </a:r>
            <a:r>
              <a:rPr lang="en-US" dirty="0"/>
              <a:t>God.</a:t>
            </a:r>
          </a:p>
          <a:p>
            <a:r>
              <a:rPr lang="en-US" dirty="0"/>
              <a:t>The Word is with God the Father in Heaven for all eternity, along with the Holy Spirit.</a:t>
            </a:r>
          </a:p>
        </p:txBody>
      </p:sp>
      <p:sp>
        <p:nvSpPr>
          <p:cNvPr id="6" name="TextBox 5"/>
          <p:cNvSpPr txBox="1"/>
          <p:nvPr/>
        </p:nvSpPr>
        <p:spPr bwMode="auto">
          <a:xfrm rot="21211437">
            <a:off x="839896" y="4965958"/>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milosluz</a:t>
            </a:r>
            <a:r>
              <a:rPr lang="en-US" sz="800" dirty="0">
                <a:solidFill>
                  <a:schemeClr val="bg1">
                    <a:lumMod val="65000"/>
                  </a:schemeClr>
                </a:solidFill>
              </a:rPr>
              <a:t> / iStockphoto.com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13" y="2073650"/>
            <a:ext cx="4114800" cy="27421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5340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8234" y="990600"/>
            <a:ext cx="8458199" cy="533400"/>
          </a:xfrm>
        </p:spPr>
        <p:txBody>
          <a:bodyPr>
            <a:normAutofit/>
          </a:bodyPr>
          <a:lstStyle/>
          <a:p>
            <a:r>
              <a:rPr lang="en-US" dirty="0" smtClean="0"/>
              <a:t>God Prepared Humanity for the Incarnation</a:t>
            </a:r>
            <a:endParaRPr lang="en-US" dirty="0"/>
          </a:p>
        </p:txBody>
      </p:sp>
      <p:sp>
        <p:nvSpPr>
          <p:cNvPr id="7" name="Text Placeholder 3"/>
          <p:cNvSpPr>
            <a:spLocks noGrp="1"/>
          </p:cNvSpPr>
          <p:nvPr>
            <p:ph type="body" sz="quarter" idx="4294967295"/>
          </p:nvPr>
        </p:nvSpPr>
        <p:spPr>
          <a:xfrm>
            <a:off x="1143000" y="1676400"/>
            <a:ext cx="6248400" cy="3581400"/>
          </a:xfrm>
          <a:prstGeom prst="rect">
            <a:avLst/>
          </a:prstGeom>
        </p:spPr>
        <p:txBody>
          <a:bodyPr>
            <a:normAutofit/>
          </a:bodyPr>
          <a:lstStyle/>
          <a:p>
            <a:r>
              <a:rPr lang="en-US" dirty="0" smtClean="0"/>
              <a:t>The Old Testament tells how God revealed himself to humanity.</a:t>
            </a:r>
          </a:p>
          <a:p>
            <a:r>
              <a:rPr lang="en-US" dirty="0" smtClean="0"/>
              <a:t>God guided, corrected, challenged, and comforted us after sin had damaged our friendship with him.</a:t>
            </a:r>
            <a:endParaRPr lang="en-US" dirty="0"/>
          </a:p>
        </p:txBody>
      </p:sp>
      <p:sp>
        <p:nvSpPr>
          <p:cNvPr id="6" name="TextBox 5"/>
          <p:cNvSpPr txBox="1"/>
          <p:nvPr/>
        </p:nvSpPr>
        <p:spPr bwMode="auto">
          <a:xfrm>
            <a:off x="2286000" y="64008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AVTG / iStockphoto.com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276600"/>
            <a:ext cx="4572000" cy="3046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715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604" y="1600200"/>
            <a:ext cx="3424428"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58596" y="914400"/>
            <a:ext cx="4799052" cy="838200"/>
          </a:xfrm>
        </p:spPr>
        <p:txBody>
          <a:bodyPr>
            <a:normAutofit/>
          </a:bodyPr>
          <a:lstStyle/>
          <a:p>
            <a:r>
              <a:rPr lang="en-US" dirty="0"/>
              <a:t>Jesus Perfects the Law</a:t>
            </a:r>
          </a:p>
        </p:txBody>
      </p:sp>
      <p:sp>
        <p:nvSpPr>
          <p:cNvPr id="7" name="Text Placeholder 3"/>
          <p:cNvSpPr>
            <a:spLocks noGrp="1"/>
          </p:cNvSpPr>
          <p:nvPr>
            <p:ph type="body" sz="quarter" idx="4294967295"/>
          </p:nvPr>
        </p:nvSpPr>
        <p:spPr>
          <a:xfrm>
            <a:off x="762000" y="1752600"/>
            <a:ext cx="4267200" cy="3124200"/>
          </a:xfrm>
          <a:prstGeom prst="rect">
            <a:avLst/>
          </a:prstGeom>
        </p:spPr>
        <p:txBody>
          <a:bodyPr>
            <a:normAutofit/>
          </a:bodyPr>
          <a:lstStyle/>
          <a:p>
            <a:r>
              <a:rPr lang="en-US" dirty="0"/>
              <a:t>Jesus fulfilled, and did not replace, God’s Law, given to the ancient Israelites.</a:t>
            </a:r>
          </a:p>
          <a:p>
            <a:r>
              <a:rPr lang="en-US" dirty="0"/>
              <a:t>Jesus perfected the Law and revealed its ultimate meaning.</a:t>
            </a:r>
          </a:p>
          <a:p>
            <a:r>
              <a:rPr lang="en-US" dirty="0"/>
              <a:t>He redeemed any sins people had committed against the Law.</a:t>
            </a:r>
          </a:p>
        </p:txBody>
      </p:sp>
      <p:sp>
        <p:nvSpPr>
          <p:cNvPr id="6" name="TextBox 5"/>
          <p:cNvSpPr txBox="1"/>
          <p:nvPr/>
        </p:nvSpPr>
        <p:spPr bwMode="auto">
          <a:xfrm>
            <a:off x="5486400" y="5562600"/>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wwing</a:t>
            </a:r>
            <a:r>
              <a:rPr lang="en-US" sz="800" dirty="0">
                <a:solidFill>
                  <a:schemeClr val="bg1">
                    <a:lumMod val="50000"/>
                  </a:schemeClr>
                </a:solidFill>
              </a:rPr>
              <a:t> / iStockphoto.com</a:t>
            </a:r>
          </a:p>
        </p:txBody>
      </p:sp>
    </p:spTree>
    <p:extLst>
      <p:ext uri="{BB962C8B-B14F-4D97-AF65-F5344CB8AC3E}">
        <p14:creationId xmlns:p14="http://schemas.microsoft.com/office/powerpoint/2010/main" val="60883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9843"/>
          <a:stretch/>
        </p:blipFill>
        <p:spPr>
          <a:xfrm>
            <a:off x="4369676" y="846066"/>
            <a:ext cx="4438669" cy="4487935"/>
          </a:xfrm>
          <a:prstGeom prst="rect">
            <a:avLst/>
          </a:prstGeom>
        </p:spPr>
      </p:pic>
      <p:sp>
        <p:nvSpPr>
          <p:cNvPr id="2" name="Title 1"/>
          <p:cNvSpPr>
            <a:spLocks noGrp="1"/>
          </p:cNvSpPr>
          <p:nvPr>
            <p:ph type="title"/>
          </p:nvPr>
        </p:nvSpPr>
        <p:spPr>
          <a:xfrm>
            <a:off x="963993" y="1066800"/>
            <a:ext cx="4191000" cy="914400"/>
          </a:xfrm>
        </p:spPr>
        <p:txBody>
          <a:bodyPr>
            <a:normAutofit fontScale="90000"/>
          </a:bodyPr>
          <a:lstStyle/>
          <a:p>
            <a:r>
              <a:rPr lang="en-US" dirty="0"/>
              <a:t>Jesus, the Revealer </a:t>
            </a:r>
            <a:r>
              <a:rPr lang="en-US" dirty="0" smtClean="0"/>
              <a:t/>
            </a:r>
            <a:br>
              <a:rPr lang="en-US" dirty="0" smtClean="0"/>
            </a:br>
            <a:r>
              <a:rPr lang="en-US" dirty="0" smtClean="0"/>
              <a:t>and </a:t>
            </a:r>
            <a:r>
              <a:rPr lang="en-US" dirty="0"/>
              <a:t>Mediator</a:t>
            </a:r>
          </a:p>
        </p:txBody>
      </p:sp>
      <p:sp>
        <p:nvSpPr>
          <p:cNvPr id="7" name="Text Placeholder 3"/>
          <p:cNvSpPr>
            <a:spLocks noGrp="1"/>
          </p:cNvSpPr>
          <p:nvPr>
            <p:ph type="body" sz="quarter" idx="4294967295"/>
          </p:nvPr>
        </p:nvSpPr>
        <p:spPr>
          <a:xfrm>
            <a:off x="1116476" y="2133600"/>
            <a:ext cx="3733717" cy="3838912"/>
          </a:xfrm>
          <a:prstGeom prst="rect">
            <a:avLst/>
          </a:prstGeom>
        </p:spPr>
        <p:txBody>
          <a:bodyPr>
            <a:normAutofit/>
          </a:bodyPr>
          <a:lstStyle/>
          <a:p>
            <a:r>
              <a:rPr lang="en-US" dirty="0"/>
              <a:t>Jesus reveals God the Father to us. </a:t>
            </a:r>
          </a:p>
          <a:p>
            <a:r>
              <a:rPr lang="en-US" dirty="0"/>
              <a:t>Jesus is like a bridge that connects earth with Heaven.</a:t>
            </a:r>
          </a:p>
          <a:p>
            <a:r>
              <a:rPr lang="en-US" dirty="0"/>
              <a:t>He makes God accessible to us even though we had lost God’s friendship through sin. </a:t>
            </a:r>
          </a:p>
        </p:txBody>
      </p:sp>
      <p:sp>
        <p:nvSpPr>
          <p:cNvPr id="6" name="TextBox 5"/>
          <p:cNvSpPr txBox="1"/>
          <p:nvPr/>
        </p:nvSpPr>
        <p:spPr bwMode="auto">
          <a:xfrm>
            <a:off x="5791200" y="5334000"/>
            <a:ext cx="22098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Martina_L</a:t>
            </a:r>
            <a:r>
              <a:rPr lang="en-US" sz="800" dirty="0">
                <a:solidFill>
                  <a:schemeClr val="bg1">
                    <a:lumMod val="65000"/>
                  </a:schemeClr>
                </a:solidFill>
              </a:rPr>
              <a:t> / iStockphoto.com</a:t>
            </a:r>
          </a:p>
        </p:txBody>
      </p:sp>
    </p:spTree>
    <p:extLst>
      <p:ext uri="{BB962C8B-B14F-4D97-AF65-F5344CB8AC3E}">
        <p14:creationId xmlns:p14="http://schemas.microsoft.com/office/powerpoint/2010/main" val="309213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17" y="990600"/>
            <a:ext cx="6858000" cy="533400"/>
          </a:xfrm>
        </p:spPr>
        <p:txBody>
          <a:bodyPr>
            <a:normAutofit/>
          </a:bodyPr>
          <a:lstStyle/>
          <a:p>
            <a:r>
              <a:rPr lang="en-US" dirty="0"/>
              <a:t> Sharing in the Divine Life</a:t>
            </a:r>
          </a:p>
        </p:txBody>
      </p:sp>
      <p:sp>
        <p:nvSpPr>
          <p:cNvPr id="7" name="Text Placeholder 3"/>
          <p:cNvSpPr>
            <a:spLocks noGrp="1"/>
          </p:cNvSpPr>
          <p:nvPr>
            <p:ph type="body" sz="quarter" idx="4294967295"/>
          </p:nvPr>
        </p:nvSpPr>
        <p:spPr>
          <a:xfrm>
            <a:off x="1295400" y="1676400"/>
            <a:ext cx="3047918" cy="4343400"/>
          </a:xfrm>
          <a:prstGeom prst="rect">
            <a:avLst/>
          </a:prstGeom>
        </p:spPr>
        <p:txBody>
          <a:bodyPr>
            <a:normAutofit/>
          </a:bodyPr>
          <a:lstStyle/>
          <a:p>
            <a:r>
              <a:rPr lang="en-US" dirty="0"/>
              <a:t>We are drawn into communion with the Trinity.</a:t>
            </a:r>
          </a:p>
          <a:p>
            <a:r>
              <a:rPr lang="en-US" dirty="0"/>
              <a:t>We are profoundly united with God through the Sacraments of the Church.</a:t>
            </a:r>
          </a:p>
          <a:p>
            <a:r>
              <a:rPr lang="en-US" dirty="0"/>
              <a:t>After death, we will enjoy God’s presence and glory forever.</a:t>
            </a:r>
          </a:p>
        </p:txBody>
      </p:sp>
      <p:sp>
        <p:nvSpPr>
          <p:cNvPr id="6" name="TextBox 5"/>
          <p:cNvSpPr txBox="1"/>
          <p:nvPr/>
        </p:nvSpPr>
        <p:spPr bwMode="auto">
          <a:xfrm>
            <a:off x="4953000" y="595675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small_frog</a:t>
            </a:r>
            <a:r>
              <a:rPr lang="en-US" sz="800" dirty="0">
                <a:solidFill>
                  <a:schemeClr val="bg1">
                    <a:lumMod val="65000"/>
                  </a:schemeClr>
                </a:solidFill>
              </a:rPr>
              <a:t> / iStockphoto.com</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0290"/>
          <a:stretch/>
        </p:blipFill>
        <p:spPr>
          <a:xfrm>
            <a:off x="4989444" y="1676400"/>
            <a:ext cx="3508428"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439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001000" cy="533400"/>
          </a:xfrm>
        </p:spPr>
        <p:txBody>
          <a:bodyPr>
            <a:normAutofit/>
          </a:bodyPr>
          <a:lstStyle/>
          <a:p>
            <a:r>
              <a:rPr lang="en-US" dirty="0"/>
              <a:t>What Is the Incarnation?</a:t>
            </a:r>
          </a:p>
        </p:txBody>
      </p:sp>
      <p:sp>
        <p:nvSpPr>
          <p:cNvPr id="7" name="Text Placeholder 3"/>
          <p:cNvSpPr>
            <a:spLocks noGrp="1"/>
          </p:cNvSpPr>
          <p:nvPr>
            <p:ph type="body" sz="quarter" idx="4294967295"/>
          </p:nvPr>
        </p:nvSpPr>
        <p:spPr>
          <a:xfrm>
            <a:off x="533400" y="1879304"/>
            <a:ext cx="3124200" cy="4064295"/>
          </a:xfrm>
          <a:prstGeom prst="rect">
            <a:avLst/>
          </a:prstGeom>
        </p:spPr>
        <p:txBody>
          <a:bodyPr>
            <a:normAutofit/>
          </a:bodyPr>
          <a:lstStyle/>
          <a:p>
            <a:r>
              <a:rPr lang="en-US" dirty="0"/>
              <a:t>Jesus Christ, the Son of God, became human to accomplish our salvation.</a:t>
            </a:r>
          </a:p>
          <a:p>
            <a:r>
              <a:rPr lang="en-US" dirty="0"/>
              <a:t>The Incarnation is an important mark of our Christian faith.</a:t>
            </a:r>
          </a:p>
        </p:txBody>
      </p:sp>
      <p:sp>
        <p:nvSpPr>
          <p:cNvPr id="6" name="TextBox 5"/>
          <p:cNvSpPr txBox="1"/>
          <p:nvPr/>
        </p:nvSpPr>
        <p:spPr bwMode="auto">
          <a:xfrm>
            <a:off x="3657600" y="5410200"/>
            <a:ext cx="330445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 </a:t>
            </a:r>
            <a:r>
              <a:rPr lang="en-US" sz="800" dirty="0" err="1">
                <a:solidFill>
                  <a:schemeClr val="bg1">
                    <a:lumMod val="65000"/>
                  </a:schemeClr>
                </a:solidFill>
              </a:rPr>
              <a:t>Goldmund</a:t>
            </a:r>
            <a:r>
              <a:rPr lang="en-US" sz="800" dirty="0">
                <a:solidFill>
                  <a:schemeClr val="bg1">
                    <a:lumMod val="65000"/>
                  </a:schemeClr>
                </a:solidFill>
              </a:rPr>
              <a:t> </a:t>
            </a:r>
            <a:r>
              <a:rPr lang="en-US" sz="800" dirty="0" err="1">
                <a:solidFill>
                  <a:schemeClr val="bg1">
                    <a:lumMod val="65000"/>
                  </a:schemeClr>
                </a:solidFill>
              </a:rPr>
              <a:t>Lukic</a:t>
            </a:r>
            <a:r>
              <a:rPr lang="en-US" sz="800" dirty="0">
                <a:solidFill>
                  <a:schemeClr val="bg1">
                    <a:lumMod val="65000"/>
                  </a:schemeClr>
                </a:solidFill>
              </a:rPr>
              <a:t> / iStockphoto.com</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862959"/>
            <a:ext cx="5143711" cy="3427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4294967295"/>
          </p:nvPr>
        </p:nvSpPr>
        <p:spPr>
          <a:xfrm>
            <a:off x="886293" y="1676400"/>
            <a:ext cx="3771900" cy="4070122"/>
          </a:xfrm>
          <a:prstGeom prst="rect">
            <a:avLst/>
          </a:prstGeom>
        </p:spPr>
        <p:txBody>
          <a:bodyPr>
            <a:normAutofit/>
          </a:bodyPr>
          <a:lstStyle/>
          <a:p>
            <a:r>
              <a:rPr lang="en-US" dirty="0"/>
              <a:t>The angel Gabriel announced to Mary that she would give birth to a son.</a:t>
            </a:r>
          </a:p>
          <a:p>
            <a:r>
              <a:rPr lang="en-US" dirty="0"/>
              <a:t>The child would be </a:t>
            </a:r>
            <a:r>
              <a:rPr lang="en-US" dirty="0" smtClean="0"/>
              <a:t/>
            </a:r>
            <a:br>
              <a:rPr lang="en-US" dirty="0" smtClean="0"/>
            </a:br>
            <a:r>
              <a:rPr lang="en-US" dirty="0" smtClean="0"/>
              <a:t>called </a:t>
            </a:r>
            <a:r>
              <a:rPr lang="en-US" dirty="0"/>
              <a:t>Jesus, which </a:t>
            </a:r>
            <a:r>
              <a:rPr lang="en-US" dirty="0" smtClean="0"/>
              <a:t/>
            </a:r>
            <a:br>
              <a:rPr lang="en-US" dirty="0" smtClean="0"/>
            </a:br>
            <a:r>
              <a:rPr lang="en-US" dirty="0" smtClean="0"/>
              <a:t>means </a:t>
            </a:r>
            <a:r>
              <a:rPr lang="en-US" dirty="0"/>
              <a:t>“God saves.”</a:t>
            </a:r>
          </a:p>
          <a:p>
            <a:r>
              <a:rPr lang="en-US" dirty="0"/>
              <a:t>Jesus was conceived </a:t>
            </a:r>
            <a:r>
              <a:rPr lang="en-US" dirty="0" smtClean="0"/>
              <a:t/>
            </a:r>
            <a:br>
              <a:rPr lang="en-US" dirty="0" smtClean="0"/>
            </a:br>
            <a:r>
              <a:rPr lang="en-US" dirty="0" smtClean="0"/>
              <a:t>by </a:t>
            </a:r>
            <a:r>
              <a:rPr lang="en-US" dirty="0"/>
              <a:t>the Holy Spirit in </a:t>
            </a:r>
            <a:r>
              <a:rPr lang="en-US" dirty="0" smtClean="0"/>
              <a:t/>
            </a:r>
            <a:br>
              <a:rPr lang="en-US" dirty="0" smtClean="0"/>
            </a:br>
            <a:r>
              <a:rPr lang="en-US" dirty="0" smtClean="0"/>
              <a:t>order </a:t>
            </a:r>
            <a:r>
              <a:rPr lang="en-US" dirty="0"/>
              <a:t>to begin his </a:t>
            </a:r>
            <a:r>
              <a:rPr lang="en-US" dirty="0" smtClean="0"/>
              <a:t/>
            </a:r>
            <a:br>
              <a:rPr lang="en-US" dirty="0" smtClean="0"/>
            </a:br>
            <a:r>
              <a:rPr lang="en-US" dirty="0" smtClean="0"/>
              <a:t>saving </a:t>
            </a:r>
            <a:r>
              <a:rPr lang="en-US" dirty="0"/>
              <a:t>work among us.</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33208"/>
          <a:stretch/>
        </p:blipFill>
        <p:spPr>
          <a:xfrm>
            <a:off x="4895537" y="2155601"/>
            <a:ext cx="3276600" cy="3360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57693" y="838200"/>
            <a:ext cx="6438900" cy="838200"/>
          </a:xfrm>
        </p:spPr>
        <p:txBody>
          <a:bodyPr>
            <a:normAutofit/>
          </a:bodyPr>
          <a:lstStyle/>
          <a:p>
            <a:r>
              <a:rPr lang="en-US" dirty="0"/>
              <a:t>By the Power of the Holy Spirit</a:t>
            </a:r>
          </a:p>
        </p:txBody>
      </p:sp>
      <p:sp>
        <p:nvSpPr>
          <p:cNvPr id="6" name="TextBox 5"/>
          <p:cNvSpPr txBox="1"/>
          <p:nvPr/>
        </p:nvSpPr>
        <p:spPr bwMode="auto">
          <a:xfrm>
            <a:off x="5124136" y="5534826"/>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davidsorensen</a:t>
            </a:r>
            <a:r>
              <a:rPr lang="en-US" sz="800" dirty="0">
                <a:solidFill>
                  <a:schemeClr val="bg1">
                    <a:lumMod val="65000"/>
                  </a:schemeClr>
                </a:solidFill>
              </a:rPr>
              <a:t> / iStockphoto.com</a:t>
            </a:r>
          </a:p>
        </p:txBody>
      </p:sp>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0" y="914400"/>
            <a:ext cx="4114799" cy="838200"/>
          </a:xfrm>
        </p:spPr>
        <p:txBody>
          <a:bodyPr>
            <a:normAutofit/>
          </a:bodyPr>
          <a:lstStyle/>
          <a:p>
            <a:r>
              <a:rPr lang="en-US" dirty="0"/>
              <a:t>From All Eternity</a:t>
            </a:r>
          </a:p>
        </p:txBody>
      </p:sp>
      <p:sp>
        <p:nvSpPr>
          <p:cNvPr id="7" name="Text Placeholder 3"/>
          <p:cNvSpPr>
            <a:spLocks noGrp="1"/>
          </p:cNvSpPr>
          <p:nvPr>
            <p:ph type="body" sz="quarter" idx="4294967295"/>
          </p:nvPr>
        </p:nvSpPr>
        <p:spPr>
          <a:xfrm>
            <a:off x="5105400" y="1752600"/>
            <a:ext cx="3505200" cy="3962400"/>
          </a:xfrm>
          <a:prstGeom prst="rect">
            <a:avLst/>
          </a:prstGeom>
        </p:spPr>
        <p:txBody>
          <a:bodyPr>
            <a:normAutofit/>
          </a:bodyPr>
          <a:lstStyle/>
          <a:p>
            <a:r>
              <a:rPr lang="en-US" dirty="0"/>
              <a:t>Jesus’ conception in Mary’s womb began the </a:t>
            </a:r>
            <a:r>
              <a:rPr lang="en-US" i="1" dirty="0"/>
              <a:t>earthly</a:t>
            </a:r>
            <a:r>
              <a:rPr lang="en-US" dirty="0"/>
              <a:t> existence of the Son of God. </a:t>
            </a:r>
          </a:p>
          <a:p>
            <a:r>
              <a:rPr lang="en-US" dirty="0"/>
              <a:t>His </a:t>
            </a:r>
            <a:r>
              <a:rPr lang="en-US" i="1" dirty="0"/>
              <a:t>heavenly</a:t>
            </a:r>
            <a:r>
              <a:rPr lang="en-US" dirty="0"/>
              <a:t> existence is eternal—that is, without a beginning or an end.  </a:t>
            </a:r>
          </a:p>
        </p:txBody>
      </p:sp>
      <p:sp>
        <p:nvSpPr>
          <p:cNvPr id="6" name="TextBox 5"/>
          <p:cNvSpPr txBox="1"/>
          <p:nvPr/>
        </p:nvSpPr>
        <p:spPr bwMode="auto">
          <a:xfrm rot="21190824">
            <a:off x="1299268" y="5496572"/>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sborisov</a:t>
            </a:r>
            <a:r>
              <a:rPr lang="en-US" sz="800" dirty="0">
                <a:solidFill>
                  <a:schemeClr val="bg1">
                    <a:lumMod val="65000"/>
                  </a:schemeClr>
                </a:solidFill>
              </a:rPr>
              <a:t> / iStockphoto.com</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5331" t="11865" r="6774"/>
          <a:stretch/>
        </p:blipFill>
        <p:spPr>
          <a:xfrm rot="21190824">
            <a:off x="990600" y="1447800"/>
            <a:ext cx="35052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5980228" cy="533400"/>
          </a:xfrm>
        </p:spPr>
        <p:txBody>
          <a:bodyPr/>
          <a:lstStyle/>
          <a:p>
            <a:r>
              <a:rPr lang="en-US" dirty="0"/>
              <a:t> Mary’s Role in the Incarnation</a:t>
            </a:r>
          </a:p>
        </p:txBody>
      </p:sp>
      <p:sp>
        <p:nvSpPr>
          <p:cNvPr id="7" name="Text Placeholder 3"/>
          <p:cNvSpPr>
            <a:spLocks noGrp="1"/>
          </p:cNvSpPr>
          <p:nvPr>
            <p:ph type="body" sz="quarter" idx="4294967295"/>
          </p:nvPr>
        </p:nvSpPr>
        <p:spPr>
          <a:xfrm>
            <a:off x="762000" y="1676400"/>
            <a:ext cx="6666028" cy="3962400"/>
          </a:xfrm>
          <a:prstGeom prst="rect">
            <a:avLst/>
          </a:prstGeom>
        </p:spPr>
        <p:txBody>
          <a:bodyPr>
            <a:normAutofit/>
          </a:bodyPr>
          <a:lstStyle/>
          <a:p>
            <a:r>
              <a:rPr lang="en-US" dirty="0"/>
              <a:t>For the Incarnation to occur, the Eternal Word of God needed a human mother.</a:t>
            </a:r>
          </a:p>
          <a:p>
            <a:r>
              <a:rPr lang="en-US" dirty="0"/>
              <a:t>Mary’s willingness to say yes to God’s gracious plan made our salvation possible.</a:t>
            </a:r>
          </a:p>
          <a:p>
            <a:r>
              <a:rPr lang="en-US" dirty="0"/>
              <a:t>She is </a:t>
            </a:r>
            <a:r>
              <a:rPr lang="en-US" dirty="0" smtClean="0"/>
              <a:t>truly </a:t>
            </a:r>
            <a:r>
              <a:rPr lang="en-US" dirty="0"/>
              <a:t>the Mother </a:t>
            </a:r>
            <a:r>
              <a:rPr lang="en-US" dirty="0" smtClean="0"/>
              <a:t>of </a:t>
            </a:r>
            <a:r>
              <a:rPr lang="en-US" dirty="0"/>
              <a:t>God.</a:t>
            </a:r>
          </a:p>
        </p:txBody>
      </p:sp>
      <p:sp>
        <p:nvSpPr>
          <p:cNvPr id="6" name="TextBox 5"/>
          <p:cNvSpPr txBox="1"/>
          <p:nvPr/>
        </p:nvSpPr>
        <p:spPr bwMode="auto">
          <a:xfrm>
            <a:off x="5791200" y="5943600"/>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Yarinca</a:t>
            </a:r>
            <a:r>
              <a:rPr lang="en-US" sz="800" dirty="0">
                <a:solidFill>
                  <a:schemeClr val="bg1">
                    <a:lumMod val="65000"/>
                  </a:schemeClr>
                </a:solidFill>
              </a:rPr>
              <a:t> / iStockphoto.com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017520"/>
            <a:ext cx="4405884" cy="2926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816414"/>
            <a:ext cx="4876800" cy="533400"/>
          </a:xfrm>
        </p:spPr>
        <p:txBody>
          <a:bodyPr>
            <a:normAutofit fontScale="90000"/>
          </a:bodyPr>
          <a:lstStyle/>
          <a:p>
            <a:r>
              <a:rPr lang="en-US" dirty="0"/>
              <a:t>Mary’s Immaculate Conception</a:t>
            </a:r>
          </a:p>
        </p:txBody>
      </p:sp>
      <p:sp>
        <p:nvSpPr>
          <p:cNvPr id="7" name="Text Placeholder 3"/>
          <p:cNvSpPr>
            <a:spLocks noGrp="1"/>
          </p:cNvSpPr>
          <p:nvPr>
            <p:ph type="body" sz="quarter" idx="4294967295"/>
          </p:nvPr>
        </p:nvSpPr>
        <p:spPr>
          <a:xfrm>
            <a:off x="4953000" y="1461493"/>
            <a:ext cx="3581400" cy="3907762"/>
          </a:xfrm>
          <a:prstGeom prst="rect">
            <a:avLst/>
          </a:prstGeom>
        </p:spPr>
        <p:txBody>
          <a:bodyPr>
            <a:normAutofit/>
          </a:bodyPr>
          <a:lstStyle/>
          <a:p>
            <a:r>
              <a:rPr lang="en-US" dirty="0"/>
              <a:t>On December 8 we celebrate the day on which Mary was conceived.</a:t>
            </a:r>
          </a:p>
          <a:p>
            <a:r>
              <a:rPr lang="en-US" dirty="0"/>
              <a:t>She was redeemed from the first moment of her life, conceived without original sin.</a:t>
            </a:r>
          </a:p>
          <a:p>
            <a:r>
              <a:rPr lang="en-US" dirty="0"/>
              <a:t>She also remained free from all personal sin throughout her life.</a:t>
            </a:r>
          </a:p>
        </p:txBody>
      </p:sp>
      <p:sp>
        <p:nvSpPr>
          <p:cNvPr id="6" name="TextBox 5"/>
          <p:cNvSpPr txBox="1"/>
          <p:nvPr/>
        </p:nvSpPr>
        <p:spPr bwMode="auto">
          <a:xfrm>
            <a:off x="846944" y="5521342"/>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Henrik5000 / iStockphoto.com</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352" t="3572" r="5442" b="7142"/>
          <a:stretch/>
        </p:blipFill>
        <p:spPr>
          <a:xfrm>
            <a:off x="838200" y="1676400"/>
            <a:ext cx="3810000" cy="3810000"/>
          </a:xfrm>
          <a:prstGeom prst="rect">
            <a:avLst/>
          </a:prstGeom>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5334000" cy="1066800"/>
          </a:xfrm>
        </p:spPr>
        <p:txBody>
          <a:bodyPr>
            <a:normAutofit/>
          </a:bodyPr>
          <a:lstStyle/>
          <a:p>
            <a:r>
              <a:rPr lang="en-US" dirty="0"/>
              <a:t>Mary’s Perpetual Virginity</a:t>
            </a:r>
          </a:p>
        </p:txBody>
      </p:sp>
      <p:sp>
        <p:nvSpPr>
          <p:cNvPr id="7" name="Text Placeholder 3"/>
          <p:cNvSpPr>
            <a:spLocks noGrp="1"/>
          </p:cNvSpPr>
          <p:nvPr>
            <p:ph type="body" sz="quarter" idx="4294967295"/>
          </p:nvPr>
        </p:nvSpPr>
        <p:spPr>
          <a:xfrm>
            <a:off x="968913" y="1908629"/>
            <a:ext cx="3581400" cy="3581400"/>
          </a:xfrm>
          <a:prstGeom prst="rect">
            <a:avLst/>
          </a:prstGeom>
        </p:spPr>
        <p:txBody>
          <a:bodyPr>
            <a:normAutofit/>
          </a:bodyPr>
          <a:lstStyle/>
          <a:p>
            <a:r>
              <a:rPr lang="en-US" dirty="0" smtClean="0"/>
              <a:t>Mary </a:t>
            </a:r>
            <a:r>
              <a:rPr lang="en-US" dirty="0"/>
              <a:t>became pregnant with Jesus while remaining a virgin.</a:t>
            </a:r>
          </a:p>
          <a:p>
            <a:r>
              <a:rPr lang="en-US" dirty="0" smtClean="0"/>
              <a:t>She </a:t>
            </a:r>
            <a:r>
              <a:rPr lang="en-US" dirty="0"/>
              <a:t>remained a virgin throughout her life, a sign of her total dedication to God. </a:t>
            </a:r>
          </a:p>
          <a:p>
            <a:r>
              <a:rPr lang="en-US" dirty="0" smtClean="0"/>
              <a:t>Mary </a:t>
            </a:r>
            <a:r>
              <a:rPr lang="en-US" dirty="0"/>
              <a:t>is a spiritual mother to all of us.</a:t>
            </a:r>
          </a:p>
        </p:txBody>
      </p:sp>
      <p:sp>
        <p:nvSpPr>
          <p:cNvPr id="6" name="TextBox 5"/>
          <p:cNvSpPr txBox="1"/>
          <p:nvPr/>
        </p:nvSpPr>
        <p:spPr bwMode="auto">
          <a:xfrm>
            <a:off x="5029200" y="60198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a:solidFill>
                  <a:schemeClr val="bg1">
                    <a:lumMod val="50000"/>
                  </a:schemeClr>
                </a:solidFill>
              </a:rPr>
              <a:t>© </a:t>
            </a:r>
            <a:r>
              <a:rPr lang="en-US" sz="800" dirty="0" err="1" smtClean="0">
                <a:solidFill>
                  <a:schemeClr val="bg1">
                    <a:lumMod val="50000"/>
                  </a:schemeClr>
                </a:solidFill>
              </a:rPr>
              <a:t>mffoto</a:t>
            </a:r>
            <a:r>
              <a:rPr lang="en-US" sz="800" dirty="0" smtClean="0">
                <a:solidFill>
                  <a:schemeClr val="bg1">
                    <a:lumMod val="50000"/>
                  </a:schemeClr>
                </a:solidFill>
              </a:rPr>
              <a:t> / shutterstock.com</a:t>
            </a:r>
            <a:endParaRPr lang="en-US" sz="800" dirty="0">
              <a:solidFill>
                <a:schemeClr val="bg1">
                  <a:lumMod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828800"/>
            <a:ext cx="2794000" cy="4191000"/>
          </a:xfrm>
          <a:prstGeom prst="rect">
            <a:avLst/>
          </a:prstGeom>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42" y="990600"/>
            <a:ext cx="4419600" cy="762000"/>
          </a:xfrm>
        </p:spPr>
        <p:txBody>
          <a:bodyPr>
            <a:normAutofit/>
          </a:bodyPr>
          <a:lstStyle/>
          <a:p>
            <a:r>
              <a:rPr lang="en-US" dirty="0"/>
              <a:t>Mary’s Assumption</a:t>
            </a:r>
          </a:p>
        </p:txBody>
      </p:sp>
      <p:sp>
        <p:nvSpPr>
          <p:cNvPr id="7" name="Text Placeholder 3"/>
          <p:cNvSpPr>
            <a:spLocks noGrp="1"/>
          </p:cNvSpPr>
          <p:nvPr>
            <p:ph type="body" sz="quarter" idx="4294967295"/>
          </p:nvPr>
        </p:nvSpPr>
        <p:spPr>
          <a:xfrm>
            <a:off x="914400" y="1752600"/>
            <a:ext cx="4305342" cy="2971800"/>
          </a:xfrm>
          <a:prstGeom prst="rect">
            <a:avLst/>
          </a:prstGeom>
        </p:spPr>
        <p:txBody>
          <a:bodyPr>
            <a:normAutofit/>
          </a:bodyPr>
          <a:lstStyle/>
          <a:p>
            <a:r>
              <a:rPr lang="en-US" dirty="0"/>
              <a:t>When Mary died God did not allow her body to decay. </a:t>
            </a:r>
          </a:p>
          <a:p>
            <a:r>
              <a:rPr lang="en-US" dirty="0"/>
              <a:t>God brought her whole being—body and soul—into Heaven.</a:t>
            </a:r>
          </a:p>
          <a:p>
            <a:r>
              <a:rPr lang="en-US" dirty="0"/>
              <a:t>We celebrate this event on August 15.</a:t>
            </a:r>
          </a:p>
        </p:txBody>
      </p:sp>
      <p:sp>
        <p:nvSpPr>
          <p:cNvPr id="6" name="TextBox 5"/>
          <p:cNvSpPr txBox="1"/>
          <p:nvPr/>
        </p:nvSpPr>
        <p:spPr bwMode="auto">
          <a:xfrm>
            <a:off x="5143542" y="5817512"/>
            <a:ext cx="362965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Studio-Annika / iStockphoto.com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42" y="1079956"/>
            <a:ext cx="3406287"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4495800" cy="1066800"/>
          </a:xfrm>
        </p:spPr>
        <p:txBody>
          <a:bodyPr>
            <a:normAutofit/>
          </a:bodyPr>
          <a:lstStyle/>
          <a:p>
            <a:r>
              <a:rPr lang="en-US" dirty="0"/>
              <a:t>Mary, Seat of Wisdom</a:t>
            </a:r>
          </a:p>
        </p:txBody>
      </p:sp>
      <p:sp>
        <p:nvSpPr>
          <p:cNvPr id="7" name="Text Placeholder 3"/>
          <p:cNvSpPr>
            <a:spLocks noGrp="1"/>
          </p:cNvSpPr>
          <p:nvPr>
            <p:ph type="body" sz="quarter" idx="4294967295"/>
          </p:nvPr>
        </p:nvSpPr>
        <p:spPr>
          <a:xfrm>
            <a:off x="838200" y="1981200"/>
            <a:ext cx="4267200" cy="3733800"/>
          </a:xfrm>
          <a:prstGeom prst="rect">
            <a:avLst/>
          </a:prstGeom>
        </p:spPr>
        <p:txBody>
          <a:bodyPr>
            <a:normAutofit/>
          </a:bodyPr>
          <a:lstStyle/>
          <a:p>
            <a:r>
              <a:rPr lang="en-US" dirty="0"/>
              <a:t>We call Mary the Seat of Wisdom. </a:t>
            </a:r>
          </a:p>
          <a:p>
            <a:r>
              <a:rPr lang="en-US" dirty="0"/>
              <a:t>God’s Word, made flesh in Mary’s womb, is full of wisdom for us.</a:t>
            </a:r>
          </a:p>
          <a:p>
            <a:r>
              <a:rPr lang="en-US" dirty="0"/>
              <a:t>In the Old Testament, Wisdom is personified as a woman.</a:t>
            </a:r>
          </a:p>
        </p:txBody>
      </p:sp>
      <p:sp>
        <p:nvSpPr>
          <p:cNvPr id="6" name="TextBox 5"/>
          <p:cNvSpPr txBox="1"/>
          <p:nvPr/>
        </p:nvSpPr>
        <p:spPr bwMode="auto">
          <a:xfrm>
            <a:off x="6096084" y="509774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 </a:t>
            </a:r>
            <a:r>
              <a:rPr lang="en-US" sz="800" dirty="0" err="1">
                <a:solidFill>
                  <a:schemeClr val="bg1">
                    <a:lumMod val="65000"/>
                  </a:schemeClr>
                </a:solidFill>
              </a:rPr>
              <a:t>pixhook</a:t>
            </a:r>
            <a:r>
              <a:rPr lang="en-US" sz="800" dirty="0">
                <a:solidFill>
                  <a:schemeClr val="bg1">
                    <a:lumMod val="65000"/>
                  </a:schemeClr>
                </a:solidFill>
              </a:rPr>
              <a:t> / iStockphoto.com</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1724" b="13946"/>
          <a:stretch/>
        </p:blipFill>
        <p:spPr>
          <a:xfrm>
            <a:off x="5105400" y="938048"/>
            <a:ext cx="3717832" cy="4159698"/>
          </a:xfrm>
          <a:prstGeom prst="rect">
            <a:avLst/>
          </a:prstGeom>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846</TotalTime>
  <Words>1134</Words>
  <Application>Microsoft Office PowerPoint</Application>
  <PresentationFormat>On-screen Show (4:3)</PresentationFormat>
  <Paragraphs>117</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LIC Presentation template</vt:lpstr>
      <vt:lpstr>The Incarnation</vt:lpstr>
      <vt:lpstr>What Is the Incarnation?</vt:lpstr>
      <vt:lpstr>By the Power of the Holy Spirit</vt:lpstr>
      <vt:lpstr>From All Eternity</vt:lpstr>
      <vt:lpstr> Mary’s Role in the Incarnation</vt:lpstr>
      <vt:lpstr>Mary’s Immaculate Conception</vt:lpstr>
      <vt:lpstr>Mary’s Perpetual Virginity</vt:lpstr>
      <vt:lpstr>Mary’s Assumption</vt:lpstr>
      <vt:lpstr>Mary, Seat of Wisdom</vt:lpstr>
      <vt:lpstr>Jesus: The Word Made Flesh</vt:lpstr>
      <vt:lpstr>God Prepared Humanity for the Incarnation</vt:lpstr>
      <vt:lpstr>Jesus Perfects the Law</vt:lpstr>
      <vt:lpstr>Jesus, the Revealer  and Mediator</vt:lpstr>
      <vt:lpstr> Sharing in the Divine Life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86</cp:revision>
  <dcterms:created xsi:type="dcterms:W3CDTF">2011-01-10T17:35:40Z</dcterms:created>
  <dcterms:modified xsi:type="dcterms:W3CDTF">2015-03-05T23:00:43Z</dcterms:modified>
</cp:coreProperties>
</file>