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2" r:id="rId8"/>
    <p:sldId id="3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to review the material in chapter 29 about marriage and chastity.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33356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God created us to be in relationship and to form families and communities.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8617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These points are explained on pages 321–322 of the student handbook. Emphasize that all three purposes work as a unity only in marriage.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793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respond to the question, making sure they cover such points as the use of sex and sexuality in advertising, movies, gaming, and music in order to make money.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65666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You may wish to invite volunteers to read about divorce and annulment in the Did You Know? sidebar on page 323 of the student handbook.</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66996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a volunteer to read the Live It! </a:t>
            </a:r>
            <a:r>
              <a:rPr lang="en-US" sz="1200" kern="1200" dirty="0" err="1" smtClean="0">
                <a:solidFill>
                  <a:schemeClr val="tx1"/>
                </a:solidFill>
                <a:effectLst/>
                <a:latin typeface="+mn-lt"/>
                <a:ea typeface="+mn-ea"/>
                <a:cs typeface="+mn-cs"/>
              </a:rPr>
              <a:t>sideabar</a:t>
            </a:r>
            <a:r>
              <a:rPr lang="en-US" sz="1200" kern="1200" dirty="0" smtClean="0">
                <a:solidFill>
                  <a:schemeClr val="tx1"/>
                </a:solidFill>
                <a:effectLst/>
                <a:latin typeface="+mn-lt"/>
                <a:ea typeface="+mn-ea"/>
                <a:cs typeface="+mn-cs"/>
              </a:rPr>
              <a:t> “Ten Ways to Practice Chastity,” on page 324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41348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21795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35682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Respecting Sexuality</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TX003160</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29</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6019800" y="6079123"/>
            <a:ext cx="218404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sp>
        <p:nvSpPr>
          <p:cNvPr id="19" name="Content Placeholder 6"/>
          <p:cNvSpPr txBox="1">
            <a:spLocks/>
          </p:cNvSpPr>
          <p:nvPr/>
        </p:nvSpPr>
        <p:spPr>
          <a:xfrm>
            <a:off x="911304" y="1638300"/>
            <a:ext cx="6861096" cy="876300"/>
          </a:xfrm>
          <a:prstGeom prst="rect">
            <a:avLst/>
          </a:prstGeom>
        </p:spPr>
        <p:txBody>
          <a:bodyPr>
            <a:noAutofit/>
          </a:bodyPr>
          <a:lstStyle/>
          <a:p>
            <a:pPr algn="ctr"/>
            <a:r>
              <a:rPr lang="en-US" sz="2400" b="1" dirty="0">
                <a:latin typeface="Arial" pitchFamily="34" charset="0"/>
                <a:cs typeface="Arial" pitchFamily="34" charset="0"/>
              </a:rPr>
              <a:t>The Sixth and Ninth Commandments</a:t>
            </a:r>
          </a:p>
        </p:txBody>
      </p:sp>
      <p:sp>
        <p:nvSpPr>
          <p:cNvPr id="20" name="TextBox 19"/>
          <p:cNvSpPr txBox="1"/>
          <p:nvPr/>
        </p:nvSpPr>
        <p:spPr bwMode="auto">
          <a:xfrm>
            <a:off x="857912" y="2667000"/>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Remind us not to misuse the gift of </a:t>
            </a:r>
            <a:r>
              <a:rPr lang="en-US" dirty="0" smtClean="0">
                <a:latin typeface="Arial" pitchFamily="34" charset="0"/>
                <a:cs typeface="Arial" pitchFamily="34" charset="0"/>
              </a:rPr>
              <a:t>sexuality</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857912" y="3200400"/>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intentionally made as male and female.</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857912" y="38216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must understand ourselves and our sexuality.</a:t>
            </a:r>
            <a:endParaRPr lang="en-US" dirty="0">
              <a:solidFill>
                <a:schemeClr val="bg1">
                  <a:lumMod val="65000"/>
                </a:schemeClr>
              </a:solidFill>
              <a:latin typeface="Arial" pitchFamily="34" charset="0"/>
              <a:cs typeface="Arial" pitchFamily="34" charset="0"/>
            </a:endParaRPr>
          </a:p>
        </p:txBody>
      </p:sp>
      <p:pic>
        <p:nvPicPr>
          <p:cNvPr id="1033" name="Picture 9" descr="G:\powerpoint images\chapter29\shutterstock_523522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841" y="2716538"/>
            <a:ext cx="2159359" cy="32339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5486400" y="60791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Andy Dean Photography / www.shutterstock.com</a:t>
            </a:r>
          </a:p>
        </p:txBody>
      </p:sp>
      <p:sp>
        <p:nvSpPr>
          <p:cNvPr id="15" name="Content Placeholder 6"/>
          <p:cNvSpPr txBox="1">
            <a:spLocks/>
          </p:cNvSpPr>
          <p:nvPr/>
        </p:nvSpPr>
        <p:spPr>
          <a:xfrm>
            <a:off x="987504" y="1600200"/>
            <a:ext cx="6861096" cy="876300"/>
          </a:xfrm>
          <a:prstGeom prst="rect">
            <a:avLst/>
          </a:prstGeom>
        </p:spPr>
        <p:txBody>
          <a:bodyPr>
            <a:noAutofit/>
          </a:bodyPr>
          <a:lstStyle/>
          <a:p>
            <a:pPr algn="ctr"/>
            <a:r>
              <a:rPr lang="en-US" sz="2400" b="1" dirty="0">
                <a:latin typeface="Arial" pitchFamily="34" charset="0"/>
                <a:cs typeface="Arial" pitchFamily="34" charset="0"/>
              </a:rPr>
              <a:t>The Three Purposes of Sex</a:t>
            </a:r>
          </a:p>
        </p:txBody>
      </p:sp>
      <p:sp>
        <p:nvSpPr>
          <p:cNvPr id="16" name="TextBox 15"/>
          <p:cNvSpPr txBox="1"/>
          <p:nvPr/>
        </p:nvSpPr>
        <p:spPr bwMode="auto">
          <a:xfrm>
            <a:off x="1391312" y="2932429"/>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create new life </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1391312" y="38216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bring us joy and pleasure</a:t>
            </a:r>
            <a:endParaRPr lang="en-US" dirty="0">
              <a:solidFill>
                <a:schemeClr val="bg1">
                  <a:lumMod val="65000"/>
                </a:schemeClr>
              </a:solidFill>
              <a:latin typeface="Arial" pitchFamily="34" charset="0"/>
              <a:cs typeface="Arial" pitchFamily="34" charset="0"/>
            </a:endParaRPr>
          </a:p>
        </p:txBody>
      </p:sp>
      <p:pic>
        <p:nvPicPr>
          <p:cNvPr id="2055" name="Picture 7" descr="G:\powerpoint images\chapter29\shutterstock_1021294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3" y="2458117"/>
            <a:ext cx="2381247" cy="3577463"/>
          </a:xfrm>
          <a:prstGeom prst="rect">
            <a:avLst/>
          </a:prstGeom>
          <a:ln>
            <a:noFill/>
          </a:ln>
          <a:effectLst>
            <a:outerShdw blurRad="292100" dist="139700" dir="2700000" algn="tl" rotWithShape="0">
              <a:srgbClr val="333333">
                <a:alpha val="65000"/>
              </a:srgbClr>
            </a:outerShdw>
          </a:effectLst>
          <a:extLst/>
        </p:spPr>
      </p:pic>
      <p:sp>
        <p:nvSpPr>
          <p:cNvPr id="19" name="TextBox 18"/>
          <p:cNvSpPr txBox="1"/>
          <p:nvPr/>
        </p:nvSpPr>
        <p:spPr bwMode="auto">
          <a:xfrm>
            <a:off x="1391312" y="3364468"/>
            <a:ext cx="7828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 express loving union</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bwMode="auto">
          <a:xfrm>
            <a:off x="1066800" y="2935069"/>
            <a:ext cx="7391400"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What are some ways that sex can be devalued for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commercial </a:t>
            </a:r>
            <a:r>
              <a:rPr lang="en-US" dirty="0">
                <a:latin typeface="Arial" pitchFamily="34" charset="0"/>
                <a:cs typeface="Arial" pitchFamily="34" charset="0"/>
              </a:rPr>
              <a:t>purposes? </a:t>
            </a: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5029200" y="6212235"/>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Monkey Business Images  / www.shutterstock.com</a:t>
            </a:r>
          </a:p>
        </p:txBody>
      </p:sp>
      <p:sp>
        <p:nvSpPr>
          <p:cNvPr id="15" name="Content Placeholder 6"/>
          <p:cNvSpPr txBox="1">
            <a:spLocks/>
          </p:cNvSpPr>
          <p:nvPr/>
        </p:nvSpPr>
        <p:spPr>
          <a:xfrm>
            <a:off x="914400" y="2057400"/>
            <a:ext cx="7425082" cy="663326"/>
          </a:xfrm>
          <a:prstGeom prst="rect">
            <a:avLst/>
          </a:prstGeom>
        </p:spPr>
        <p:txBody>
          <a:bodyPr>
            <a:noAutofit/>
          </a:bodyPr>
          <a:lstStyle/>
          <a:p>
            <a:pPr algn="ctr"/>
            <a:r>
              <a:rPr lang="en-US" sz="2400" b="1" dirty="0">
                <a:latin typeface="Arial" pitchFamily="34" charset="0"/>
                <a:cs typeface="Arial" pitchFamily="34" charset="0"/>
              </a:rPr>
              <a:t>Marriage </a:t>
            </a:r>
          </a:p>
        </p:txBody>
      </p:sp>
      <p:sp>
        <p:nvSpPr>
          <p:cNvPr id="18" name="TextBox 17"/>
          <p:cNvSpPr txBox="1"/>
          <p:nvPr/>
        </p:nvSpPr>
        <p:spPr bwMode="auto">
          <a:xfrm>
            <a:off x="1143000" y="2947211"/>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marriage must honor the purposes of love and life.</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1143000" y="3364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Artificial birth control</a:t>
            </a:r>
            <a:endParaRPr lang="en-US" dirty="0">
              <a:solidFill>
                <a:schemeClr val="bg1">
                  <a:lumMod val="65000"/>
                </a:schemeClr>
              </a:solidFill>
              <a:latin typeface="Arial" pitchFamily="34" charset="0"/>
              <a:cs typeface="Arial" pitchFamily="34" charset="0"/>
            </a:endParaRPr>
          </a:p>
        </p:txBody>
      </p:sp>
      <p:pic>
        <p:nvPicPr>
          <p:cNvPr id="4103" name="Picture 7" descr="G:\powerpoint images\chapter29\shutterstock_545156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791" y="4356379"/>
            <a:ext cx="2630609" cy="1756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TextBox 15"/>
          <p:cNvSpPr txBox="1"/>
          <p:nvPr/>
        </p:nvSpPr>
        <p:spPr bwMode="auto">
          <a:xfrm>
            <a:off x="1143000" y="3745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vitro fertilization and artificial insemination</a:t>
            </a:r>
            <a:endParaRPr lang="en-US" dirty="0">
              <a:solidFill>
                <a:schemeClr val="bg1">
                  <a:lumMod val="65000"/>
                </a:schemeClr>
              </a:solidFill>
              <a:latin typeface="Arial" pitchFamily="34" charset="0"/>
              <a:cs typeface="Arial" pitchFamily="34" charset="0"/>
            </a:endParaRPr>
          </a:p>
        </p:txBody>
      </p:sp>
      <p:sp>
        <p:nvSpPr>
          <p:cNvPr id="17" name="TextBox 16"/>
          <p:cNvSpPr txBox="1"/>
          <p:nvPr/>
        </p:nvSpPr>
        <p:spPr bwMode="auto">
          <a:xfrm>
            <a:off x="1143000" y="4126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Divorce</a:t>
            </a:r>
            <a:endParaRPr lang="en-US" dirty="0">
              <a:solidFill>
                <a:schemeClr val="bg1">
                  <a:lumMod val="65000"/>
                </a:schemeClr>
              </a:solidFill>
              <a:latin typeface="Arial" pitchFamily="34" charset="0"/>
              <a:cs typeface="Arial" pitchFamily="34" charset="0"/>
            </a:endParaRPr>
          </a:p>
        </p:txBody>
      </p:sp>
      <p:sp>
        <p:nvSpPr>
          <p:cNvPr id="20" name="TextBox 19"/>
          <p:cNvSpPr txBox="1"/>
          <p:nvPr/>
        </p:nvSpPr>
        <p:spPr bwMode="auto">
          <a:xfrm>
            <a:off x="1143000" y="4507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Adultery</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143000" y="48884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Cohabitation</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6" grpId="0"/>
      <p:bldP spid="17"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331462" y="27432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Integration of sexuality with our bodies, minds, and spirits</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789650" y="1981200"/>
            <a:ext cx="5677950" cy="685800"/>
          </a:xfrm>
          <a:prstGeom prst="rect">
            <a:avLst/>
          </a:prstGeom>
        </p:spPr>
        <p:txBody>
          <a:bodyPr>
            <a:noAutofit/>
          </a:bodyPr>
          <a:lstStyle/>
          <a:p>
            <a:pPr algn="ctr"/>
            <a:r>
              <a:rPr lang="en-US" sz="2400" b="1" dirty="0">
                <a:latin typeface="Arial" pitchFamily="34" charset="0"/>
                <a:cs typeface="Arial" pitchFamily="34" charset="0"/>
              </a:rPr>
              <a:t>Chastity</a:t>
            </a:r>
          </a:p>
        </p:txBody>
      </p:sp>
      <p:sp>
        <p:nvSpPr>
          <p:cNvPr id="10" name="TextBox 5"/>
          <p:cNvSpPr txBox="1">
            <a:spLocks noChangeArrowheads="1"/>
          </p:cNvSpPr>
          <p:nvPr/>
        </p:nvSpPr>
        <p:spPr bwMode="auto">
          <a:xfrm>
            <a:off x="3124200" y="65363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Yuri Arcurs / www.shutterstock.com</a:t>
            </a:r>
            <a:endParaRPr lang="en-US" sz="500" dirty="0">
              <a:latin typeface="Arial" pitchFamily="34" charset="0"/>
              <a:cs typeface="Arial" pitchFamily="34" charset="0"/>
            </a:endParaRPr>
          </a:p>
        </p:txBody>
      </p:sp>
      <p:sp>
        <p:nvSpPr>
          <p:cNvPr id="12" name="TextBox 11"/>
          <p:cNvSpPr txBox="1"/>
          <p:nvPr/>
        </p:nvSpPr>
        <p:spPr bwMode="auto">
          <a:xfrm>
            <a:off x="1332450" y="3268162"/>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 is the model for chastity.</a:t>
            </a:r>
          </a:p>
        </p:txBody>
      </p:sp>
      <p:pic>
        <p:nvPicPr>
          <p:cNvPr id="5127" name="Picture 7" descr="G:\powerpoint images\chapter29\shutterstock_59837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197" y="4532712"/>
            <a:ext cx="3026003" cy="2020488"/>
          </a:xfrm>
          <a:prstGeom prst="rect">
            <a:avLst/>
          </a:prstGeom>
          <a:ln>
            <a:noFill/>
          </a:ln>
          <a:effectLst>
            <a:softEdge rad="112500"/>
          </a:effectLst>
          <a:extLst/>
        </p:spPr>
      </p:pic>
      <p:sp>
        <p:nvSpPr>
          <p:cNvPr id="15" name="TextBox 14"/>
          <p:cNvSpPr txBox="1"/>
          <p:nvPr/>
        </p:nvSpPr>
        <p:spPr bwMode="auto">
          <a:xfrm>
            <a:off x="1332450" y="3737030"/>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Every person, single or married, is called to be chaste.</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powerpoint images\chapter29\shutterstock_444578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411" y="3305235"/>
            <a:ext cx="2613435" cy="2790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1788662" y="3220506"/>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Lust</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447800" y="2057400"/>
            <a:ext cx="6172200" cy="685800"/>
          </a:xfrm>
          <a:prstGeom prst="rect">
            <a:avLst/>
          </a:prstGeom>
        </p:spPr>
        <p:txBody>
          <a:bodyPr>
            <a:noAutofit/>
          </a:bodyPr>
          <a:lstStyle/>
          <a:p>
            <a:pPr algn="ctr"/>
            <a:r>
              <a:rPr lang="en-US" sz="2400" b="1" dirty="0">
                <a:latin typeface="Arial" pitchFamily="34" charset="0"/>
                <a:cs typeface="Arial" pitchFamily="34" charset="0"/>
              </a:rPr>
              <a:t>Sins against the Ninth Commandment</a:t>
            </a:r>
          </a:p>
        </p:txBody>
      </p:sp>
      <p:sp>
        <p:nvSpPr>
          <p:cNvPr id="10" name="TextBox 5"/>
          <p:cNvSpPr txBox="1">
            <a:spLocks noChangeArrowheads="1"/>
          </p:cNvSpPr>
          <p:nvPr/>
        </p:nvSpPr>
        <p:spPr bwMode="auto">
          <a:xfrm>
            <a:off x="4953000" y="615532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VanHart / www.shutterstock.com </a:t>
            </a:r>
            <a:endParaRPr lang="en-US" sz="500" dirty="0">
              <a:latin typeface="Arial" pitchFamily="34" charset="0"/>
              <a:cs typeface="Arial" pitchFamily="34" charset="0"/>
            </a:endParaRPr>
          </a:p>
        </p:txBody>
      </p:sp>
      <p:sp>
        <p:nvSpPr>
          <p:cNvPr id="12" name="TextBox 11"/>
          <p:cNvSpPr txBox="1"/>
          <p:nvPr/>
        </p:nvSpPr>
        <p:spPr bwMode="auto">
          <a:xfrm>
            <a:off x="1789650" y="36692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Fornication</a:t>
            </a:r>
          </a:p>
        </p:txBody>
      </p:sp>
      <p:sp>
        <p:nvSpPr>
          <p:cNvPr id="11" name="TextBox 10"/>
          <p:cNvSpPr txBox="1"/>
          <p:nvPr/>
        </p:nvSpPr>
        <p:spPr bwMode="auto">
          <a:xfrm>
            <a:off x="1789650" y="4050268"/>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Pornography</a:t>
            </a:r>
          </a:p>
        </p:txBody>
      </p:sp>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6172200" y="3408663"/>
            <a:ext cx="201726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William Perugini / www.shutterstock.com</a:t>
            </a:r>
            <a:endParaRPr lang="en-US" sz="500" dirty="0">
              <a:latin typeface="Arial" pitchFamily="34" charset="0"/>
              <a:cs typeface="Arial" pitchFamily="34" charset="0"/>
            </a:endParaRPr>
          </a:p>
        </p:txBody>
      </p:sp>
      <p:sp>
        <p:nvSpPr>
          <p:cNvPr id="11" name="TextBox 10"/>
          <p:cNvSpPr txBox="1"/>
          <p:nvPr/>
        </p:nvSpPr>
        <p:spPr bwMode="auto">
          <a:xfrm>
            <a:off x="1142012" y="3124200"/>
            <a:ext cx="46491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Sexual attraction toward persons of the same sex</a:t>
            </a:r>
            <a:endParaRPr lang="en-US" dirty="0">
              <a:solidFill>
                <a:schemeClr val="bg1">
                  <a:lumMod val="65000"/>
                </a:schemeClr>
              </a:solidFill>
              <a:latin typeface="Arial" pitchFamily="34" charset="0"/>
              <a:cs typeface="Arial" pitchFamily="34" charset="0"/>
            </a:endParaRPr>
          </a:p>
        </p:txBody>
      </p:sp>
      <p:sp>
        <p:nvSpPr>
          <p:cNvPr id="13" name="Content Placeholder 6"/>
          <p:cNvSpPr txBox="1">
            <a:spLocks/>
          </p:cNvSpPr>
          <p:nvPr/>
        </p:nvSpPr>
        <p:spPr>
          <a:xfrm>
            <a:off x="457200" y="2209800"/>
            <a:ext cx="5677950" cy="685800"/>
          </a:xfrm>
          <a:prstGeom prst="rect">
            <a:avLst/>
          </a:prstGeom>
        </p:spPr>
        <p:txBody>
          <a:bodyPr>
            <a:noAutofit/>
          </a:bodyPr>
          <a:lstStyle/>
          <a:p>
            <a:pPr algn="ctr"/>
            <a:r>
              <a:rPr lang="en-US" sz="2400" b="1" dirty="0">
                <a:latin typeface="Arial" pitchFamily="34" charset="0"/>
                <a:cs typeface="Arial" pitchFamily="34" charset="0"/>
              </a:rPr>
              <a:t> Homosexuality</a:t>
            </a:r>
          </a:p>
        </p:txBody>
      </p:sp>
      <p:sp>
        <p:nvSpPr>
          <p:cNvPr id="14" name="TextBox 13"/>
          <p:cNvSpPr txBox="1"/>
          <p:nvPr/>
        </p:nvSpPr>
        <p:spPr bwMode="auto">
          <a:xfrm>
            <a:off x="1143000" y="3770947"/>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Children of God</a:t>
            </a:r>
          </a:p>
        </p:txBody>
      </p:sp>
      <p:pic>
        <p:nvPicPr>
          <p:cNvPr id="10244" name="Picture 4" descr="G:\powerpoint images\chapter29\shutterstock_111041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47800"/>
            <a:ext cx="2367754" cy="1864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bwMode="auto">
          <a:xfrm>
            <a:off x="1143000" y="4140279"/>
            <a:ext cx="7696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Immoral to discriminate against, act violently toward, make jokes about</a:t>
            </a:r>
          </a:p>
        </p:txBody>
      </p:sp>
      <p:sp>
        <p:nvSpPr>
          <p:cNvPr id="17" name="TextBox 16"/>
          <p:cNvSpPr txBox="1"/>
          <p:nvPr/>
        </p:nvSpPr>
        <p:spPr bwMode="auto">
          <a:xfrm>
            <a:off x="1143000" y="4507468"/>
            <a:ext cx="7467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teaches that homosexual acts are against natural law.</a:t>
            </a:r>
          </a:p>
        </p:txBody>
      </p:sp>
    </p:spTree>
    <p:extLst>
      <p:ext uri="{BB962C8B-B14F-4D97-AF65-F5344CB8AC3E}">
        <p14:creationId xmlns:p14="http://schemas.microsoft.com/office/powerpoint/2010/main" val="406188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1474</TotalTime>
  <Words>369</Words>
  <Application>Microsoft Office PowerPoint</Application>
  <PresentationFormat>On-screen Show (4:3)</PresentationFormat>
  <Paragraphs>53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(Body)</vt:lpstr>
      <vt:lpstr>LIC Presentation template-New</vt:lpstr>
      <vt:lpstr>Respecting Sexuality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269</cp:revision>
  <dcterms:created xsi:type="dcterms:W3CDTF">2011-06-08T19:56:13Z</dcterms:created>
  <dcterms:modified xsi:type="dcterms:W3CDTF">2013-02-05T15:50:34Z</dcterms:modified>
</cp:coreProperties>
</file>