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7" r:id="rId11"/>
    <p:sldId id="268" r:id="rId12"/>
    <p:sldId id="269" r:id="rId13"/>
    <p:sldId id="265" r:id="rId14"/>
    <p:sldId id="266"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lippman" initials="D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82" autoAdjust="0"/>
    <p:restoredTop sz="94940" autoAdjust="0"/>
  </p:normalViewPr>
  <p:slideViewPr>
    <p:cSldViewPr>
      <p:cViewPr varScale="1">
        <p:scale>
          <a:sx n="82" d="100"/>
          <a:sy n="82" d="100"/>
        </p:scale>
        <p:origin x="85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1F2F34-757D-4BDD-991B-054234039476}" type="datetimeFigureOut">
              <a:rPr lang="en-US" smtClean="0"/>
              <a:pPr/>
              <a:t>3/11/2015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AD0F8F-F964-4CA8-AE8B-931B11A1BEB6}" type="slidenum">
              <a:rPr lang="en-US" smtClean="0"/>
              <a:pPr/>
              <a:t>‹#›</a:t>
            </a:fld>
            <a:endParaRPr lang="en-US"/>
          </a:p>
        </p:txBody>
      </p:sp>
    </p:spTree>
    <p:extLst>
      <p:ext uri="{BB962C8B-B14F-4D97-AF65-F5344CB8AC3E}">
        <p14:creationId xmlns:p14="http://schemas.microsoft.com/office/powerpoint/2010/main" val="2084055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1</a:t>
            </a:fld>
            <a:endParaRPr lang="en-US"/>
          </a:p>
        </p:txBody>
      </p:sp>
    </p:spTree>
    <p:extLst>
      <p:ext uri="{BB962C8B-B14F-4D97-AF65-F5344CB8AC3E}">
        <p14:creationId xmlns:p14="http://schemas.microsoft.com/office/powerpoint/2010/main" val="1174682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After the first bullet, allow a few quiet moments for reflection. After the second and third bullets, allow time for reflection and discussion as a class.</a:t>
            </a:r>
          </a:p>
        </p:txBody>
      </p:sp>
      <p:sp>
        <p:nvSpPr>
          <p:cNvPr id="4" name="Slide Number Placeholder 3"/>
          <p:cNvSpPr>
            <a:spLocks noGrp="1"/>
          </p:cNvSpPr>
          <p:nvPr>
            <p:ph type="sldNum" sz="quarter" idx="10"/>
          </p:nvPr>
        </p:nvSpPr>
        <p:spPr/>
        <p:txBody>
          <a:bodyPr/>
          <a:lstStyle/>
          <a:p>
            <a:fld id="{D6AD0F8F-F964-4CA8-AE8B-931B11A1BEB6}" type="slidenum">
              <a:rPr lang="en-US" smtClean="0"/>
              <a:pPr/>
              <a:t>2</a:t>
            </a:fld>
            <a:endParaRPr lang="en-US"/>
          </a:p>
        </p:txBody>
      </p:sp>
    </p:spTree>
    <p:extLst>
      <p:ext uri="{BB962C8B-B14F-4D97-AF65-F5344CB8AC3E}">
        <p14:creationId xmlns:p14="http://schemas.microsoft.com/office/powerpoint/2010/main" val="3616803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4</a:t>
            </a:fld>
            <a:endParaRPr lang="en-US"/>
          </a:p>
        </p:txBody>
      </p:sp>
    </p:spTree>
    <p:extLst>
      <p:ext uri="{BB962C8B-B14F-4D97-AF65-F5344CB8AC3E}">
        <p14:creationId xmlns:p14="http://schemas.microsoft.com/office/powerpoint/2010/main" val="30149628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6</a:t>
            </a:fld>
            <a:endParaRPr lang="en-US"/>
          </a:p>
        </p:txBody>
      </p:sp>
    </p:spTree>
    <p:extLst>
      <p:ext uri="{BB962C8B-B14F-4D97-AF65-F5344CB8AC3E}">
        <p14:creationId xmlns:p14="http://schemas.microsoft.com/office/powerpoint/2010/main" val="379280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7</a:t>
            </a:fld>
            <a:endParaRPr lang="en-US"/>
          </a:p>
        </p:txBody>
      </p:sp>
    </p:spTree>
    <p:extLst>
      <p:ext uri="{BB962C8B-B14F-4D97-AF65-F5344CB8AC3E}">
        <p14:creationId xmlns:p14="http://schemas.microsoft.com/office/powerpoint/2010/main" val="3496760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After the first bullet, allow a few moments for reflection, and then invite discussion. After the second bullet, have the class discuss.</a:t>
            </a:r>
          </a:p>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8</a:t>
            </a:fld>
            <a:endParaRPr lang="en-US"/>
          </a:p>
        </p:txBody>
      </p:sp>
    </p:spTree>
    <p:extLst>
      <p:ext uri="{BB962C8B-B14F-4D97-AF65-F5344CB8AC3E}">
        <p14:creationId xmlns:p14="http://schemas.microsoft.com/office/powerpoint/2010/main" val="2745356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9</a:t>
            </a:fld>
            <a:endParaRPr lang="en-US"/>
          </a:p>
        </p:txBody>
      </p:sp>
    </p:spTree>
    <p:extLst>
      <p:ext uri="{BB962C8B-B14F-4D97-AF65-F5344CB8AC3E}">
        <p14:creationId xmlns:p14="http://schemas.microsoft.com/office/powerpoint/2010/main" val="2415476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13</a:t>
            </a:fld>
            <a:endParaRPr lang="en-US"/>
          </a:p>
        </p:txBody>
      </p:sp>
    </p:spTree>
    <p:extLst>
      <p:ext uri="{BB962C8B-B14F-4D97-AF65-F5344CB8AC3E}">
        <p14:creationId xmlns:p14="http://schemas.microsoft.com/office/powerpoint/2010/main" val="1528942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14</a:t>
            </a:fld>
            <a:endParaRPr lang="en-US"/>
          </a:p>
        </p:txBody>
      </p:sp>
    </p:spTree>
    <p:extLst>
      <p:ext uri="{BB962C8B-B14F-4D97-AF65-F5344CB8AC3E}">
        <p14:creationId xmlns:p14="http://schemas.microsoft.com/office/powerpoint/2010/main" val="26426921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rgbClr val="000000"/>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rgbClr val="0000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TX004831</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5"/>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vatican.va/holy_father/john_paul_ii/encyclicals/documents/hf_jp-ii_enc_25031987_redemptoris-mater_en.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981200"/>
            <a:ext cx="7772400" cy="1470025"/>
          </a:xfrm>
        </p:spPr>
        <p:txBody>
          <a:bodyPr/>
          <a:lstStyle/>
          <a:p>
            <a:r>
              <a:rPr lang="en-US" dirty="0" smtClean="0"/>
              <a:t>Mary, Our Mother </a:t>
            </a:r>
            <a:endParaRPr lang="en-US" dirty="0"/>
          </a:p>
        </p:txBody>
      </p:sp>
      <p:sp>
        <p:nvSpPr>
          <p:cNvPr id="4" name="Text Placeholder 8"/>
          <p:cNvSpPr>
            <a:spLocks noGrp="1"/>
          </p:cNvSpPr>
          <p:nvPr>
            <p:ph type="body" sz="quarter" idx="10"/>
          </p:nvPr>
        </p:nvSpPr>
        <p:spPr>
          <a:xfrm>
            <a:off x="7467600" y="6019800"/>
            <a:ext cx="1447800" cy="228600"/>
          </a:xfrm>
        </p:spPr>
        <p:txBody>
          <a:bodyPr>
            <a:normAutofit/>
          </a:bodyPr>
          <a:lstStyle>
            <a:lvl1pPr>
              <a:buNone/>
              <a:defRPr sz="800">
                <a:solidFill>
                  <a:schemeClr val="bg1">
                    <a:lumMod val="50000"/>
                  </a:schemeClr>
                </a:solidFill>
              </a:defRPr>
            </a:lvl1pPr>
          </a:lstStyle>
          <a:p>
            <a:pPr lvl="0"/>
            <a:r>
              <a:rPr lang="en-US" dirty="0" smtClean="0"/>
              <a:t>Document # TX004831</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229600" cy="533400"/>
          </a:xfrm>
        </p:spPr>
        <p:txBody>
          <a:bodyPr/>
          <a:lstStyle/>
          <a:p>
            <a:r>
              <a:rPr lang="en-US" dirty="0" smtClean="0"/>
              <a:t>The Wedding Feast at Cana</a:t>
            </a:r>
            <a:endParaRPr lang="en-US" dirty="0"/>
          </a:p>
        </p:txBody>
      </p:sp>
      <p:sp>
        <p:nvSpPr>
          <p:cNvPr id="3" name="Content Placeholder 2"/>
          <p:cNvSpPr>
            <a:spLocks noGrp="1"/>
          </p:cNvSpPr>
          <p:nvPr>
            <p:ph idx="1"/>
          </p:nvPr>
        </p:nvSpPr>
        <p:spPr>
          <a:xfrm>
            <a:off x="1219200" y="1492877"/>
            <a:ext cx="3352800" cy="4373563"/>
          </a:xfrm>
        </p:spPr>
        <p:txBody>
          <a:bodyPr/>
          <a:lstStyle/>
          <a:p>
            <a:pPr lvl="0"/>
            <a:r>
              <a:rPr lang="en-US" dirty="0" smtClean="0"/>
              <a:t>Mary was a mother who knew her son.</a:t>
            </a:r>
          </a:p>
          <a:p>
            <a:pPr lvl="0"/>
            <a:r>
              <a:rPr lang="en-US" dirty="0" smtClean="0"/>
              <a:t>She was concerned for others.</a:t>
            </a:r>
          </a:p>
          <a:p>
            <a:pPr lvl="0"/>
            <a:r>
              <a:rPr lang="en-US" dirty="0" smtClean="0"/>
              <a:t>Mary saw that the couple had run out of wine at the wedding feast in Cana. She asked her son to do something.</a:t>
            </a:r>
          </a:p>
          <a:p>
            <a:pPr lvl="0"/>
            <a:r>
              <a:rPr lang="en-US" dirty="0" smtClean="0"/>
              <a:t>It was his first public miracle.</a:t>
            </a:r>
          </a:p>
          <a:p>
            <a:pPr lvl="0"/>
            <a:r>
              <a:rPr lang="en-US" dirty="0" smtClean="0"/>
              <a:t>He responded when she asked him to help.</a:t>
            </a:r>
            <a:endParaRPr lang="en-US" dirty="0"/>
          </a:p>
        </p:txBody>
      </p:sp>
      <p:pic>
        <p:nvPicPr>
          <p:cNvPr id="4" name="Picture 3" descr="wedding feast-wikimedia.jpg"/>
          <p:cNvPicPr>
            <a:picLocks noChangeAspect="1"/>
          </p:cNvPicPr>
          <p:nvPr/>
        </p:nvPicPr>
        <p:blipFill>
          <a:blip r:embed="rId2" cstate="print"/>
          <a:srcRect l="3975" b="5882"/>
          <a:stretch>
            <a:fillRect/>
          </a:stretch>
        </p:blipFill>
        <p:spPr>
          <a:xfrm>
            <a:off x="4812632" y="1676400"/>
            <a:ext cx="3681897" cy="3657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 Box 10"/>
          <p:cNvSpPr txBox="1">
            <a:spLocks noChangeArrowheads="1"/>
          </p:cNvSpPr>
          <p:nvPr/>
        </p:nvSpPr>
        <p:spPr bwMode="auto">
          <a:xfrm>
            <a:off x="4953000" y="5334000"/>
            <a:ext cx="1142561" cy="169277"/>
          </a:xfrm>
          <a:prstGeom prst="rect">
            <a:avLst/>
          </a:prstGeom>
          <a:noFill/>
          <a:ln w="9525">
            <a:noFill/>
            <a:miter lim="800000"/>
            <a:headEnd/>
            <a:tailEnd/>
          </a:ln>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229600" cy="533400"/>
          </a:xfrm>
        </p:spPr>
        <p:txBody>
          <a:bodyPr/>
          <a:lstStyle/>
          <a:p>
            <a:r>
              <a:rPr lang="en-US" dirty="0" smtClean="0">
                <a:solidFill>
                  <a:schemeClr val="accent6">
                    <a:lumMod val="75000"/>
                  </a:schemeClr>
                </a:solidFill>
              </a:rPr>
              <a:t>The Fourth Station of the Cross</a:t>
            </a:r>
            <a:endParaRPr lang="en-US" dirty="0">
              <a:solidFill>
                <a:schemeClr val="accent6">
                  <a:lumMod val="75000"/>
                </a:schemeClr>
              </a:solidFill>
            </a:endParaRPr>
          </a:p>
        </p:txBody>
      </p:sp>
      <p:sp>
        <p:nvSpPr>
          <p:cNvPr id="3" name="Content Placeholder 2"/>
          <p:cNvSpPr>
            <a:spLocks noGrp="1"/>
          </p:cNvSpPr>
          <p:nvPr>
            <p:ph idx="1"/>
          </p:nvPr>
        </p:nvSpPr>
        <p:spPr>
          <a:xfrm>
            <a:off x="1143000" y="1490119"/>
            <a:ext cx="6477000" cy="4373563"/>
          </a:xfrm>
        </p:spPr>
        <p:txBody>
          <a:bodyPr/>
          <a:lstStyle/>
          <a:p>
            <a:r>
              <a:rPr lang="en-US" dirty="0" smtClean="0"/>
              <a:t>Jesus meets his mother.</a:t>
            </a:r>
          </a:p>
          <a:p>
            <a:endParaRPr lang="en-US" dirty="0"/>
          </a:p>
        </p:txBody>
      </p:sp>
      <p:pic>
        <p:nvPicPr>
          <p:cNvPr id="4" name="Picture 3" descr="FOURTH_STATION_Jesus_meets_his_Mother- wikimedia.jpg"/>
          <p:cNvPicPr>
            <a:picLocks noChangeAspect="1"/>
          </p:cNvPicPr>
          <p:nvPr/>
        </p:nvPicPr>
        <p:blipFill>
          <a:blip r:embed="rId2" cstate="print"/>
          <a:stretch>
            <a:fillRect/>
          </a:stretch>
        </p:blipFill>
        <p:spPr>
          <a:xfrm>
            <a:off x="1989221" y="2158089"/>
            <a:ext cx="5334000" cy="3824112"/>
          </a:xfrm>
          <a:prstGeom prst="rect">
            <a:avLst/>
          </a:prstGeom>
          <a:ln>
            <a:noFill/>
          </a:ln>
          <a:effectLst>
            <a:outerShdw blurRad="292100" dist="139700" dir="2700000" algn="tl" rotWithShape="0">
              <a:srgbClr val="333333">
                <a:alpha val="65000"/>
              </a:srgbClr>
            </a:outerShdw>
          </a:effectLst>
        </p:spPr>
      </p:pic>
      <p:sp>
        <p:nvSpPr>
          <p:cNvPr id="5" name="Text Box 10"/>
          <p:cNvSpPr txBox="1">
            <a:spLocks noChangeArrowheads="1"/>
          </p:cNvSpPr>
          <p:nvPr/>
        </p:nvSpPr>
        <p:spPr bwMode="auto">
          <a:xfrm>
            <a:off x="1965158" y="5982201"/>
            <a:ext cx="1142561" cy="169277"/>
          </a:xfrm>
          <a:prstGeom prst="rect">
            <a:avLst/>
          </a:prstGeom>
          <a:noFill/>
          <a:ln w="9525">
            <a:noFill/>
            <a:miter lim="800000"/>
            <a:headEnd/>
            <a:tailEnd/>
          </a:ln>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14400"/>
            <a:ext cx="8229600" cy="533400"/>
          </a:xfrm>
        </p:spPr>
        <p:txBody>
          <a:bodyPr/>
          <a:lstStyle/>
          <a:p>
            <a:r>
              <a:rPr lang="en-US" dirty="0" smtClean="0">
                <a:solidFill>
                  <a:schemeClr val="accent6">
                    <a:lumMod val="75000"/>
                  </a:schemeClr>
                </a:solidFill>
              </a:rPr>
              <a:t>Mary at the Foot of the Cross</a:t>
            </a:r>
            <a:endParaRPr lang="en-US" dirty="0">
              <a:solidFill>
                <a:schemeClr val="accent6">
                  <a:lumMod val="75000"/>
                </a:schemeClr>
              </a:solidFill>
            </a:endParaRPr>
          </a:p>
        </p:txBody>
      </p:sp>
      <p:sp>
        <p:nvSpPr>
          <p:cNvPr id="3" name="Content Placeholder 2"/>
          <p:cNvSpPr>
            <a:spLocks noGrp="1"/>
          </p:cNvSpPr>
          <p:nvPr>
            <p:ph idx="1"/>
          </p:nvPr>
        </p:nvSpPr>
        <p:spPr>
          <a:xfrm>
            <a:off x="1066800" y="1981201"/>
            <a:ext cx="3429000" cy="2133600"/>
          </a:xfrm>
        </p:spPr>
        <p:txBody>
          <a:bodyPr/>
          <a:lstStyle/>
          <a:p>
            <a:pPr marL="0" indent="0">
              <a:buNone/>
            </a:pPr>
            <a:r>
              <a:rPr lang="en-US" dirty="0" smtClean="0"/>
              <a:t>“Then he [Jesus] said to the disciple, ‘Behold, your mother.’ And from that hour the disciple took her into his home.” (John 19:27)</a:t>
            </a:r>
          </a:p>
          <a:p>
            <a:endParaRPr lang="en-US" dirty="0"/>
          </a:p>
        </p:txBody>
      </p:sp>
      <p:pic>
        <p:nvPicPr>
          <p:cNvPr id="4" name="Picture 3" descr="Jesus_on_the_cross-wikimedia.png"/>
          <p:cNvPicPr>
            <a:picLocks noChangeAspect="1"/>
          </p:cNvPicPr>
          <p:nvPr/>
        </p:nvPicPr>
        <p:blipFill>
          <a:blip r:embed="rId2" cstate="print"/>
          <a:stretch>
            <a:fillRect/>
          </a:stretch>
        </p:blipFill>
        <p:spPr>
          <a:xfrm>
            <a:off x="4953000" y="1796298"/>
            <a:ext cx="3185612" cy="4121343"/>
          </a:xfrm>
          <a:prstGeom prst="rect">
            <a:avLst/>
          </a:prstGeom>
          <a:ln w="127000" cap="rnd">
            <a:solidFill>
              <a:srgbClr val="C00000"/>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5" name="Text Box 10"/>
          <p:cNvSpPr txBox="1">
            <a:spLocks noChangeArrowheads="1"/>
          </p:cNvSpPr>
          <p:nvPr/>
        </p:nvSpPr>
        <p:spPr bwMode="auto">
          <a:xfrm>
            <a:off x="4953000" y="6002923"/>
            <a:ext cx="1142561" cy="169277"/>
          </a:xfrm>
          <a:prstGeom prst="rect">
            <a:avLst/>
          </a:prstGeom>
          <a:noFill/>
          <a:ln w="9525">
            <a:noFill/>
            <a:miter lim="800000"/>
            <a:headEnd/>
            <a:tailEnd/>
          </a:ln>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533400"/>
          </a:xfrm>
        </p:spPr>
        <p:txBody>
          <a:bodyPr/>
          <a:lstStyle/>
          <a:p>
            <a:r>
              <a:rPr lang="en-US" dirty="0" smtClean="0">
                <a:solidFill>
                  <a:schemeClr val="accent6">
                    <a:lumMod val="75000"/>
                  </a:schemeClr>
                </a:solidFill>
              </a:rPr>
              <a:t>Mary, Our Mother</a:t>
            </a:r>
            <a:endParaRPr lang="en-US" dirty="0">
              <a:solidFill>
                <a:schemeClr val="accent6">
                  <a:lumMod val="75000"/>
                </a:schemeClr>
              </a:solidFill>
            </a:endParaRPr>
          </a:p>
        </p:txBody>
      </p:sp>
      <p:sp>
        <p:nvSpPr>
          <p:cNvPr id="3" name="Content Placeholder 2"/>
          <p:cNvSpPr>
            <a:spLocks noGrp="1"/>
          </p:cNvSpPr>
          <p:nvPr>
            <p:ph idx="1"/>
          </p:nvPr>
        </p:nvSpPr>
        <p:spPr>
          <a:xfrm>
            <a:off x="1116396" y="1828800"/>
            <a:ext cx="3581400" cy="4373563"/>
          </a:xfrm>
        </p:spPr>
        <p:txBody>
          <a:bodyPr/>
          <a:lstStyle/>
          <a:p>
            <a:pPr marL="0" indent="0">
              <a:buNone/>
            </a:pPr>
            <a:r>
              <a:rPr lang="en-US" dirty="0" smtClean="0"/>
              <a:t>“Why should we not all together look to her as our common Mother who prays for the unity of God’s family and who ‘precedes’ us all at the head of the long line of witnesses of faith in the one Lord?” (Pope Saint John Paul II, </a:t>
            </a:r>
            <a:r>
              <a:rPr lang="en-US" i="1" dirty="0" err="1" smtClean="0"/>
              <a:t>Redemptoris</a:t>
            </a:r>
            <a:r>
              <a:rPr lang="en-US" i="1" dirty="0" smtClean="0"/>
              <a:t> Mater</a:t>
            </a:r>
            <a:r>
              <a:rPr lang="en-US" dirty="0" smtClean="0"/>
              <a:t>, 30)</a:t>
            </a:r>
          </a:p>
          <a:p>
            <a:endParaRPr lang="en-US" dirty="0"/>
          </a:p>
        </p:txBody>
      </p:sp>
      <p:pic>
        <p:nvPicPr>
          <p:cNvPr id="4" name="Picture 3" descr="time magazine-www.time.com"/>
          <p:cNvPicPr>
            <a:picLocks noChangeAspect="1"/>
          </p:cNvPicPr>
          <p:nvPr/>
        </p:nvPicPr>
        <p:blipFill>
          <a:blip r:embed="rId3" cstate="print"/>
          <a:stretch>
            <a:fillRect/>
          </a:stretch>
        </p:blipFill>
        <p:spPr>
          <a:xfrm>
            <a:off x="4975991" y="1066800"/>
            <a:ext cx="3634609" cy="4788598"/>
          </a:xfrm>
          <a:prstGeom prst="rect">
            <a:avLst/>
          </a:prstGeom>
        </p:spPr>
      </p:pic>
      <p:sp>
        <p:nvSpPr>
          <p:cNvPr id="5" name="TextBox 4"/>
          <p:cNvSpPr txBox="1"/>
          <p:nvPr/>
        </p:nvSpPr>
        <p:spPr bwMode="auto">
          <a:xfrm rot="5400000">
            <a:off x="7424928" y="6392361"/>
            <a:ext cx="2438400" cy="169277"/>
          </a:xfrm>
          <a:prstGeom prst="rect">
            <a:avLst/>
          </a:prstGeom>
          <a:noFill/>
          <a:ln w="9525">
            <a:noFill/>
            <a:miter lim="800000"/>
            <a:headEnd/>
            <a:tailEnd/>
          </a:ln>
        </p:spPr>
        <p:txBody>
          <a:bodyPr wrap="square" rtlCol="0">
            <a:spAutoFit/>
          </a:bodyPr>
          <a:lstStyle/>
          <a:p>
            <a:r>
              <a:rPr lang="en-US" sz="500" dirty="0" smtClean="0"/>
              <a:t>©  www.time.com</a:t>
            </a:r>
            <a:endParaRPr lang="en-US" sz="500" dirty="0"/>
          </a:p>
        </p:txBody>
      </p:sp>
      <p:sp>
        <p:nvSpPr>
          <p:cNvPr id="6" name="Text Box 10"/>
          <p:cNvSpPr txBox="1">
            <a:spLocks noChangeArrowheads="1"/>
          </p:cNvSpPr>
          <p:nvPr/>
        </p:nvSpPr>
        <p:spPr bwMode="auto">
          <a:xfrm>
            <a:off x="4975991" y="5855398"/>
            <a:ext cx="1142561" cy="169277"/>
          </a:xfrm>
          <a:prstGeom prst="rect">
            <a:avLst/>
          </a:prstGeom>
          <a:noFill/>
          <a:ln w="9525">
            <a:noFill/>
            <a:miter lim="800000"/>
            <a:headEnd/>
            <a:tailEnd/>
          </a:ln>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8229600" cy="533400"/>
          </a:xfrm>
        </p:spPr>
        <p:txBody>
          <a:bodyPr/>
          <a:lstStyle/>
          <a:p>
            <a:r>
              <a:rPr lang="en-US" dirty="0" smtClean="0">
                <a:solidFill>
                  <a:schemeClr val="accent6">
                    <a:lumMod val="75000"/>
                  </a:schemeClr>
                </a:solidFill>
              </a:rPr>
              <a:t>Mary, Our Mother</a:t>
            </a:r>
            <a:endParaRPr lang="en-US" dirty="0">
              <a:solidFill>
                <a:schemeClr val="accent6">
                  <a:lumMod val="75000"/>
                </a:schemeClr>
              </a:solidFill>
            </a:endParaRPr>
          </a:p>
        </p:txBody>
      </p:sp>
      <p:pic>
        <p:nvPicPr>
          <p:cNvPr id="4" name="Picture 3" descr="Our_Mother_of_Perpetual_Help-wikimedia.jpg"/>
          <p:cNvPicPr>
            <a:picLocks noChangeAspect="1"/>
          </p:cNvPicPr>
          <p:nvPr/>
        </p:nvPicPr>
        <p:blipFill>
          <a:blip r:embed="rId3" cstate="print"/>
          <a:srcRect t="3480"/>
          <a:stretch>
            <a:fillRect/>
          </a:stretch>
        </p:blipFill>
        <p:spPr>
          <a:xfrm>
            <a:off x="2743200" y="1467788"/>
            <a:ext cx="3886200" cy="462821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 Box 10"/>
          <p:cNvSpPr txBox="1">
            <a:spLocks noChangeArrowheads="1"/>
          </p:cNvSpPr>
          <p:nvPr/>
        </p:nvSpPr>
        <p:spPr bwMode="auto">
          <a:xfrm>
            <a:off x="2743200" y="6172200"/>
            <a:ext cx="1142561" cy="169277"/>
          </a:xfrm>
          <a:prstGeom prst="rect">
            <a:avLst/>
          </a:prstGeom>
          <a:noFill/>
          <a:ln w="9525">
            <a:noFill/>
            <a:miter lim="800000"/>
            <a:headEnd/>
            <a:tailEnd/>
          </a:ln>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Acknowledgments</a:t>
            </a:r>
            <a:endParaRPr lang="en-US" dirty="0"/>
          </a:p>
        </p:txBody>
      </p:sp>
      <p:sp>
        <p:nvSpPr>
          <p:cNvPr id="3" name="Content Placeholder 2"/>
          <p:cNvSpPr>
            <a:spLocks noGrp="1"/>
          </p:cNvSpPr>
          <p:nvPr>
            <p:ph idx="1"/>
          </p:nvPr>
        </p:nvSpPr>
        <p:spPr>
          <a:xfrm>
            <a:off x="1371600" y="1752601"/>
            <a:ext cx="6477000" cy="2133600"/>
          </a:xfrm>
        </p:spPr>
        <p:txBody>
          <a:bodyPr>
            <a:normAutofit/>
          </a:bodyPr>
          <a:lstStyle/>
          <a:p>
            <a:pPr marL="0" indent="0">
              <a:buNone/>
            </a:pPr>
            <a:r>
              <a:rPr lang="en-US" sz="1200" dirty="0"/>
              <a:t>The Scripture quotations in this PowerPoint are from the </a:t>
            </a:r>
            <a:r>
              <a:rPr lang="en-US" sz="1200" i="1" dirty="0"/>
              <a:t>New American Bible, revised edition </a:t>
            </a:r>
            <a:r>
              <a:rPr lang="en-US" sz="1200" dirty="0"/>
              <a:t>© 2010, 1991, 1986, 1970 Confraternity of Christian Doctrine, Inc., Washington, </a:t>
            </a:r>
            <a:r>
              <a:rPr lang="en-US" sz="1200" dirty="0" smtClean="0"/>
              <a:t>DC</a:t>
            </a:r>
            <a:r>
              <a:rPr lang="en-US" sz="1200" dirty="0"/>
              <a:t>. All Rights Reserved. No part of this work may be reproduced or transmitted in any form or by any means, electronic or mechanical, including photocopying, recording, or by any information storage and retrieval system, without permission in writing from the copyright owner.</a:t>
            </a:r>
          </a:p>
          <a:p>
            <a:pPr marL="0" indent="228600">
              <a:buNone/>
            </a:pPr>
            <a:r>
              <a:rPr lang="en-US" sz="1200" dirty="0" smtClean="0"/>
              <a:t>The </a:t>
            </a:r>
            <a:r>
              <a:rPr lang="en-US" sz="1200" dirty="0"/>
              <a:t>quotation on Slide 13 is from </a:t>
            </a:r>
            <a:r>
              <a:rPr lang="en-US" sz="1200" i="1" dirty="0"/>
              <a:t>On the Blessed </a:t>
            </a:r>
            <a:r>
              <a:rPr lang="en-US" sz="1200" i="1" dirty="0" smtClean="0"/>
              <a:t>Virgin </a:t>
            </a:r>
            <a:r>
              <a:rPr lang="en-US" sz="1200" dirty="0" smtClean="0"/>
              <a:t>(</a:t>
            </a:r>
            <a:r>
              <a:rPr lang="en-US" sz="1200" i="1" dirty="0" err="1"/>
              <a:t>Redemptoris</a:t>
            </a:r>
            <a:r>
              <a:rPr lang="en-US" sz="1200" i="1" dirty="0"/>
              <a:t> Mater</a:t>
            </a:r>
            <a:r>
              <a:rPr lang="en-US" sz="1200" dirty="0"/>
              <a:t>), number 30, at </a:t>
            </a:r>
            <a:r>
              <a:rPr lang="en-US" sz="1200" i="1" u="sng" dirty="0">
                <a:hlinkClick r:id="rId2"/>
              </a:rPr>
              <a:t>www.vatican.va/holy_father/john_paul_ii/encyclicals/documents/hf_jp-ii_enc_25031987_redemptoris-mater_en.html</a:t>
            </a:r>
            <a:r>
              <a:rPr lang="en-US" sz="1200" dirty="0"/>
              <a:t>. Copyright © </a:t>
            </a:r>
            <a:r>
              <a:rPr lang="en-US" sz="1200" dirty="0" err="1"/>
              <a:t>Libreria</a:t>
            </a:r>
            <a:r>
              <a:rPr lang="en-US" sz="1200" dirty="0"/>
              <a:t> </a:t>
            </a:r>
            <a:r>
              <a:rPr lang="en-US" sz="1200" dirty="0" err="1"/>
              <a:t>Editrice</a:t>
            </a:r>
            <a:r>
              <a:rPr lang="en-US" sz="1200" dirty="0"/>
              <a:t> </a:t>
            </a:r>
            <a:r>
              <a:rPr lang="en-US" sz="1200" dirty="0" err="1"/>
              <a:t>Vaticana</a:t>
            </a:r>
            <a:r>
              <a:rPr lang="en-US" sz="1200" dirty="0"/>
              <a:t>.</a:t>
            </a:r>
          </a:p>
          <a:p>
            <a:pPr marL="0" indent="0">
              <a:buNone/>
            </a:pPr>
            <a:endParaRPr lang="en-US" dirty="0"/>
          </a:p>
        </p:txBody>
      </p:sp>
    </p:spTree>
    <p:extLst>
      <p:ext uri="{BB962C8B-B14F-4D97-AF65-F5344CB8AC3E}">
        <p14:creationId xmlns:p14="http://schemas.microsoft.com/office/powerpoint/2010/main" val="75797403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1082717"/>
            <a:ext cx="8229600" cy="533400"/>
          </a:xfrm>
        </p:spPr>
        <p:txBody>
          <a:bodyPr/>
          <a:lstStyle/>
          <a:p>
            <a:r>
              <a:rPr lang="en-US" dirty="0" smtClean="0">
                <a:solidFill>
                  <a:schemeClr val="accent6">
                    <a:lumMod val="75000"/>
                  </a:schemeClr>
                </a:solidFill>
              </a:rPr>
              <a:t>Mary, Our Mother</a:t>
            </a:r>
            <a:endParaRPr lang="en-US" dirty="0">
              <a:solidFill>
                <a:schemeClr val="accent6">
                  <a:lumMod val="75000"/>
                </a:schemeClr>
              </a:solidFill>
            </a:endParaRPr>
          </a:p>
        </p:txBody>
      </p:sp>
      <p:sp>
        <p:nvSpPr>
          <p:cNvPr id="6" name="Content Placeholder 5"/>
          <p:cNvSpPr>
            <a:spLocks noGrp="1"/>
          </p:cNvSpPr>
          <p:nvPr>
            <p:ph idx="1"/>
          </p:nvPr>
        </p:nvSpPr>
        <p:spPr>
          <a:xfrm>
            <a:off x="1280046" y="1828801"/>
            <a:ext cx="3276600" cy="2667000"/>
          </a:xfrm>
        </p:spPr>
        <p:txBody>
          <a:bodyPr/>
          <a:lstStyle/>
          <a:p>
            <a:pPr lvl="0"/>
            <a:r>
              <a:rPr lang="en-US" dirty="0" smtClean="0"/>
              <a:t>Think about when you first heard about Mary.</a:t>
            </a:r>
          </a:p>
          <a:p>
            <a:pPr lvl="0"/>
            <a:r>
              <a:rPr lang="en-US" dirty="0" smtClean="0"/>
              <a:t>What were you told?</a:t>
            </a:r>
          </a:p>
          <a:p>
            <a:pPr lvl="0"/>
            <a:r>
              <a:rPr lang="en-US" dirty="0" smtClean="0"/>
              <a:t>How has your understanding of Mary grown?</a:t>
            </a:r>
            <a:endParaRPr lang="en-US" dirty="0"/>
          </a:p>
        </p:txBody>
      </p:sp>
      <p:pic>
        <p:nvPicPr>
          <p:cNvPr id="7" name="Picture 6" descr="Virgin-Mary-wikimedia.jpeg"/>
          <p:cNvPicPr>
            <a:picLocks noChangeAspect="1"/>
          </p:cNvPicPr>
          <p:nvPr/>
        </p:nvPicPr>
        <p:blipFill>
          <a:blip r:embed="rId3" cstate="print"/>
          <a:stretch>
            <a:fillRect/>
          </a:stretch>
        </p:blipFill>
        <p:spPr>
          <a:xfrm>
            <a:off x="4741588" y="1082717"/>
            <a:ext cx="3565880" cy="4746583"/>
          </a:xfrm>
          <a:prstGeom prst="rect">
            <a:avLst/>
          </a:prstGeom>
          <a:ln>
            <a:noFill/>
          </a:ln>
          <a:effectLst>
            <a:outerShdw blurRad="292100" dist="139700" dir="2700000" algn="tl" rotWithShape="0">
              <a:srgbClr val="333333">
                <a:alpha val="65000"/>
              </a:srgbClr>
            </a:outerShdw>
          </a:effectLst>
        </p:spPr>
      </p:pic>
      <p:sp>
        <p:nvSpPr>
          <p:cNvPr id="8" name="TextBox 7"/>
          <p:cNvSpPr txBox="1"/>
          <p:nvPr/>
        </p:nvSpPr>
        <p:spPr bwMode="auto">
          <a:xfrm>
            <a:off x="4732063" y="5829300"/>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a:t>
            </a:r>
            <a:r>
              <a:rPr lang="en-US" sz="500" dirty="0" smtClean="0">
                <a:solidFill>
                  <a:schemeClr val="bg1">
                    <a:lumMod val="50000"/>
                  </a:schemeClr>
                </a:solidFill>
              </a:rPr>
              <a:t>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chemeClr val="accent6">
                    <a:lumMod val="75000"/>
                  </a:schemeClr>
                </a:solidFill>
              </a:rPr>
              <a:t>What Do We Know about Mary?</a:t>
            </a:r>
            <a:endParaRPr lang="en-US" dirty="0">
              <a:solidFill>
                <a:schemeClr val="accent6">
                  <a:lumMod val="75000"/>
                </a:schemeClr>
              </a:solidFill>
            </a:endParaRPr>
          </a:p>
        </p:txBody>
      </p:sp>
      <p:sp>
        <p:nvSpPr>
          <p:cNvPr id="6" name="Content Placeholder 5"/>
          <p:cNvSpPr>
            <a:spLocks noGrp="1"/>
          </p:cNvSpPr>
          <p:nvPr>
            <p:ph idx="1"/>
          </p:nvPr>
        </p:nvSpPr>
        <p:spPr/>
        <p:txBody>
          <a:bodyPr/>
          <a:lstStyle/>
          <a:p>
            <a:pPr lvl="0"/>
            <a:r>
              <a:rPr lang="en-US" dirty="0" smtClean="0"/>
              <a:t>Her parents were Saints Anne and Joachim.</a:t>
            </a:r>
          </a:p>
          <a:p>
            <a:pPr lvl="0"/>
            <a:r>
              <a:rPr lang="en-US" dirty="0" smtClean="0"/>
              <a:t>She was born in Jerusalem and lived in Nazareth in Galilee.</a:t>
            </a:r>
          </a:p>
          <a:p>
            <a:pPr lvl="0"/>
            <a:r>
              <a:rPr lang="en-US" dirty="0" smtClean="0"/>
              <a:t>She was the cousin of Elizabeth, the mother of John the Baptist.</a:t>
            </a:r>
          </a:p>
          <a:p>
            <a:pPr lvl="0"/>
            <a:r>
              <a:rPr lang="en-US" dirty="0" smtClean="0"/>
              <a:t>She was betrothed (engaged) to Joseph when the Angel Gabriel came to her.</a:t>
            </a:r>
          </a:p>
          <a:p>
            <a:pPr lvl="0"/>
            <a:r>
              <a:rPr lang="en-US" dirty="0" smtClean="0"/>
              <a:t>The Angel announced that she was to be the mother of Jesus.</a:t>
            </a:r>
          </a:p>
          <a:p>
            <a:endParaRPr 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876322"/>
            <a:ext cx="3505200" cy="4373563"/>
          </a:xfrm>
        </p:spPr>
        <p:txBody>
          <a:bodyPr/>
          <a:lstStyle/>
          <a:p>
            <a:pPr lvl="0"/>
            <a:r>
              <a:rPr lang="en-US" dirty="0" smtClean="0"/>
              <a:t>Mary had a deep faith and trust in God.</a:t>
            </a:r>
          </a:p>
          <a:p>
            <a:pPr lvl="0"/>
            <a:r>
              <a:rPr lang="en-US" dirty="0" smtClean="0"/>
              <a:t>She was young and unmarried.</a:t>
            </a:r>
          </a:p>
          <a:p>
            <a:pPr lvl="0"/>
            <a:r>
              <a:rPr lang="en-US" dirty="0" smtClean="0"/>
              <a:t>She became pregnant by the Holy Spirit.</a:t>
            </a:r>
          </a:p>
          <a:p>
            <a:pPr>
              <a:buNone/>
            </a:pPr>
            <a:endParaRPr lang="en-US" dirty="0"/>
          </a:p>
        </p:txBody>
      </p:sp>
      <p:sp>
        <p:nvSpPr>
          <p:cNvPr id="4" name="Title 4"/>
          <p:cNvSpPr>
            <a:spLocks noGrp="1"/>
          </p:cNvSpPr>
          <p:nvPr>
            <p:ph type="title"/>
          </p:nvPr>
        </p:nvSpPr>
        <p:spPr>
          <a:xfrm>
            <a:off x="762000" y="990600"/>
            <a:ext cx="8229600" cy="533400"/>
          </a:xfrm>
        </p:spPr>
        <p:txBody>
          <a:bodyPr/>
          <a:lstStyle/>
          <a:p>
            <a:r>
              <a:rPr lang="en-US" dirty="0" smtClean="0">
                <a:solidFill>
                  <a:schemeClr val="accent6">
                    <a:lumMod val="75000"/>
                  </a:schemeClr>
                </a:solidFill>
              </a:rPr>
              <a:t>What Do We Know about Mary? </a:t>
            </a:r>
            <a:r>
              <a:rPr lang="en-US" sz="1400" dirty="0" smtClean="0">
                <a:solidFill>
                  <a:schemeClr val="accent6">
                    <a:lumMod val="75000"/>
                  </a:schemeClr>
                </a:solidFill>
              </a:rPr>
              <a:t>(cont.)</a:t>
            </a:r>
            <a:endParaRPr lang="en-US" sz="1400" dirty="0">
              <a:solidFill>
                <a:schemeClr val="accent6">
                  <a:lumMod val="75000"/>
                </a:schemeClr>
              </a:solidFill>
            </a:endParaRPr>
          </a:p>
        </p:txBody>
      </p:sp>
      <p:pic>
        <p:nvPicPr>
          <p:cNvPr id="7" name="Picture 6" descr="Mary2-wikimedia.JPG"/>
          <p:cNvPicPr>
            <a:picLocks noChangeAspect="1"/>
          </p:cNvPicPr>
          <p:nvPr/>
        </p:nvPicPr>
        <p:blipFill>
          <a:blip r:embed="rId3" cstate="print"/>
          <a:stretch>
            <a:fillRect/>
          </a:stretch>
        </p:blipFill>
        <p:spPr>
          <a:xfrm>
            <a:off x="5134243" y="1774722"/>
            <a:ext cx="3230880" cy="4168877"/>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Text Box 10"/>
          <p:cNvSpPr txBox="1">
            <a:spLocks noChangeArrowheads="1"/>
          </p:cNvSpPr>
          <p:nvPr/>
        </p:nvSpPr>
        <p:spPr bwMode="auto">
          <a:xfrm>
            <a:off x="5029200" y="6055208"/>
            <a:ext cx="1142561" cy="169277"/>
          </a:xfrm>
          <a:prstGeom prst="rect">
            <a:avLst/>
          </a:prstGeom>
          <a:noFill/>
          <a:ln w="9525">
            <a:noFill/>
            <a:miter lim="800000"/>
            <a:headEnd/>
            <a:tailEnd/>
          </a:ln>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65000"/>
                  </a:schemeClr>
                </a:solidFill>
              </a:rPr>
              <a:t>Public domain</a:t>
            </a:r>
            <a:endParaRPr lang="en-US" sz="500" dirty="0">
              <a:solidFill>
                <a:schemeClr val="bg1">
                  <a:lumMod val="65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143000"/>
            <a:ext cx="8153400" cy="533400"/>
          </a:xfrm>
        </p:spPr>
        <p:txBody>
          <a:bodyPr/>
          <a:lstStyle/>
          <a:p>
            <a:r>
              <a:rPr lang="en-US" dirty="0" smtClean="0">
                <a:solidFill>
                  <a:schemeClr val="accent6">
                    <a:lumMod val="75000"/>
                  </a:schemeClr>
                </a:solidFill>
              </a:rPr>
              <a:t>Mary Became Pregnant by the Holy Spirit</a:t>
            </a:r>
            <a:endParaRPr lang="en-US" dirty="0">
              <a:solidFill>
                <a:schemeClr val="accent6">
                  <a:lumMod val="75000"/>
                </a:schemeClr>
              </a:solidFill>
            </a:endParaRPr>
          </a:p>
        </p:txBody>
      </p:sp>
      <p:sp>
        <p:nvSpPr>
          <p:cNvPr id="3" name="Content Placeholder 2"/>
          <p:cNvSpPr>
            <a:spLocks noGrp="1"/>
          </p:cNvSpPr>
          <p:nvPr>
            <p:ph idx="1"/>
          </p:nvPr>
        </p:nvSpPr>
        <p:spPr>
          <a:xfrm>
            <a:off x="990600" y="1905001"/>
            <a:ext cx="7162800" cy="3429000"/>
          </a:xfrm>
        </p:spPr>
        <p:txBody>
          <a:bodyPr/>
          <a:lstStyle/>
          <a:p>
            <a:pPr marL="0" indent="0">
              <a:buNone/>
            </a:pPr>
            <a:r>
              <a:rPr lang="en-US" dirty="0" smtClean="0"/>
              <a:t>Take a few moments to reflect on how difficult this must have been for Mary.</a:t>
            </a:r>
          </a:p>
          <a:p>
            <a:pPr lvl="0"/>
            <a:r>
              <a:rPr lang="en-US" dirty="0" smtClean="0"/>
              <a:t>How would she tell Joseph?</a:t>
            </a:r>
          </a:p>
          <a:p>
            <a:pPr lvl="0"/>
            <a:r>
              <a:rPr lang="en-US" dirty="0" smtClean="0"/>
              <a:t>How would he respond?</a:t>
            </a:r>
          </a:p>
          <a:p>
            <a:pPr lvl="0"/>
            <a:r>
              <a:rPr lang="en-US" dirty="0" smtClean="0"/>
              <a:t>What would the neighbors say?</a:t>
            </a:r>
          </a:p>
          <a:p>
            <a:pPr lvl="0"/>
            <a:r>
              <a:rPr lang="en-US" dirty="0" smtClean="0"/>
              <a:t>Remember, this was a culture that stoned unmarried, pregnant women.</a:t>
            </a:r>
          </a:p>
          <a:p>
            <a:pPr lvl="0"/>
            <a:r>
              <a:rPr lang="en-US" dirty="0" smtClean="0"/>
              <a:t>Mary’s “yes” would mean that she would be in danger and so would the baby she would carry: Jesus.</a:t>
            </a:r>
          </a:p>
          <a:p>
            <a:endParaRPr 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46138"/>
            <a:ext cx="8229600" cy="533400"/>
          </a:xfrm>
        </p:spPr>
        <p:txBody>
          <a:bodyPr/>
          <a:lstStyle/>
          <a:p>
            <a:r>
              <a:rPr lang="en-US" dirty="0" smtClean="0">
                <a:solidFill>
                  <a:schemeClr val="accent6">
                    <a:lumMod val="75000"/>
                  </a:schemeClr>
                </a:solidFill>
              </a:rPr>
              <a:t>Mary Said Yes</a:t>
            </a:r>
            <a:endParaRPr lang="en-US" dirty="0">
              <a:solidFill>
                <a:schemeClr val="accent6">
                  <a:lumMod val="75000"/>
                </a:schemeClr>
              </a:solidFill>
            </a:endParaRPr>
          </a:p>
        </p:txBody>
      </p:sp>
      <p:sp>
        <p:nvSpPr>
          <p:cNvPr id="3" name="Content Placeholder 2"/>
          <p:cNvSpPr>
            <a:spLocks noGrp="1"/>
          </p:cNvSpPr>
          <p:nvPr>
            <p:ph idx="1"/>
          </p:nvPr>
        </p:nvSpPr>
        <p:spPr>
          <a:xfrm>
            <a:off x="1219200" y="1524000"/>
            <a:ext cx="7086600" cy="4373563"/>
          </a:xfrm>
        </p:spPr>
        <p:txBody>
          <a:bodyPr/>
          <a:lstStyle/>
          <a:p>
            <a:pPr lvl="0"/>
            <a:r>
              <a:rPr lang="en-US" dirty="0" smtClean="0"/>
              <a:t>“Behold, I am the handmaid of the Lord. May it be done </a:t>
            </a:r>
            <a:r>
              <a:rPr lang="en-US" dirty="0" smtClean="0"/>
              <a:t/>
            </a:r>
            <a:br>
              <a:rPr lang="en-US" dirty="0" smtClean="0"/>
            </a:br>
            <a:r>
              <a:rPr lang="en-US" dirty="0" smtClean="0"/>
              <a:t>to </a:t>
            </a:r>
            <a:r>
              <a:rPr lang="en-US" dirty="0" smtClean="0"/>
              <a:t>me according to your word.” (Luke 1:38)</a:t>
            </a:r>
          </a:p>
          <a:p>
            <a:pPr lvl="0"/>
            <a:r>
              <a:rPr lang="en-US" dirty="0" smtClean="0"/>
              <a:t>We celebrate Mary’s “yes” on the Annunciation, March 25.</a:t>
            </a:r>
          </a:p>
          <a:p>
            <a:endParaRPr lang="en-US" dirty="0"/>
          </a:p>
        </p:txBody>
      </p:sp>
      <p:pic>
        <p:nvPicPr>
          <p:cNvPr id="4" name="Picture 3" descr="Annunciation-wikimedia.jpg"/>
          <p:cNvPicPr>
            <a:picLocks noChangeAspect="1"/>
          </p:cNvPicPr>
          <p:nvPr/>
        </p:nvPicPr>
        <p:blipFill>
          <a:blip r:embed="rId3" cstate="print"/>
          <a:stretch>
            <a:fillRect/>
          </a:stretch>
        </p:blipFill>
        <p:spPr>
          <a:xfrm>
            <a:off x="2201361" y="2782474"/>
            <a:ext cx="4648200" cy="3259551"/>
          </a:xfrm>
          <a:prstGeom prst="rect">
            <a:avLst/>
          </a:prstGeom>
        </p:spPr>
      </p:pic>
      <p:sp>
        <p:nvSpPr>
          <p:cNvPr id="6" name="Text Box 10"/>
          <p:cNvSpPr txBox="1">
            <a:spLocks noChangeArrowheads="1"/>
          </p:cNvSpPr>
          <p:nvPr/>
        </p:nvSpPr>
        <p:spPr bwMode="auto">
          <a:xfrm>
            <a:off x="2264861" y="6042025"/>
            <a:ext cx="1142561" cy="169277"/>
          </a:xfrm>
          <a:prstGeom prst="rect">
            <a:avLst/>
          </a:prstGeom>
          <a:noFill/>
          <a:ln w="9525">
            <a:noFill/>
            <a:miter lim="800000"/>
            <a:headEnd/>
            <a:tailEnd/>
          </a:ln>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65000"/>
                  </a:schemeClr>
                </a:solidFill>
              </a:rPr>
              <a:t>Public domain</a:t>
            </a:r>
            <a:endParaRPr lang="en-US" sz="500" dirty="0">
              <a:solidFill>
                <a:schemeClr val="bg1">
                  <a:lumMod val="65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700" y="728663"/>
            <a:ext cx="8229600" cy="533400"/>
          </a:xfrm>
        </p:spPr>
        <p:txBody>
          <a:bodyPr/>
          <a:lstStyle/>
          <a:p>
            <a:r>
              <a:rPr lang="en-US" dirty="0" smtClean="0">
                <a:solidFill>
                  <a:schemeClr val="accent6">
                    <a:lumMod val="75000"/>
                  </a:schemeClr>
                </a:solidFill>
              </a:rPr>
              <a:t>The Visitation</a:t>
            </a:r>
            <a:endParaRPr lang="en-US" dirty="0">
              <a:solidFill>
                <a:schemeClr val="accent6">
                  <a:lumMod val="75000"/>
                </a:schemeClr>
              </a:solidFill>
            </a:endParaRPr>
          </a:p>
        </p:txBody>
      </p:sp>
      <p:sp>
        <p:nvSpPr>
          <p:cNvPr id="3" name="Content Placeholder 2"/>
          <p:cNvSpPr>
            <a:spLocks noGrp="1"/>
          </p:cNvSpPr>
          <p:nvPr>
            <p:ph idx="1"/>
          </p:nvPr>
        </p:nvSpPr>
        <p:spPr>
          <a:xfrm>
            <a:off x="1295400" y="1418116"/>
            <a:ext cx="6477000" cy="4373563"/>
          </a:xfrm>
        </p:spPr>
        <p:txBody>
          <a:bodyPr/>
          <a:lstStyle/>
          <a:p>
            <a:pPr lvl="0"/>
            <a:r>
              <a:rPr lang="en-US" dirty="0" smtClean="0"/>
              <a:t>Mary learned that her cousin Elizabeth was also pregnant, and Mary went to visit her.</a:t>
            </a:r>
          </a:p>
          <a:p>
            <a:pPr lvl="0"/>
            <a:r>
              <a:rPr lang="en-US" dirty="0" smtClean="0"/>
              <a:t>Elizabeth recognized Mary as a mother, the mother of her Lord.</a:t>
            </a:r>
            <a:endParaRPr lang="en-US" dirty="0"/>
          </a:p>
        </p:txBody>
      </p:sp>
      <p:pic>
        <p:nvPicPr>
          <p:cNvPr id="4" name="Picture 3" descr="Visitation-wikimedia.jpg"/>
          <p:cNvPicPr>
            <a:picLocks noChangeAspect="1"/>
          </p:cNvPicPr>
          <p:nvPr/>
        </p:nvPicPr>
        <p:blipFill>
          <a:blip r:embed="rId3" cstate="print"/>
          <a:srcRect t="6777"/>
          <a:stretch>
            <a:fillRect/>
          </a:stretch>
        </p:blipFill>
        <p:spPr>
          <a:xfrm>
            <a:off x="3886200" y="2743200"/>
            <a:ext cx="3591894" cy="33540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Text Box 10"/>
          <p:cNvSpPr txBox="1">
            <a:spLocks noChangeArrowheads="1"/>
          </p:cNvSpPr>
          <p:nvPr/>
        </p:nvSpPr>
        <p:spPr bwMode="auto">
          <a:xfrm>
            <a:off x="3848100" y="6122672"/>
            <a:ext cx="1142561" cy="169277"/>
          </a:xfrm>
          <a:prstGeom prst="rect">
            <a:avLst/>
          </a:prstGeom>
          <a:noFill/>
          <a:ln w="9525">
            <a:noFill/>
            <a:miter lim="800000"/>
            <a:headEnd/>
            <a:tailEnd/>
          </a:ln>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smtClean="0">
                <a:solidFill>
                  <a:schemeClr val="bg1">
                    <a:lumMod val="65000"/>
                  </a:schemeClr>
                </a:solidFill>
              </a:rPr>
              <a:t>Public domain</a:t>
            </a:r>
            <a:endParaRPr lang="en-US" sz="500" dirty="0">
              <a:solidFill>
                <a:schemeClr val="bg1">
                  <a:lumMod val="65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otherchild-shutterstock_57433735.jpg"/>
          <p:cNvPicPr>
            <a:picLocks noChangeAspect="1"/>
          </p:cNvPicPr>
          <p:nvPr/>
        </p:nvPicPr>
        <p:blipFill rotWithShape="1">
          <a:blip r:embed="rId3" cstate="print"/>
          <a:srcRect b="6605"/>
          <a:stretch/>
        </p:blipFill>
        <p:spPr>
          <a:xfrm>
            <a:off x="626438" y="943309"/>
            <a:ext cx="5511673" cy="4375484"/>
          </a:xfrm>
          <a:prstGeom prst="rect">
            <a:avLst/>
          </a:prstGeom>
        </p:spPr>
      </p:pic>
      <p:sp>
        <p:nvSpPr>
          <p:cNvPr id="2" name="Title 1"/>
          <p:cNvSpPr>
            <a:spLocks noGrp="1"/>
          </p:cNvSpPr>
          <p:nvPr>
            <p:ph type="title"/>
          </p:nvPr>
        </p:nvSpPr>
        <p:spPr>
          <a:xfrm>
            <a:off x="3962400" y="1195555"/>
            <a:ext cx="3733800" cy="533400"/>
          </a:xfrm>
        </p:spPr>
        <p:txBody>
          <a:bodyPr/>
          <a:lstStyle/>
          <a:p>
            <a:r>
              <a:rPr lang="en-US" dirty="0" smtClean="0">
                <a:solidFill>
                  <a:schemeClr val="accent6">
                    <a:lumMod val="75000"/>
                  </a:schemeClr>
                </a:solidFill>
              </a:rPr>
              <a:t>What Is a Mother?</a:t>
            </a:r>
            <a:endParaRPr lang="en-US" dirty="0">
              <a:solidFill>
                <a:schemeClr val="accent6">
                  <a:lumMod val="75000"/>
                </a:schemeClr>
              </a:solidFill>
            </a:endParaRPr>
          </a:p>
        </p:txBody>
      </p:sp>
      <p:sp>
        <p:nvSpPr>
          <p:cNvPr id="3" name="Content Placeholder 2"/>
          <p:cNvSpPr>
            <a:spLocks noGrp="1"/>
          </p:cNvSpPr>
          <p:nvPr>
            <p:ph idx="1"/>
          </p:nvPr>
        </p:nvSpPr>
        <p:spPr>
          <a:xfrm>
            <a:off x="4419600" y="1905000"/>
            <a:ext cx="3581400" cy="1676400"/>
          </a:xfrm>
        </p:spPr>
        <p:txBody>
          <a:bodyPr/>
          <a:lstStyle/>
          <a:p>
            <a:pPr lvl="0"/>
            <a:r>
              <a:rPr lang="en-US" dirty="0" smtClean="0"/>
              <a:t>What is a mother?</a:t>
            </a:r>
          </a:p>
          <a:p>
            <a:pPr lvl="0"/>
            <a:r>
              <a:rPr lang="en-US" dirty="0" smtClean="0"/>
              <a:t>What can we learn about Mary from our response to this question?</a:t>
            </a:r>
          </a:p>
          <a:p>
            <a:endParaRPr lang="en-US" dirty="0"/>
          </a:p>
        </p:txBody>
      </p:sp>
      <p:sp>
        <p:nvSpPr>
          <p:cNvPr id="5" name="TextBox 4"/>
          <p:cNvSpPr txBox="1"/>
          <p:nvPr/>
        </p:nvSpPr>
        <p:spPr bwMode="auto">
          <a:xfrm>
            <a:off x="646491" y="5322804"/>
            <a:ext cx="1568568"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a:t>
            </a:r>
            <a:r>
              <a:rPr lang="en-US" sz="500" dirty="0" err="1" smtClean="0">
                <a:solidFill>
                  <a:schemeClr val="bg1">
                    <a:lumMod val="50000"/>
                  </a:schemeClr>
                </a:solidFill>
              </a:rPr>
              <a:t>Gladskikh</a:t>
            </a:r>
            <a:r>
              <a:rPr lang="en-US" sz="500" dirty="0" smtClean="0">
                <a:solidFill>
                  <a:schemeClr val="bg1">
                    <a:lumMod val="50000"/>
                  </a:schemeClr>
                </a:solidFill>
              </a:rPr>
              <a:t> Tatiana / Shutterstock.com</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6300"/>
            <a:ext cx="8229600" cy="533400"/>
          </a:xfrm>
        </p:spPr>
        <p:txBody>
          <a:bodyPr>
            <a:normAutofit/>
          </a:bodyPr>
          <a:lstStyle/>
          <a:p>
            <a:r>
              <a:rPr lang="en-US" dirty="0" smtClean="0">
                <a:solidFill>
                  <a:schemeClr val="accent6">
                    <a:lumMod val="75000"/>
                  </a:schemeClr>
                </a:solidFill>
              </a:rPr>
              <a:t>Mary, Mother of Jesus</a:t>
            </a:r>
            <a:endParaRPr lang="en-US" dirty="0">
              <a:solidFill>
                <a:schemeClr val="accent6">
                  <a:lumMod val="75000"/>
                </a:schemeClr>
              </a:solidFill>
            </a:endParaRPr>
          </a:p>
        </p:txBody>
      </p:sp>
      <p:pic>
        <p:nvPicPr>
          <p:cNvPr id="4" name="Picture 3" descr="maryandjesus-wikimedia.jpg"/>
          <p:cNvPicPr>
            <a:picLocks noChangeAspect="1"/>
          </p:cNvPicPr>
          <p:nvPr/>
        </p:nvPicPr>
        <p:blipFill>
          <a:blip r:embed="rId3" cstate="print"/>
          <a:stretch>
            <a:fillRect/>
          </a:stretch>
        </p:blipFill>
        <p:spPr>
          <a:xfrm rot="21276059">
            <a:off x="5426344" y="904594"/>
            <a:ext cx="3207039" cy="37338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4" descr="Virgin_Mary_and_Jesus-wikimedia.jpg"/>
          <p:cNvPicPr>
            <a:picLocks noChangeAspect="1"/>
          </p:cNvPicPr>
          <p:nvPr/>
        </p:nvPicPr>
        <p:blipFill>
          <a:blip r:embed="rId4" cstate="print"/>
          <a:stretch>
            <a:fillRect/>
          </a:stretch>
        </p:blipFill>
        <p:spPr>
          <a:xfrm rot="533102">
            <a:off x="565001" y="1984877"/>
            <a:ext cx="2729536" cy="35814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descr="Blessed_Virgin_Mary_and_Jesus,_Marija_Bistrica-wikimedia.JPG"/>
          <p:cNvPicPr>
            <a:picLocks noChangeAspect="1"/>
          </p:cNvPicPr>
          <p:nvPr/>
        </p:nvPicPr>
        <p:blipFill>
          <a:blip r:embed="rId5" cstate="print"/>
          <a:stretch>
            <a:fillRect/>
          </a:stretch>
        </p:blipFill>
        <p:spPr>
          <a:xfrm>
            <a:off x="3339084" y="1716981"/>
            <a:ext cx="2147316" cy="4252111"/>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Rectangle 2"/>
          <p:cNvSpPr/>
          <p:nvPr/>
        </p:nvSpPr>
        <p:spPr>
          <a:xfrm>
            <a:off x="3200400" y="6060929"/>
            <a:ext cx="1200970" cy="215444"/>
          </a:xfrm>
          <a:prstGeom prst="rect">
            <a:avLst/>
          </a:prstGeom>
        </p:spPr>
        <p:txBody>
          <a:bodyPr wrap="none">
            <a:spAutoFit/>
          </a:bodyPr>
          <a:lstStyle/>
          <a:p>
            <a:r>
              <a:rPr lang="en-US" sz="800" dirty="0" smtClean="0">
                <a:solidFill>
                  <a:schemeClr val="bg1">
                    <a:lumMod val="50000"/>
                  </a:schemeClr>
                </a:solidFill>
              </a:rPr>
              <a:t>Images in public domain</a:t>
            </a:r>
            <a:endParaRPr lang="en-US"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TotalTime>
  <Words>573</Words>
  <Application>Microsoft Office PowerPoint</Application>
  <PresentationFormat>On-screen Show (4:3)</PresentationFormat>
  <Paragraphs>72</Paragraphs>
  <Slides>15</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LIC Presentation template</vt:lpstr>
      <vt:lpstr>Mary, Our Mother </vt:lpstr>
      <vt:lpstr>Mary, Our Mother</vt:lpstr>
      <vt:lpstr>What Do We Know about Mary?</vt:lpstr>
      <vt:lpstr>What Do We Know about Mary? (cont.)</vt:lpstr>
      <vt:lpstr>Mary Became Pregnant by the Holy Spirit</vt:lpstr>
      <vt:lpstr>Mary Said Yes</vt:lpstr>
      <vt:lpstr>The Visitation</vt:lpstr>
      <vt:lpstr>What Is a Mother?</vt:lpstr>
      <vt:lpstr>Mary, Mother of Jesus</vt:lpstr>
      <vt:lpstr>The Wedding Feast at Cana</vt:lpstr>
      <vt:lpstr>The Fourth Station of the Cross</vt:lpstr>
      <vt:lpstr>Mary at the Foot of the Cross</vt:lpstr>
      <vt:lpstr>Mary, Our Mother</vt:lpstr>
      <vt:lpstr>Mary, Our Mother</vt:lpstr>
      <vt:lpstr>Acknowledgments</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Caren Yang</cp:lastModifiedBy>
  <cp:revision>51</cp:revision>
  <dcterms:created xsi:type="dcterms:W3CDTF">2010-07-22T15:48:05Z</dcterms:created>
  <dcterms:modified xsi:type="dcterms:W3CDTF">2015-03-11T17:39:23Z</dcterms:modified>
</cp:coreProperties>
</file>